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85" r:id="rId3"/>
    <p:sldId id="258" r:id="rId4"/>
    <p:sldId id="283" r:id="rId5"/>
    <p:sldId id="259" r:id="rId6"/>
    <p:sldId id="260" r:id="rId7"/>
    <p:sldId id="286" r:id="rId8"/>
    <p:sldId id="28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88" r:id="rId18"/>
    <p:sldId id="269" r:id="rId19"/>
    <p:sldId id="287" r:id="rId20"/>
    <p:sldId id="270" r:id="rId21"/>
    <p:sldId id="271" r:id="rId22"/>
    <p:sldId id="272" r:id="rId23"/>
    <p:sldId id="275" r:id="rId24"/>
    <p:sldId id="276" r:id="rId25"/>
    <p:sldId id="289" r:id="rId26"/>
    <p:sldId id="277" r:id="rId27"/>
    <p:sldId id="279" r:id="rId28"/>
    <p:sldId id="292" r:id="rId29"/>
    <p:sldId id="293" r:id="rId30"/>
    <p:sldId id="280" r:id="rId31"/>
    <p:sldId id="281" r:id="rId32"/>
    <p:sldId id="282" r:id="rId33"/>
    <p:sldId id="290" r:id="rId34"/>
    <p:sldId id="291" r:id="rId35"/>
  </p:sldIdLst>
  <p:sldSz cx="9144000" cy="5143500" type="screen16x9"/>
  <p:notesSz cx="6858000" cy="9144000"/>
  <p:embeddedFontLst>
    <p:embeddedFont>
      <p:font typeface="Helvetica" panose="020B0604020202020204" pitchFamily="34" charset="0"/>
      <p:regular r:id="rId37"/>
      <p:bold r:id="rId38"/>
      <p:italic r:id="rId39"/>
      <p:boldItalic r:id="rId40"/>
    </p:embeddedFont>
    <p:embeddedFont>
      <p:font typeface="Montserrat" panose="020B0604020202020204" charset="0"/>
      <p:regular r:id="rId41"/>
      <p:bold r:id="rId42"/>
      <p:italic r:id="rId43"/>
      <p:boldItalic r:id="rId44"/>
    </p:embeddedFont>
    <p:embeddedFont>
      <p:font typeface="Open Sans" panose="020B0606030504020204" pitchFamily="34" charset="0"/>
      <p:regular r:id="rId45"/>
      <p:bold r:id="rId46"/>
      <p:italic r:id="rId47"/>
      <p:boldItalic r:id="rId48"/>
    </p:embeddedFont>
    <p:embeddedFont>
      <p:font typeface="Roboto" panose="020B0604020202020204" charset="0"/>
      <p:regular r:id="rId49"/>
      <p:bold r:id="rId50"/>
      <p:italic r:id="rId51"/>
      <p:boldItalic r:id="rId52"/>
    </p:embeddedFont>
    <p:embeddedFont>
      <p:font typeface="Source Sans Pro" panose="020B050303040302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C2437A-DE21-4D83-AFBB-210704A0F663}">
  <a:tblStyle styleId="{22C2437A-DE21-4D83-AFBB-210704A0F6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0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08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53841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1541799" y="3363425"/>
            <a:ext cx="69164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r>
              <a:rPr lang="th-TH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</a:t>
            </a:r>
            <a:br>
              <a:rPr lang="th-TH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</a:rPr>
            </a:b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Systems</a:t>
            </a:r>
            <a:endParaRPr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 of Data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A76DC7DE-D35E-4C49-A7C2-A4BAB5199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234" y="792944"/>
            <a:ext cx="47820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architecture for a database system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48C8C0-40BF-49BD-AA77-6BB8FE1C1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944" y="1411654"/>
            <a:ext cx="4678111" cy="273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54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2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Instances and Schemas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433383" y="703576"/>
            <a:ext cx="8617098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defRPr/>
            </a:pPr>
            <a:r>
              <a:rPr lang="en-US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</a:t>
            </a:r>
            <a:r>
              <a:rPr 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the actual content of the database at a particular point in time </a:t>
            </a:r>
          </a:p>
          <a:p>
            <a:pPr>
              <a:defRPr/>
            </a:pPr>
            <a:r>
              <a:rPr lang="en-US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Schema</a:t>
            </a:r>
            <a:r>
              <a:rPr 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overall design of the database</a:t>
            </a:r>
          </a:p>
          <a:p>
            <a:pPr>
              <a:defRPr/>
            </a:pPr>
            <a:r>
              <a:rPr 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Logical Schema</a:t>
            </a:r>
            <a:r>
              <a:rPr 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the overall logical structure of the database </a:t>
            </a:r>
            <a:endParaRPr lang="en-US" sz="11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defRPr/>
            </a:pPr>
            <a:endParaRPr lang="en-US" sz="5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defRPr/>
            </a:pPr>
            <a:r>
              <a:rPr 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The database consists of information about a set of customers and accounts in a bank and the relationship between them</a:t>
            </a:r>
          </a:p>
          <a:p>
            <a:pPr lvl="1">
              <a:defRPr/>
            </a:pPr>
            <a:endParaRPr lang="en-US" sz="4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defRPr/>
            </a:pPr>
            <a:r>
              <a:rPr 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Physical schema</a:t>
            </a:r>
            <a:r>
              <a:rPr 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the overall physical  structure of the database</a:t>
            </a:r>
          </a:p>
          <a:p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Subschemas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different schemas at the view level for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different views of the database.</a:t>
            </a:r>
            <a:endParaRPr lang="en-US" sz="18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100" indent="0">
              <a:buNone/>
              <a:defRPr/>
            </a:pPr>
            <a:endParaRPr lang="en-US" sz="4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defRPr/>
            </a:pPr>
            <a:r>
              <a:rPr 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Physical Data Independence</a:t>
            </a:r>
            <a:r>
              <a:rPr 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the ability to modify the physical schema without changing the logical schema</a:t>
            </a:r>
          </a:p>
          <a:p>
            <a:pPr marL="38100" indent="0">
              <a:buNone/>
            </a:pPr>
            <a:endParaRPr lang="en-US" altLang="en-US" sz="9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663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15186" y="53784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Models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9" y="663384"/>
            <a:ext cx="7688262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en-US" sz="2000" dirty="0">
                <a:ea typeface="ＭＳ Ｐゴシック" panose="020B0600070205080204" pitchFamily="34" charset="-128"/>
              </a:rPr>
              <a:t>A collection of tools for describing</a:t>
            </a:r>
          </a:p>
          <a:p>
            <a:pPr marL="38100" indent="0">
              <a:buNone/>
            </a:pPr>
            <a:r>
              <a:rPr lang="en-US" altLang="en-US" sz="300" dirty="0">
                <a:ea typeface="ＭＳ Ｐゴシック" panose="020B0600070205080204" pitchFamily="34" charset="-128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Data constraints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Relational model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Entity-Relationship data model</a:t>
            </a: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Object-Based Data Model</a:t>
            </a:r>
          </a:p>
          <a:p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Semi-structured data model  (XML)</a:t>
            </a:r>
          </a:p>
          <a:p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45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Relational Model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9" y="663384"/>
            <a:ext cx="7688262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the data is stored in various tables.</a:t>
            </a:r>
          </a:p>
          <a:p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  <a:endParaRPr lang="en-US" altLang="en-US" sz="11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Line 31">
            <a:extLst>
              <a:ext uri="{FF2B5EF4-FFF2-40B4-BE49-F238E27FC236}">
                <a16:creationId xmlns:a16="http://schemas.microsoft.com/office/drawing/2014/main" id="{A30E9A2A-DB67-429A-99F2-E69E693EBD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0372" y="1142722"/>
            <a:ext cx="667669" cy="4970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32">
            <a:extLst>
              <a:ext uri="{FF2B5EF4-FFF2-40B4-BE49-F238E27FC236}">
                <a16:creationId xmlns:a16="http://schemas.microsoft.com/office/drawing/2014/main" id="{1441557F-338F-4127-855B-CE0468B3D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3154" y="852870"/>
            <a:ext cx="10255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Columns</a:t>
            </a:r>
          </a:p>
        </p:txBody>
      </p:sp>
      <p:sp>
        <p:nvSpPr>
          <p:cNvPr id="10" name="Line 33">
            <a:extLst>
              <a:ext uri="{FF2B5EF4-FFF2-40B4-BE49-F238E27FC236}">
                <a16:creationId xmlns:a16="http://schemas.microsoft.com/office/drawing/2014/main" id="{E480341C-4602-4314-AA7C-B75044FEB4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7315" y="1130510"/>
            <a:ext cx="1175839" cy="4859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1" name="Picture 37" descr="1">
            <a:extLst>
              <a:ext uri="{FF2B5EF4-FFF2-40B4-BE49-F238E27FC236}">
                <a16:creationId xmlns:a16="http://schemas.microsoft.com/office/drawing/2014/main" id="{26D415B8-FB71-413E-BFEE-90FFA015FD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17"/>
          <a:stretch/>
        </p:blipFill>
        <p:spPr bwMode="auto">
          <a:xfrm>
            <a:off x="2257582" y="1700493"/>
            <a:ext cx="4303991" cy="246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38">
            <a:extLst>
              <a:ext uri="{FF2B5EF4-FFF2-40B4-BE49-F238E27FC236}">
                <a16:creationId xmlns:a16="http://schemas.microsoft.com/office/drawing/2014/main" id="{5293D77D-BA27-4AED-8CA7-2B3F7E990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090" y="1933446"/>
            <a:ext cx="7745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Rows</a:t>
            </a:r>
          </a:p>
        </p:txBody>
      </p:sp>
      <p:sp>
        <p:nvSpPr>
          <p:cNvPr id="13" name="Line 39">
            <a:extLst>
              <a:ext uri="{FF2B5EF4-FFF2-40B4-BE49-F238E27FC236}">
                <a16:creationId xmlns:a16="http://schemas.microsoft.com/office/drawing/2014/main" id="{B7B4555B-5875-4C27-A7FA-3CF979DEB9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4207" y="2051005"/>
            <a:ext cx="435249" cy="235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83A783D8-0F86-4FF8-B535-45E5188055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88963" y="2182966"/>
            <a:ext cx="410493" cy="1881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0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Sample Relational Database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2D6C76-7AE8-4E0D-8F2F-AC791BF5AEAF}"/>
              </a:ext>
            </a:extLst>
          </p:cNvPr>
          <p:cNvGrpSpPr/>
          <p:nvPr/>
        </p:nvGrpSpPr>
        <p:grpSpPr>
          <a:xfrm>
            <a:off x="543713" y="1287916"/>
            <a:ext cx="4170363" cy="2769686"/>
            <a:chOff x="625234" y="735957"/>
            <a:chExt cx="4170363" cy="2769686"/>
          </a:xfrm>
        </p:grpSpPr>
        <p:pic>
          <p:nvPicPr>
            <p:cNvPr id="8" name="Picture 3" descr="1">
              <a:extLst>
                <a:ext uri="{FF2B5EF4-FFF2-40B4-BE49-F238E27FC236}">
                  <a16:creationId xmlns:a16="http://schemas.microsoft.com/office/drawing/2014/main" id="{1AD58584-ABC3-447C-9A2E-F9C8D7CA96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627"/>
            <a:stretch/>
          </p:blipFill>
          <p:spPr bwMode="auto">
            <a:xfrm>
              <a:off x="625234" y="735957"/>
              <a:ext cx="4170363" cy="2461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590EFF9-8F3D-4FDC-A96B-F2562565E041}"/>
                </a:ext>
              </a:extLst>
            </p:cNvPr>
            <p:cNvSpPr txBox="1"/>
            <p:nvPr/>
          </p:nvSpPr>
          <p:spPr>
            <a:xfrm>
              <a:off x="1852648" y="3197866"/>
              <a:ext cx="17155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instructor table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FAE3FF7-6B19-4649-B402-3A1289E9F71F}"/>
              </a:ext>
            </a:extLst>
          </p:cNvPr>
          <p:cNvGrpSpPr/>
          <p:nvPr/>
        </p:nvGrpSpPr>
        <p:grpSpPr>
          <a:xfrm>
            <a:off x="5184950" y="1524029"/>
            <a:ext cx="3256227" cy="1989682"/>
            <a:chOff x="5446207" y="836966"/>
            <a:chExt cx="3256227" cy="1989682"/>
          </a:xfrm>
        </p:grpSpPr>
        <p:pic>
          <p:nvPicPr>
            <p:cNvPr id="9" name="Picture 3" descr="1">
              <a:extLst>
                <a:ext uri="{FF2B5EF4-FFF2-40B4-BE49-F238E27FC236}">
                  <a16:creationId xmlns:a16="http://schemas.microsoft.com/office/drawing/2014/main" id="{F6DDC107-8C70-4A25-8CC2-FACA5E6FAD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01" t="61012" r="6319" b="4197"/>
            <a:stretch/>
          </p:blipFill>
          <p:spPr bwMode="auto">
            <a:xfrm>
              <a:off x="5446207" y="836966"/>
              <a:ext cx="3256227" cy="1734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B42A19-F81E-4823-9633-7CE87C1878B7}"/>
                </a:ext>
              </a:extLst>
            </p:cNvPr>
            <p:cNvSpPr txBox="1"/>
            <p:nvPr/>
          </p:nvSpPr>
          <p:spPr>
            <a:xfrm>
              <a:off x="6402475" y="2518871"/>
              <a:ext cx="18838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department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8550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Definition Language (DDL)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8" y="663384"/>
            <a:ext cx="8245309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 notation for defining the database schema</a:t>
            </a:r>
            <a:b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 </a:t>
            </a:r>
            <a:r>
              <a:rPr lang="en-US" alt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table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b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</a:t>
            </a:r>
            <a:r>
              <a:rPr lang="en-US" alt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(5),</a:t>
            </a:r>
            <a:b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           </a:t>
            </a:r>
            <a:r>
              <a:rPr lang="en-US" alt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varchar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(20)</a:t>
            </a:r>
            <a:r>
              <a:rPr lang="en-US" alt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br>
              <a:rPr lang="en-US" altLang="en-US" sz="16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6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</a:t>
            </a:r>
            <a:r>
              <a:rPr lang="en-US" altLang="en-US" sz="16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varchar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(20),</a:t>
            </a:r>
            <a:b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salary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</a:t>
            </a:r>
            <a:r>
              <a:rPr lang="en-US" alt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numeric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(8,2))</a:t>
            </a:r>
          </a:p>
          <a:p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DDL compiler generates a set of table templates stored in a </a:t>
            </a:r>
            <a:r>
              <a:rPr lang="en-US" altLang="en-US" sz="1600" b="1" i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dictionary</a:t>
            </a:r>
            <a:endParaRPr lang="en-US" altLang="en-US" sz="3200" b="1" i="1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dictionary contains </a:t>
            </a:r>
            <a:r>
              <a:rPr lang="en-US" altLang="en-US" sz="1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metadata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(i.e., data about data)</a:t>
            </a:r>
          </a:p>
          <a:p>
            <a:pPr lvl="1"/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schema </a:t>
            </a:r>
          </a:p>
          <a:p>
            <a:pPr lvl="1"/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Integrity constraints</a:t>
            </a:r>
          </a:p>
          <a:p>
            <a:pPr lvl="2"/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Primary key</a:t>
            </a:r>
          </a:p>
          <a:p>
            <a:pPr lvl="1"/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Authorization</a:t>
            </a:r>
          </a:p>
          <a:p>
            <a:pPr lvl="2"/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Who can access what</a:t>
            </a:r>
          </a:p>
          <a:p>
            <a:endParaRPr lang="en-US" altLang="en-US" sz="105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05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86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Manipulation Language (DML)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8" y="735956"/>
            <a:ext cx="7974565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Language for accessing and manipulating the data organized by the appropriate data model</a:t>
            </a:r>
          </a:p>
          <a:p>
            <a:endParaRPr lang="en-US" altLang="en-US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1700" dirty="0"/>
              <a:t>DML also known as query language</a:t>
            </a:r>
          </a:p>
          <a:p>
            <a:endParaRPr lang="en-US" alt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types of languages 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Procedural </a:t>
            </a:r>
            <a:r>
              <a:rPr lang="en-US" sz="1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DML</a:t>
            </a:r>
            <a:r>
              <a:rPr lang="en-US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 a user to specify what data are needed and how to get those data.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Declarative </a:t>
            </a:r>
            <a:r>
              <a:rPr lang="en-US" sz="1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DML</a:t>
            </a:r>
            <a:r>
              <a:rPr lang="en-US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 a user to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specify what data are needed without specifying how to get those data.</a:t>
            </a:r>
            <a:endParaRPr lang="en-US" altLang="en-US" sz="20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8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055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Manipulation Language (DML)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8" y="735956"/>
            <a:ext cx="7974565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classes of languages </a:t>
            </a:r>
          </a:p>
          <a:p>
            <a:endParaRPr lang="en-US" altLang="en-US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Pure </a:t>
            </a: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used for proving properties about computational power and for optimization</a:t>
            </a:r>
          </a:p>
          <a:p>
            <a:pPr lvl="2"/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Relational Algebra</a:t>
            </a:r>
          </a:p>
          <a:p>
            <a:pPr lvl="2"/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Tuple relational calculus</a:t>
            </a:r>
          </a:p>
          <a:p>
            <a:pPr lvl="2"/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Domain relational calculus</a:t>
            </a:r>
          </a:p>
          <a:p>
            <a:pPr lvl="2"/>
            <a:endParaRPr lang="en-US" altLang="en-US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90600" lvl="2" indent="0">
              <a:buNone/>
            </a:pPr>
            <a:endParaRPr lang="en-US" altLang="en-US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Commercial </a:t>
            </a: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used in commercial systems</a:t>
            </a:r>
          </a:p>
          <a:p>
            <a:pPr lvl="2"/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is the most widely used commercial language</a:t>
            </a:r>
          </a:p>
          <a:p>
            <a:endParaRPr lang="en-US" altLang="en-US" sz="8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05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9" y="768527"/>
            <a:ext cx="7688262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widely used commercial language</a:t>
            </a:r>
          </a:p>
          <a:p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be able to compute complex functions SQL is usually embedded in some higher-level language</a:t>
            </a:r>
          </a:p>
          <a:p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SQL </a:t>
            </a:r>
            <a:r>
              <a:rPr lang="en-US" alt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does not support 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actions such as input from users, output to displays, or communication over the network.  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 programs generally access databases through one of</a:t>
            </a:r>
          </a:p>
          <a:p>
            <a:pPr lvl="1"/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Language extensions to allow embedded SQL</a:t>
            </a:r>
          </a:p>
          <a:p>
            <a:pPr lvl="1"/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 program interface (e.g., ODBC/JDBC) which allow SQL queries to be sent to a database</a:t>
            </a:r>
          </a:p>
          <a:p>
            <a:endParaRPr lang="en-US" altLang="en-US" sz="10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0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98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9" y="768527"/>
            <a:ext cx="7688262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US" altLang="en-US" sz="10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0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F7AE5FAD-89B0-41F7-8119-762C54A07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233" y="0"/>
            <a:ext cx="9406466" cy="5291137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6F7F7452-D1EB-424E-98BB-1B8C897004F8}"/>
              </a:ext>
            </a:extLst>
          </p:cNvPr>
          <p:cNvSpPr txBox="1"/>
          <p:nvPr/>
        </p:nvSpPr>
        <p:spPr>
          <a:xfrm>
            <a:off x="4663834" y="3414095"/>
            <a:ext cx="2106667" cy="307777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Control Language</a:t>
            </a:r>
            <a:endParaRPr lang="th-TH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8BC89FDD-CC97-4F85-B58D-70915AECA840}"/>
              </a:ext>
            </a:extLst>
          </p:cNvPr>
          <p:cNvSpPr txBox="1"/>
          <p:nvPr/>
        </p:nvSpPr>
        <p:spPr>
          <a:xfrm>
            <a:off x="6462871" y="3903784"/>
            <a:ext cx="2693366" cy="307777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Transaction Control Language</a:t>
            </a:r>
            <a:endParaRPr lang="th-TH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BCF5CD99-3DCC-4A54-87BC-1DFF81E5A400}"/>
              </a:ext>
            </a:extLst>
          </p:cNvPr>
          <p:cNvSpPr txBox="1"/>
          <p:nvPr/>
        </p:nvSpPr>
        <p:spPr>
          <a:xfrm>
            <a:off x="2330561" y="4581011"/>
            <a:ext cx="2592376" cy="307777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Manipulation Language</a:t>
            </a:r>
            <a:endParaRPr lang="th-TH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0E529928-30A6-428C-BC4B-6781AF7426F6}"/>
              </a:ext>
            </a:extLst>
          </p:cNvPr>
          <p:cNvSpPr txBox="1"/>
          <p:nvPr/>
        </p:nvSpPr>
        <p:spPr>
          <a:xfrm>
            <a:off x="288695" y="3903783"/>
            <a:ext cx="2303836" cy="307777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Definition Language</a:t>
            </a:r>
            <a:endParaRPr lang="th-TH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99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Definition</a:t>
            </a:r>
            <a:endParaRPr lang="en-US" altLang="en-US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9" y="552145"/>
            <a:ext cx="7828906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Source Sans Pro" panose="020B0503030403020204" pitchFamily="34" charset="0"/>
              <a:buChar char="▶"/>
            </a:pPr>
            <a:r>
              <a:rPr lang="en-US" altLang="en-US" sz="2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Databases are systems that allow users to </a:t>
            </a:r>
            <a:r>
              <a:rPr lang="en-US" altLang="en-US" sz="24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store</a:t>
            </a:r>
            <a:r>
              <a:rPr lang="en-US" altLang="en-US" sz="2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en-US" sz="24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organize </a:t>
            </a:r>
            <a:r>
              <a:rPr lang="en-US" altLang="en-US" sz="2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data.</a:t>
            </a:r>
          </a:p>
          <a:p>
            <a:pPr>
              <a:buFont typeface="Source Sans Pro" panose="020B0503030403020204" pitchFamily="34" charset="0"/>
              <a:buChar char="▶"/>
            </a:pPr>
            <a:endParaRPr lang="en-US" altLang="en-US" sz="18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Source Sans Pro" panose="020B0503030403020204" pitchFamily="34" charset="0"/>
              <a:buChar char="▶"/>
            </a:pPr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systems are used to manage collections of data that are:</a:t>
            </a:r>
          </a:p>
          <a:p>
            <a:pPr lvl="1"/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Highly valuable</a:t>
            </a:r>
          </a:p>
          <a:p>
            <a:pPr lvl="1"/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Relatively large</a:t>
            </a:r>
          </a:p>
          <a:p>
            <a:pPr lvl="1"/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Accessed by multiple users and applications, often </a:t>
            </a:r>
            <a:r>
              <a:rPr lang="en-US" alt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the same time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US" altLang="en-US" sz="18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79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Design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8" y="517318"/>
            <a:ext cx="8416132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Logical Design 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 Deciding on the database schema. Database design requires that we find a “good” collection of relation schemas.</a:t>
            </a:r>
          </a:p>
          <a:p>
            <a:pPr lvl="1"/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decision – What attributes should we record in the database?</a:t>
            </a:r>
          </a:p>
          <a:p>
            <a:pPr lvl="1"/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 Science decision –  What relation schemas should we have and how should the attributes be distributed among the various relation schemas?</a:t>
            </a:r>
          </a:p>
          <a:p>
            <a:r>
              <a:rPr lang="en-US" alt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Physical Design 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Deciding on the physical layout of the database.                </a:t>
            </a:r>
          </a:p>
          <a:p>
            <a:endParaRPr lang="en-US" altLang="en-US" sz="10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0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909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Design (Cont.)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9" y="735956"/>
            <a:ext cx="7688262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there any problem with this relation?</a:t>
            </a:r>
          </a:p>
          <a:p>
            <a:endParaRPr lang="en-US" altLang="en-US" sz="11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5" descr="1">
            <a:extLst>
              <a:ext uri="{FF2B5EF4-FFF2-40B4-BE49-F238E27FC236}">
                <a16:creationId xmlns:a16="http://schemas.microsoft.com/office/drawing/2014/main" id="{5D08BAAA-9391-4A78-82FE-4844ABA8F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245" y="1263144"/>
            <a:ext cx="5667510" cy="303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713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Approaches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9" y="663384"/>
            <a:ext cx="7828906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 to come up with a methodology to ensure that each of the relations in the database is “good”</a:t>
            </a:r>
          </a:p>
          <a:p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ways of doing so:</a:t>
            </a:r>
          </a:p>
          <a:p>
            <a:endParaRPr lang="en-US" altLang="en-US" sz="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1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Entity Relationship Model </a:t>
            </a:r>
          </a:p>
          <a:p>
            <a:pPr lvl="2"/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 an enterprise as a collection of </a:t>
            </a:r>
            <a:r>
              <a:rPr lang="en-US" altLang="en-US" sz="1600" b="1" i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entities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altLang="en-US" sz="1600" b="1" i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relationships</a:t>
            </a:r>
          </a:p>
          <a:p>
            <a:pPr lvl="2"/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Represented diagrammatically by an </a:t>
            </a:r>
            <a:r>
              <a:rPr lang="en-US" altLang="en-US" sz="1600" b="1" i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entity-relationship diagram</a:t>
            </a:r>
            <a:b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16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1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Normalization Theory</a:t>
            </a:r>
            <a:endParaRPr lang="en-US" alt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Formalize what designs are bad, and test for them</a:t>
            </a:r>
          </a:p>
        </p:txBody>
      </p:sp>
    </p:spTree>
    <p:extLst>
      <p:ext uri="{BB962C8B-B14F-4D97-AF65-F5344CB8AC3E}">
        <p14:creationId xmlns:p14="http://schemas.microsoft.com/office/powerpoint/2010/main" val="3877347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Engine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9" y="830246"/>
            <a:ext cx="7688262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database system is partitioned into modules that deal with each of the responsibilities of the overall system.  </a:t>
            </a:r>
          </a:p>
          <a:p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functional components of a database system can be divided into</a:t>
            </a:r>
          </a:p>
          <a:p>
            <a:pPr lvl="1"/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Storage manager</a:t>
            </a:r>
          </a:p>
          <a:p>
            <a:pPr lvl="1"/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 processing</a:t>
            </a:r>
          </a:p>
          <a:p>
            <a:pPr lvl="1"/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Transaction manager</a:t>
            </a:r>
          </a:p>
          <a:p>
            <a:endParaRPr lang="en-US" altLang="en-US" sz="12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2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54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Storage Management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9" y="816892"/>
            <a:ext cx="7688262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en-US" sz="2000" b="1" dirty="0">
                <a:solidFill>
                  <a:srgbClr val="00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Storage manager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storage manager is responsible to the following tasks: </a:t>
            </a:r>
          </a:p>
          <a:p>
            <a:pPr lvl="1"/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Interaction with the OS file manager </a:t>
            </a:r>
          </a:p>
          <a:p>
            <a:pPr lvl="1"/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Efficient storing, retrieving and updating of data</a:t>
            </a:r>
          </a:p>
          <a:p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Issues:</a:t>
            </a:r>
          </a:p>
          <a:p>
            <a:pPr lvl="1"/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Storage access</a:t>
            </a:r>
          </a:p>
          <a:p>
            <a:pPr lvl="1"/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organization</a:t>
            </a:r>
          </a:p>
          <a:p>
            <a:pPr lvl="1"/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Indexing and hashing</a:t>
            </a:r>
          </a:p>
          <a:p>
            <a:endParaRPr lang="en-US" altLang="en-US" sz="10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0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963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 Processing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9" y="710102"/>
            <a:ext cx="7688262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query processor components include:</a:t>
            </a:r>
          </a:p>
          <a:p>
            <a:endParaRPr lang="en-US" altLang="en-US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DDL  interpreter </a:t>
            </a: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--  interprets DDL statements and records the definitions in the data dictionary.</a:t>
            </a:r>
          </a:p>
          <a:p>
            <a:pPr lvl="1"/>
            <a:r>
              <a:rPr lang="en-US" alt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DML compiler </a:t>
            </a: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-- translates DML statements in a query language into an evaluation plan consisting of low-level instructions that the query evaluation engine understands.</a:t>
            </a:r>
          </a:p>
          <a:p>
            <a:pPr lvl="2"/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DML compiler performs query optimization; that is, it picks the lowest cost evaluation plan from among the various alternatives.</a:t>
            </a:r>
          </a:p>
          <a:p>
            <a:pPr lvl="1"/>
            <a:r>
              <a:rPr lang="en-US" alt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 evaluation engine </a:t>
            </a: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-- executes low-level instructions generated by the DML compiler.</a:t>
            </a:r>
          </a:p>
          <a:p>
            <a:endParaRPr lang="en-US" altLang="en-US" sz="105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05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663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 Processing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9" y="710102"/>
            <a:ext cx="7688262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	Optimization</a:t>
            </a:r>
          </a:p>
          <a:p>
            <a:pPr>
              <a:buFont typeface="Monotype Sorts" charset="2"/>
              <a:buNone/>
            </a:pP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	Evaluation</a:t>
            </a:r>
          </a:p>
          <a:p>
            <a:endParaRPr lang="en-US" altLang="en-US" sz="105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05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9D1774D-B858-4FB0-AF32-FF95BAD8A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709" y="1121998"/>
            <a:ext cx="5523573" cy="331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262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Transaction Management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9" y="663384"/>
            <a:ext cx="7688262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if the system fails?</a:t>
            </a:r>
          </a:p>
          <a:p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if more than one user is concurrently updating the same data?</a:t>
            </a:r>
          </a:p>
          <a:p>
            <a:endParaRPr lang="en-US" alt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altLang="en-US" sz="1600" b="1" dirty="0">
                <a:solidFill>
                  <a:srgbClr val="00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transaction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collection of operations that performs a single logical function in a database application</a:t>
            </a:r>
          </a:p>
          <a:p>
            <a:r>
              <a:rPr lang="en-US" altLang="en-US" sz="1600" b="1" dirty="0">
                <a:solidFill>
                  <a:srgbClr val="00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Transaction-management component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en-US" sz="1600" b="1" dirty="0">
                <a:solidFill>
                  <a:srgbClr val="00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Concurrency-control manager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controls the interaction among the concurrent transactions, to ensure the consistency of the database.</a:t>
            </a:r>
            <a:r>
              <a:rPr lang="en-US" altLang="en-US" sz="16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US" altLang="en-US" sz="105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05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098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Users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944738"/>
            <a:ext cx="8480241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Naive users: </a:t>
            </a: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unsophisticated users who interact with the system by invoking one of the application programs that have been written previously. </a:t>
            </a:r>
          </a:p>
          <a:p>
            <a:r>
              <a:rPr lang="en-US" alt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 programmers: </a:t>
            </a: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computer professionals who write application programs. </a:t>
            </a:r>
          </a:p>
          <a:p>
            <a:r>
              <a:rPr lang="en-US" alt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Sophisticated users: </a:t>
            </a: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interact with the system without writing programs</a:t>
            </a:r>
          </a:p>
          <a:p>
            <a:pPr lvl="1"/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database query language or by </a:t>
            </a:r>
          </a:p>
          <a:p>
            <a:pPr lvl="1"/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tools such as data analysis software.</a:t>
            </a:r>
          </a:p>
          <a:p>
            <a:r>
              <a:rPr lang="en-US" alt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Specialized users: </a:t>
            </a: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specialized database applications that do not fit into the traditional data-processing framework. For example, CAD,  graphic data, audio, video.</a:t>
            </a:r>
          </a:p>
          <a:p>
            <a:endParaRPr lang="en-US" altLang="en-US" sz="12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2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64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Administrator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944738"/>
            <a:ext cx="8480241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person who has central control over the system is called a </a:t>
            </a:r>
            <a:r>
              <a:rPr 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administrator 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DBA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whose functions are:</a:t>
            </a:r>
          </a:p>
          <a:p>
            <a:endParaRPr lang="en-US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Schema definition</a:t>
            </a:r>
          </a:p>
          <a:p>
            <a:pPr lvl="1"/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Storage structure and access-method definition</a:t>
            </a:r>
          </a:p>
          <a:p>
            <a:pPr lvl="1"/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Schema and physical-organization modification</a:t>
            </a:r>
          </a:p>
          <a:p>
            <a:pPr lvl="1"/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Granting of authorization for data access</a:t>
            </a:r>
          </a:p>
          <a:p>
            <a:pPr lvl="1"/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Routine maintenance</a:t>
            </a:r>
          </a:p>
          <a:p>
            <a:pPr lvl="1"/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Periodically backing up the database</a:t>
            </a:r>
          </a:p>
          <a:p>
            <a:pPr lvl="1"/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Ensuring that enough free disk space is available for normal operations, and upgrading disk space as required</a:t>
            </a:r>
          </a:p>
          <a:p>
            <a:pPr lvl="1"/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Monitoring jobs running on the database and ensuring that performance is not degraded by very expensive tasks submitted by some users</a:t>
            </a:r>
          </a:p>
          <a:p>
            <a:pPr lvl="1"/>
            <a:endParaRPr lang="en-US" altLang="en-US" sz="6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2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00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Definition</a:t>
            </a:r>
            <a:endParaRPr lang="en-US" altLang="en-US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9" y="552145"/>
            <a:ext cx="7688262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Source Sans Pro" panose="020B0503030403020204" pitchFamily="34" charset="0"/>
              <a:buChar char="▶"/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Management System (DBMS) contains information about an enterprise</a:t>
            </a:r>
          </a:p>
          <a:p>
            <a:pPr lvl="1">
              <a:buFont typeface="Source Sans Pro" panose="020B0503030403020204" pitchFamily="34" charset="0"/>
              <a:buChar char="▶"/>
            </a:pP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 of </a:t>
            </a:r>
            <a:r>
              <a:rPr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interrelated data</a:t>
            </a:r>
          </a:p>
          <a:p>
            <a:pPr lvl="1">
              <a:buFont typeface="Source Sans Pro" panose="020B0503030403020204" pitchFamily="34" charset="0"/>
              <a:buChar char="▶"/>
            </a:pP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of </a:t>
            </a:r>
            <a:r>
              <a:rPr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programs to access 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data </a:t>
            </a:r>
          </a:p>
          <a:p>
            <a:pPr lvl="1">
              <a:buFont typeface="Source Sans Pro" panose="020B0503030403020204" pitchFamily="34" charset="0"/>
              <a:buChar char="▶"/>
            </a:pP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environment that is both </a:t>
            </a:r>
            <a:r>
              <a:rPr lang="en-US" altLang="en-US" sz="1800" b="1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convenient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en-US" sz="1800" b="1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efficient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use</a:t>
            </a:r>
          </a:p>
          <a:p>
            <a:pPr lvl="1">
              <a:buFont typeface="Source Sans Pro" panose="020B0503030403020204" pitchFamily="34" charset="0"/>
              <a:buChar char="▶"/>
            </a:pPr>
            <a:endParaRPr lang="en-US" altLang="en-US" sz="14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Source Sans Pro" panose="020B0503030403020204" pitchFamily="34" charset="0"/>
              <a:buChar char="▶"/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modern database system is a complex software system whose task is to manage a large, complex collection of data.</a:t>
            </a:r>
          </a:p>
          <a:p>
            <a:pPr>
              <a:buFont typeface="Source Sans Pro" panose="020B0503030403020204" pitchFamily="34" charset="0"/>
              <a:buChar char="▶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Databases touch all aspects of our lives</a:t>
            </a:r>
            <a:endParaRPr lang="en-US" alt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Font typeface="Source Sans Pro" panose="020B0503030403020204" pitchFamily="34" charset="0"/>
              <a:buChar char="▶"/>
            </a:pPr>
            <a:endParaRPr lang="en-US" alt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8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62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10B7F4-C406-472E-B758-B63C32CD6FB5}"/>
              </a:ext>
            </a:extLst>
          </p:cNvPr>
          <p:cNvSpPr/>
          <p:nvPr/>
        </p:nvSpPr>
        <p:spPr>
          <a:xfrm>
            <a:off x="1748413" y="3446586"/>
            <a:ext cx="5184950" cy="96464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Users and Administrators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7CE32C8-6BFC-4B43-848A-DF377BE0C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604" y="3675724"/>
            <a:ext cx="171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1" dirty="0">
                <a:solidFill>
                  <a:schemeClr val="bg1"/>
                </a:solidFill>
              </a:rPr>
              <a:t>Database</a:t>
            </a:r>
          </a:p>
        </p:txBody>
      </p:sp>
      <p:pic>
        <p:nvPicPr>
          <p:cNvPr id="9" name="Picture 9" descr="1">
            <a:extLst>
              <a:ext uri="{FF2B5EF4-FFF2-40B4-BE49-F238E27FC236}">
                <a16:creationId xmlns:a16="http://schemas.microsoft.com/office/drawing/2014/main" id="{78B307E5-F97B-46F5-919B-63ED6522C9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8"/>
          <a:stretch/>
        </p:blipFill>
        <p:spPr bwMode="auto">
          <a:xfrm>
            <a:off x="1525727" y="1010576"/>
            <a:ext cx="5916612" cy="243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955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System Internals</a:t>
            </a:r>
          </a:p>
        </p:txBody>
      </p:sp>
      <p:pic>
        <p:nvPicPr>
          <p:cNvPr id="8" name="Picture 14">
            <a:extLst>
              <a:ext uri="{FF2B5EF4-FFF2-40B4-BE49-F238E27FC236}">
                <a16:creationId xmlns:a16="http://schemas.microsoft.com/office/drawing/2014/main" id="{E206FD54-3A4B-42AF-8E5D-4DF0AAC50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876" y="822852"/>
            <a:ext cx="2915916" cy="419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977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Architecture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944738"/>
            <a:ext cx="8480241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architecture of a database systems is greatly influenced by</a:t>
            </a:r>
          </a:p>
          <a:p>
            <a:pPr>
              <a:buFont typeface="Monotype Sorts" charset="2"/>
              <a:buNone/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</a:t>
            </a:r>
            <a:r>
              <a:rPr lang="en-US" altLang="en-U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underlying computer system 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which the database is running:</a:t>
            </a:r>
          </a:p>
          <a:p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Centralized</a:t>
            </a:r>
          </a:p>
          <a:p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Client-server</a:t>
            </a:r>
          </a:p>
          <a:p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Parallel (multi-processor)</a:t>
            </a:r>
          </a:p>
          <a:p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Distributed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</a:t>
            </a:r>
          </a:p>
          <a:p>
            <a:endParaRPr lang="en-US" altLang="en-US" sz="12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2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86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Applications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944738"/>
            <a:ext cx="8480241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Two-tier architecture:</a:t>
            </a: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the application resides at the client machine, where it invokes database system functionality at the server machine</a:t>
            </a:r>
          </a:p>
          <a:p>
            <a:endParaRPr lang="en-US" altLang="en-US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Three-tier architecture:</a:t>
            </a: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client machine acts as a front end and does not contain any direct database calls.  </a:t>
            </a:r>
          </a:p>
          <a:p>
            <a:pPr lvl="1"/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client end communicates with an application server, usually through a forms interface.  </a:t>
            </a:r>
          </a:p>
          <a:p>
            <a:pPr lvl="1"/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application server in turn communicates with a database system to access data.  </a:t>
            </a:r>
          </a:p>
          <a:p>
            <a:endParaRPr lang="en-US" altLang="en-US" sz="12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2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237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Applications</a:t>
            </a:r>
          </a:p>
        </p:txBody>
      </p:sp>
      <p:pic>
        <p:nvPicPr>
          <p:cNvPr id="8" name="Picture 3" descr="C:\Users\as668\Desktop\1_04.jpg">
            <a:extLst>
              <a:ext uri="{FF2B5EF4-FFF2-40B4-BE49-F238E27FC236}">
                <a16:creationId xmlns:a16="http://schemas.microsoft.com/office/drawing/2014/main" id="{095D3353-B26F-47A5-A366-B2B787539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6391" y="874844"/>
            <a:ext cx="5299893" cy="33938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185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250902" y="970130"/>
            <a:ext cx="8642195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1">
              <a:buFont typeface="Source Sans Pro" panose="020B0503030403020204" pitchFamily="34" charset="0"/>
              <a:buChar char="▶"/>
            </a:pPr>
            <a:r>
              <a:rPr lang="en-US" altLang="en-US" sz="22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Banking:</a:t>
            </a:r>
            <a:r>
              <a:rPr lang="en-US" altLang="en-US" sz="2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transactions, customer information</a:t>
            </a:r>
          </a:p>
          <a:p>
            <a:pPr lvl="1">
              <a:buFont typeface="Source Sans Pro" panose="020B0503030403020204" pitchFamily="34" charset="0"/>
              <a:buChar char="▶"/>
            </a:pPr>
            <a:r>
              <a:rPr lang="en-US" altLang="en-US" sz="22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Airlines:</a:t>
            </a:r>
            <a:r>
              <a:rPr lang="en-US" altLang="en-US" sz="2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reservations, schedules</a:t>
            </a:r>
          </a:p>
          <a:p>
            <a:pPr lvl="1">
              <a:buFont typeface="Source Sans Pro" panose="020B0503030403020204" pitchFamily="34" charset="0"/>
              <a:buChar char="▶"/>
            </a:pPr>
            <a:r>
              <a:rPr lang="en-US" altLang="en-US" sz="22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Universities:</a:t>
            </a:r>
            <a:r>
              <a:rPr lang="en-US" altLang="en-US" sz="2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registration, grades</a:t>
            </a:r>
          </a:p>
          <a:p>
            <a:pPr lvl="1">
              <a:buFont typeface="Source Sans Pro" panose="020B0503030403020204" pitchFamily="34" charset="0"/>
              <a:buChar char="▶"/>
            </a:pPr>
            <a:r>
              <a:rPr lang="en-US" altLang="en-US" sz="22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Sales:</a:t>
            </a:r>
            <a:r>
              <a:rPr lang="en-US" altLang="en-US" sz="2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customers, products, purchases</a:t>
            </a:r>
          </a:p>
          <a:p>
            <a:pPr lvl="1">
              <a:buFont typeface="Source Sans Pro" panose="020B0503030403020204" pitchFamily="34" charset="0"/>
              <a:buChar char="▶"/>
            </a:pPr>
            <a:r>
              <a:rPr lang="en-US" altLang="en-US" sz="22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Manufacturing:</a:t>
            </a:r>
            <a:r>
              <a:rPr lang="en-US" altLang="en-US" sz="2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production, inventory, orders, supply chain</a:t>
            </a:r>
          </a:p>
          <a:p>
            <a:pPr lvl="1">
              <a:buFont typeface="Source Sans Pro" panose="020B0503030403020204" pitchFamily="34" charset="0"/>
              <a:buChar char="▶"/>
            </a:pPr>
            <a:r>
              <a:rPr lang="en-US" altLang="en-US" sz="22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 resources:  </a:t>
            </a:r>
            <a:r>
              <a:rPr lang="en-US" altLang="en-US" sz="2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employee records, salaries, tax deductions</a:t>
            </a:r>
          </a:p>
          <a:p>
            <a:pPr lvl="1">
              <a:buFont typeface="Source Sans Pro" panose="020B0503030403020204" pitchFamily="34" charset="0"/>
              <a:buChar char="▶"/>
            </a:pPr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Telecommunication: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records of calls, texts, and data usage</a:t>
            </a:r>
          </a:p>
          <a:p>
            <a:pPr lvl="1">
              <a:buFont typeface="Source Sans Pro" panose="020B0503030403020204" pitchFamily="34" charset="0"/>
              <a:buChar char="▶"/>
            </a:pPr>
            <a:endParaRPr lang="en-US" altLang="en-US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8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51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1272005" y="244703"/>
            <a:ext cx="840823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Drawbacks of using file systems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9" y="854303"/>
            <a:ext cx="7688262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redundancy and inconsistency</a:t>
            </a:r>
          </a:p>
          <a:p>
            <a:pPr lvl="1"/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Multiple file formats, duplication of information in different files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Difficulty in </a:t>
            </a:r>
            <a:r>
              <a:rPr lang="en-US" alt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accessing data </a:t>
            </a:r>
          </a:p>
          <a:p>
            <a:pPr lvl="1"/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 to write a new program to carry out each new task</a:t>
            </a:r>
          </a:p>
          <a:p>
            <a:r>
              <a:rPr lang="en-US" alt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isolation </a:t>
            </a:r>
          </a:p>
          <a:p>
            <a:pPr lvl="1"/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Multiple files and formats</a:t>
            </a:r>
          </a:p>
          <a:p>
            <a:r>
              <a:rPr lang="en-US" alt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Integrity problems</a:t>
            </a:r>
          </a:p>
          <a:p>
            <a:pPr lvl="1"/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Integrity constraints  (e.g., account balance &gt; 0) become “buried” in program code rather than being stated explicitly</a:t>
            </a:r>
          </a:p>
          <a:p>
            <a:pPr lvl="1"/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Hard to add new constraints or change existing ones</a:t>
            </a:r>
          </a:p>
          <a:p>
            <a:endParaRPr lang="en-US" altLang="en-US" sz="1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5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29770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Drawbacks of using file systems (Cont.)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9" y="462418"/>
            <a:ext cx="7688262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 sz="10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Atomicity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updates</a:t>
            </a:r>
            <a:endParaRPr lang="en-US" altLang="en-US" sz="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Transfer of funds from one account to another should either complete or not happen at all</a:t>
            </a:r>
          </a:p>
          <a:p>
            <a:r>
              <a:rPr lang="en-US" alt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Concurrent access 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multiple users</a:t>
            </a:r>
            <a:endParaRPr lang="en-US" altLang="en-US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Uncontrolled concurrent accesses can lead to inconsistencies</a:t>
            </a:r>
            <a:endParaRPr lang="en-US" alt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alt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Two people reading a balance (say 100) and updating it by withdrawing money (say 50 each) at the same time</a:t>
            </a:r>
          </a:p>
          <a:p>
            <a:r>
              <a:rPr lang="en-US" alt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problems</a:t>
            </a:r>
            <a:endParaRPr lang="en-US" alt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Hard to provide user access to some, but not all, data</a:t>
            </a:r>
          </a:p>
          <a:p>
            <a:pPr>
              <a:buFont typeface="Monotype Sorts" charset="2"/>
              <a:buNone/>
            </a:pPr>
            <a:endParaRPr lang="en-US" altLang="en-US" sz="10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Monotype Sorts" charset="2"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systems offer solutions to all the above problems</a:t>
            </a:r>
          </a:p>
          <a:p>
            <a:endParaRPr lang="en-US" altLang="en-US" sz="9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9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3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1272005" y="244703"/>
            <a:ext cx="840823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University Database Example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9" y="854303"/>
            <a:ext cx="7688262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consists of information about:</a:t>
            </a:r>
          </a:p>
          <a:p>
            <a:pPr lvl="1"/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Students</a:t>
            </a:r>
          </a:p>
          <a:p>
            <a:pPr lvl="1"/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Instructors</a:t>
            </a:r>
          </a:p>
          <a:p>
            <a:pPr lvl="1"/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Classes</a:t>
            </a:r>
          </a:p>
          <a:p>
            <a:pPr lvl="1"/>
            <a:endParaRPr lang="en-US" alt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 program examples:</a:t>
            </a:r>
          </a:p>
          <a:p>
            <a:pPr lvl="1"/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new students, instructors, and courses</a:t>
            </a:r>
          </a:p>
          <a:p>
            <a:pPr lvl="1"/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Register students for courses, and generate class rosters</a:t>
            </a:r>
          </a:p>
          <a:p>
            <a:pPr lvl="1"/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 grades to students, compute grade point averages (GPA) and generate transcripts</a:t>
            </a:r>
          </a:p>
          <a:p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57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204C569-E630-4D2C-9848-B50D9EE04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301083"/>
            <a:ext cx="6996600" cy="535886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Spreadsheets vs Database</a:t>
            </a:r>
            <a:endParaRPr lang="th-TH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04B9956-3FD3-4779-AA00-5D811BFA4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500" y="1552950"/>
            <a:ext cx="3339900" cy="2294221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One-time analysis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Quickly need to chart something out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Reasonable data set size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Ability for untrained people to work with data</a:t>
            </a:r>
            <a:endParaRPr lang="th-TH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4343235-7511-4FB4-A9A0-692D8B0FA37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2562" y="1552950"/>
            <a:ext cx="4014237" cy="2294221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integrity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handle massive amounts of data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Automate steps for re-use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support data for websites and applications</a:t>
            </a:r>
            <a:endParaRPr lang="th-TH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24B192AB-D278-4E34-8F4E-5DCF8A644D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F6FFF530-A375-42D6-9E98-543B01AB38E3}"/>
              </a:ext>
            </a:extLst>
          </p:cNvPr>
          <p:cNvSpPr txBox="1"/>
          <p:nvPr/>
        </p:nvSpPr>
        <p:spPr>
          <a:xfrm>
            <a:off x="1844296" y="994904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Spreadsheets</a:t>
            </a:r>
            <a:endParaRPr lang="th-TH" sz="2000" b="1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B9FB8433-1A44-44E9-AD49-756262A6D2EA}"/>
              </a:ext>
            </a:extLst>
          </p:cNvPr>
          <p:cNvSpPr txBox="1"/>
          <p:nvPr/>
        </p:nvSpPr>
        <p:spPr>
          <a:xfrm>
            <a:off x="5906374" y="926373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</a:rPr>
              <a:t>Database</a:t>
            </a:r>
            <a:endParaRPr lang="th-TH" sz="2000" b="1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37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Levels of Abstraction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9" y="735956"/>
            <a:ext cx="7688262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Physical level: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describes how a record (e.g., instructor) is stored.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Logical level: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describes data stored in database, and the relationships among the data.</a:t>
            </a:r>
            <a:endParaRPr lang="en-US" altLang="en-US" sz="14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endParaRPr lang="en-US" altLang="en-US" sz="4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Font typeface="Monotype Sorts" charset="2"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sz="14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type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altLang="en-US" sz="14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record</a:t>
            </a:r>
            <a:endParaRPr lang="en-US" altLang="en-US" sz="14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FontTx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string; </a:t>
            </a:r>
            <a:b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string;</a:t>
            </a:r>
            <a:b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sz="14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string;</a:t>
            </a:r>
            <a:b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salary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integer;</a:t>
            </a:r>
          </a:p>
          <a:p>
            <a:pPr lvl="4">
              <a:buFontTx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sz="11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</a:t>
            </a:r>
            <a:r>
              <a:rPr lang="en-US" altLang="en-US" sz="11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altLang="en-US" sz="1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4">
              <a:buFontTx/>
              <a:buNone/>
              <a:tabLst>
                <a:tab pos="1820863" algn="l"/>
                <a:tab pos="3659188" algn="l"/>
                <a:tab pos="3943350" algn="l"/>
              </a:tabLst>
            </a:pPr>
            <a:endParaRPr lang="en-US" altLang="en-US" sz="3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 level: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application programs hide details of data types. </a:t>
            </a:r>
            <a:endParaRPr lang="en-US" altLang="en-US" sz="11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endParaRPr lang="en-US" altLang="en-US" sz="1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Views can also hide information (such as an employee’s salary) for security purposes. </a:t>
            </a:r>
          </a:p>
          <a:p>
            <a:endParaRPr lang="en-US" altLang="en-US" sz="9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9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247134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1567</Words>
  <Application>Microsoft Office PowerPoint</Application>
  <PresentationFormat>นำเสนอทางหน้าจอ (16:9)</PresentationFormat>
  <Paragraphs>276</Paragraphs>
  <Slides>34</Slides>
  <Notes>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34</vt:i4>
      </vt:variant>
    </vt:vector>
  </HeadingPairs>
  <TitlesOfParts>
    <vt:vector size="43" baseType="lpstr">
      <vt:lpstr>Arial</vt:lpstr>
      <vt:lpstr>Helvetica</vt:lpstr>
      <vt:lpstr>Open Sans</vt:lpstr>
      <vt:lpstr>Source Sans Pro</vt:lpstr>
      <vt:lpstr>Monotype Sorts</vt:lpstr>
      <vt:lpstr>Oswald</vt:lpstr>
      <vt:lpstr>Montserrat</vt:lpstr>
      <vt:lpstr>Roboto</vt:lpstr>
      <vt:lpstr>Quince template</vt:lpstr>
      <vt:lpstr>Introduction to  Database Systems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Spreadsheets vs Database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Database Systems</dc:title>
  <cp:lastModifiedBy>DSG DSGas</cp:lastModifiedBy>
  <cp:revision>27</cp:revision>
  <dcterms:modified xsi:type="dcterms:W3CDTF">2019-08-16T02:32:02Z</dcterms:modified>
</cp:coreProperties>
</file>