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85" r:id="rId6"/>
    <p:sldId id="261" r:id="rId7"/>
    <p:sldId id="262" r:id="rId8"/>
    <p:sldId id="303" r:id="rId9"/>
    <p:sldId id="304" r:id="rId10"/>
    <p:sldId id="259" r:id="rId11"/>
    <p:sldId id="263" r:id="rId12"/>
    <p:sldId id="286" r:id="rId13"/>
    <p:sldId id="287" r:id="rId14"/>
    <p:sldId id="288" r:id="rId15"/>
    <p:sldId id="264" r:id="rId16"/>
    <p:sldId id="305" r:id="rId17"/>
    <p:sldId id="290" r:id="rId18"/>
    <p:sldId id="265" r:id="rId19"/>
    <p:sldId id="289" r:id="rId20"/>
    <p:sldId id="293" r:id="rId21"/>
    <p:sldId id="269" r:id="rId22"/>
    <p:sldId id="283" r:id="rId23"/>
    <p:sldId id="294" r:id="rId24"/>
    <p:sldId id="295" r:id="rId25"/>
    <p:sldId id="271" r:id="rId26"/>
    <p:sldId id="272" r:id="rId27"/>
    <p:sldId id="297" r:id="rId28"/>
    <p:sldId id="266" r:id="rId29"/>
    <p:sldId id="298" r:id="rId30"/>
    <p:sldId id="299" r:id="rId31"/>
    <p:sldId id="267" r:id="rId32"/>
    <p:sldId id="306" r:id="rId33"/>
    <p:sldId id="300" r:id="rId34"/>
    <p:sldId id="268" r:id="rId35"/>
    <p:sldId id="301" r:id="rId36"/>
    <p:sldId id="284" r:id="rId37"/>
    <p:sldId id="291" r:id="rId38"/>
    <p:sldId id="270" r:id="rId39"/>
    <p:sldId id="302" r:id="rId40"/>
    <p:sldId id="273" r:id="rId41"/>
    <p:sldId id="274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Helvetica" panose="020B0604020202020204" pitchFamily="3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Open Sans" panose="020B0606030504020204" pitchFamily="34" charset="0"/>
      <p:regular r:id="rId53"/>
      <p:bold r:id="rId54"/>
      <p:italic r:id="rId55"/>
      <p:boldItalic r:id="rId56"/>
    </p:embeddedFont>
    <p:embeddedFont>
      <p:font typeface="Roboto" panose="020B0604020202020204" charset="0"/>
      <p:regular r:id="rId57"/>
      <p:bold r:id="rId58"/>
      <p:italic r:id="rId59"/>
      <p:boldItalic r:id="rId60"/>
    </p:embeddedFont>
    <p:embeddedFont>
      <p:font typeface="Source Sans Pro" panose="020B0503030403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 to </a:t>
            </a:r>
            <a:br>
              <a:rPr lang="en-US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Model</a:t>
            </a:r>
            <a:endParaRPr sz="5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Schema and Instance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8" y="663384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…,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</a:t>
            </a:r>
          </a:p>
          <a:p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(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…,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 is a </a:t>
            </a:r>
            <a:r>
              <a:rPr lang="en-US" altLang="en-US" sz="18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Example:  </a:t>
            </a: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(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 name, </a:t>
            </a:r>
            <a:r>
              <a:rPr lang="en-US" altLang="en-US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salary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Formally, given sets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…. </a:t>
            </a:r>
            <a:r>
              <a:rPr lang="en-US" altLang="en-US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sz="18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US" alt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</a:t>
            </a:r>
            <a:r>
              <a:rPr lang="en-US" altLang="en-US" sz="18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subset of </a:t>
            </a: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 … x </a:t>
            </a:r>
            <a:r>
              <a:rPr lang="en-US" altLang="en-US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en-US" altLang="en-US" sz="18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Thus, a relation is a set of </a:t>
            </a:r>
            <a:r>
              <a:rPr lang="en-US" altLang="en-US" sz="18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-tuples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…,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where each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</a:t>
            </a:r>
          </a:p>
          <a:p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current values (</a:t>
            </a:r>
            <a:r>
              <a:rPr kumimoji="1" lang="en-US" altLang="en-US" sz="18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instance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 a relation are specified by a table</a:t>
            </a:r>
          </a:p>
          <a:p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element </a:t>
            </a:r>
            <a:r>
              <a:rPr kumimoji="1" lang="en-US" altLang="en-US" sz="1800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kumimoji="1" lang="en-US" altLang="en-US" sz="18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kumimoji="1" lang="en-US" altLang="en-US" sz="18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800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kumimoji="1" lang="en-US" altLang="en-US" sz="18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represented by a </a:t>
            </a:r>
            <a:r>
              <a:rPr kumimoji="1"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 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table</a:t>
            </a:r>
          </a:p>
          <a:p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Query Languages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921008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Procedural vs non-procedural, or declarative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“Pure” languages: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algebra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Tuple relational calculus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relational calculus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above 3 pure languages are equivalent in computing power</a:t>
            </a:r>
          </a:p>
          <a:p>
            <a:endParaRPr lang="en-US" altLang="en-US" sz="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Algebra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921008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Six basic operators</a:t>
            </a: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select: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project: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union: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difference: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 product: x</a:t>
            </a: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rename: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</a:t>
            </a:r>
          </a:p>
          <a:p>
            <a:endParaRPr lang="en-US" altLang="en-US" sz="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2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921008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</a:t>
            </a:r>
            <a:r>
              <a:rPr lang="en-US" alt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 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	</a:t>
            </a:r>
            <a:r>
              <a:rPr lang="en-US" alt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</a:t>
            </a:r>
            <a:r>
              <a:rPr lang="ja-JP" altLang="en-US" sz="2800" i="1" baseline="-25000" dirty="0"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Physics” </a:t>
            </a:r>
            <a:r>
              <a:rPr lang="en-US" altLang="ja-JP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21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8" y="663384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We allow comparisons using  </a:t>
            </a:r>
            <a:r>
              <a:rPr lang="en-US" altLang="en-US" sz="17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=, , &gt;, , &lt;, 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9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We can combine several predicates into a larger predicate by using the connectives: </a:t>
            </a:r>
            <a:r>
              <a:rPr lang="en-US" altLang="en-US" sz="17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 (and),  (or),  (not)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9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  </a:t>
            </a:r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 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</a:t>
            </a:r>
            <a:r>
              <a:rPr lang="ja-JP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salary&gt;90000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Then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19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</a:t>
            </a:r>
            <a:r>
              <a:rPr lang="en-US" altLang="ja-JP" sz="19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endParaRPr lang="en-US" altLang="en-US" sz="1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3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3" y="126356"/>
            <a:ext cx="8518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Operation – selection of rows (tuples)</a:t>
            </a:r>
            <a:endParaRPr lang="en-US" altLang="en-US" sz="3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5D5C02-1967-473A-90E1-5CF3D15E1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7" y="950485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r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47A1FC0-2819-45A0-A97E-4179A727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502" y="3126802"/>
            <a:ext cx="1548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A=B ^ D &gt; 5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(r)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291B0C39-AA0F-4D2E-B05A-E52AE394B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0"/>
          <a:stretch/>
        </p:blipFill>
        <p:spPr bwMode="auto">
          <a:xfrm>
            <a:off x="3954863" y="767130"/>
            <a:ext cx="1697801" cy="187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91B0C39-AA0F-4D2E-B05A-E52AE394B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1"/>
          <a:stretch/>
        </p:blipFill>
        <p:spPr bwMode="auto">
          <a:xfrm>
            <a:off x="3934080" y="2922121"/>
            <a:ext cx="1697801" cy="120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4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95FEA97-2A7C-4904-85B1-DE49567D7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14FB6FC-FD90-4315-8904-5F15873B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62" y="615351"/>
            <a:ext cx="3933713" cy="3495640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4F4C757-4FE0-4274-8186-9F8104C2435B}"/>
              </a:ext>
            </a:extLst>
          </p:cNvPr>
          <p:cNvSpPr txBox="1"/>
          <p:nvPr/>
        </p:nvSpPr>
        <p:spPr>
          <a:xfrm>
            <a:off x="345929" y="615351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</a:t>
            </a:r>
            <a:r>
              <a:rPr lang="ja-JP" altLang="en-US" sz="2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8" name="Picture 2" descr="C:\Users\as668\Desktop\2_10.jpg">
            <a:extLst>
              <a:ext uri="{FF2B5EF4-FFF2-40B4-BE49-F238E27FC236}">
                <a16:creationId xmlns:a16="http://schemas.microsoft.com/office/drawing/2014/main" id="{AD972313-6242-4A17-A344-34E4A0294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685" y="1300141"/>
            <a:ext cx="4234254" cy="883093"/>
          </a:xfrm>
          <a:prstGeom prst="rect">
            <a:avLst/>
          </a:prstGeom>
          <a:noFill/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D03EB492-C057-4DBF-A97A-4399CF01D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22" y="2939811"/>
            <a:ext cx="2312348" cy="1886389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7151C50-813E-46C9-A39F-2C846739BC9D}"/>
              </a:ext>
            </a:extLst>
          </p:cNvPr>
          <p:cNvSpPr txBox="1"/>
          <p:nvPr/>
        </p:nvSpPr>
        <p:spPr>
          <a:xfrm>
            <a:off x="526266" y="2363171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</a:t>
            </a:r>
            <a:r>
              <a:rPr lang="en-US" altLang="ja-JP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building</a:t>
            </a:r>
            <a:r>
              <a:rPr lang="en-US" altLang="ja-JP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ja-JP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department</a:t>
            </a:r>
            <a:r>
              <a:rPr lang="en-US" altLang="ja-JP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th-TH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86409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      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i="1" baseline="-5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,A</a:t>
            </a:r>
            <a:r>
              <a:rPr lang="en-US" altLang="en-US" sz="1800" i="1" baseline="-5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,A</a:t>
            </a:r>
            <a:r>
              <a:rPr lang="en-US" altLang="en-US" sz="1800" i="1" baseline="-5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….A</a:t>
            </a:r>
            <a:r>
              <a:rPr lang="en-US" altLang="en-US" sz="1800" i="1" baseline="-5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where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</a:t>
            </a:r>
            <a:r>
              <a:rPr lang="en-US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attribute names and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is defined as the relation of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Duplicate rows removed from result, since relations are sets</a:t>
            </a:r>
          </a:p>
        </p:txBody>
      </p:sp>
    </p:spTree>
    <p:extLst>
      <p:ext uri="{BB962C8B-B14F-4D97-AF65-F5344CB8AC3E}">
        <p14:creationId xmlns:p14="http://schemas.microsoft.com/office/powerpoint/2010/main" val="215765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3" y="126356"/>
            <a:ext cx="8518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Operation – selection of columns (Attributes) </a:t>
            </a:r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8623CC8-66E0-4122-A659-D95E60AF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178" y="2965986"/>
            <a:ext cx="1412735" cy="39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18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A,C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555091A3-108B-4A90-A01B-BDE97675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683" y="945135"/>
            <a:ext cx="1577680" cy="34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r</a:t>
            </a: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252DB5E-4DCE-490F-939C-49E870665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78"/>
          <a:stretch/>
        </p:blipFill>
        <p:spPr bwMode="auto">
          <a:xfrm>
            <a:off x="3907913" y="927919"/>
            <a:ext cx="2172778" cy="16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252DB5E-4DCE-490F-939C-49E870665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5"/>
          <a:stretch/>
        </p:blipFill>
        <p:spPr bwMode="auto">
          <a:xfrm>
            <a:off x="3907913" y="2664999"/>
            <a:ext cx="2172778" cy="165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6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86409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tabLst>
                <a:tab pos="3257550" algn="ctr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eliminate the </a:t>
            </a:r>
            <a:r>
              <a:rPr lang="en-US" alt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 of 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salary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Result:</a:t>
            </a:r>
            <a:b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3" descr="C:\Users\as668\Desktop\Figures-for-slides\2_11.jpg">
            <a:extLst>
              <a:ext uri="{FF2B5EF4-FFF2-40B4-BE49-F238E27FC236}">
                <a16:creationId xmlns:a16="http://schemas.microsoft.com/office/drawing/2014/main" id="{0AA7A747-448B-4919-9869-1A814975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650" y="1787336"/>
            <a:ext cx="2609469" cy="3229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3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807819" y="295411"/>
            <a:ext cx="6996600" cy="52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of a Relation</a:t>
            </a:r>
            <a:endParaRPr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58F2D2-B6E7-4693-B03D-7AF5225D9DD4}"/>
              </a:ext>
            </a:extLst>
          </p:cNvPr>
          <p:cNvSpPr txBox="1">
            <a:spLocks noChangeArrowheads="1"/>
          </p:cNvSpPr>
          <p:nvPr/>
        </p:nvSpPr>
        <p:spPr>
          <a:xfrm>
            <a:off x="1347205" y="-1237627"/>
            <a:ext cx="7371529" cy="51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>
              <a:defRPr/>
            </a:pP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of a Relation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3" descr="2">
            <a:extLst>
              <a:ext uri="{FF2B5EF4-FFF2-40B4-BE49-F238E27FC236}">
                <a16:creationId xmlns:a16="http://schemas.microsoft.com/office/drawing/2014/main" id="{803E41C4-A67F-41CD-A379-C989BA65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73" y="1085165"/>
            <a:ext cx="4876839" cy="335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16187F09-4CED-4418-95AC-89B6B33E4A3F}"/>
              </a:ext>
            </a:extLst>
          </p:cNvPr>
          <p:cNvGrpSpPr/>
          <p:nvPr/>
        </p:nvGrpSpPr>
        <p:grpSpPr>
          <a:xfrm>
            <a:off x="3534143" y="608281"/>
            <a:ext cx="4781256" cy="1621363"/>
            <a:chOff x="3534143" y="621629"/>
            <a:chExt cx="4781256" cy="1621363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E5673BAA-9F3A-4AB5-B4EC-AE3828060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291" y="621629"/>
              <a:ext cx="132710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attributes</a:t>
              </a:r>
            </a:p>
            <a:p>
              <a:pPr algn="ctr"/>
              <a:r>
                <a:rPr lang="en-US" alt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(or columns)</a:t>
              </a:r>
              <a:endParaRPr lang="en-US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9939CA5D-2E41-4B64-B4D7-FC33C0B36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4143" y="835963"/>
              <a:ext cx="3594171" cy="25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519B3F5D-2DF2-4209-BAAA-BE156EE32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464" y="843995"/>
              <a:ext cx="2397246" cy="24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E34FB64-8D62-4905-93DD-3688B2CB4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0449" y="852026"/>
              <a:ext cx="1153566" cy="280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05CC1CF-CE8A-4B74-82A4-B17F95478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291" y="1601817"/>
              <a:ext cx="9268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b="1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tuples</a:t>
              </a:r>
            </a:p>
            <a:p>
              <a:pPr algn="ctr"/>
              <a:r>
                <a:rPr lang="en-US" alt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(or rows)</a:t>
              </a:r>
              <a:endParaRPr lang="en-US" alt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6D59E01-D46A-4291-876D-FD1A9D8D5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1661" y="1572369"/>
              <a:ext cx="337572" cy="1860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E5D3521-8F0A-419F-879F-98E39F518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0071" y="1757091"/>
              <a:ext cx="337572" cy="9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EAA1583A-80DB-4FFF-AA8C-17DF1789E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9929" y="1766461"/>
              <a:ext cx="357856" cy="263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D483E76B-A292-4F1D-9C50-F5E453136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0071" y="1774492"/>
              <a:ext cx="347714" cy="468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100">
                <a:latin typeface="Open Sans" panose="020B0606030504020204" pitchFamily="34" charset="0"/>
                <a:ea typeface="Open Sans" panose="020B0606030504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Cartesian-Product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86409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tabLst>
                <a:tab pos="314960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the Cartesian product of the relations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eaches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written  as: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instructor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X 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construct a tuple of the result out of each possible pair of tuples: one from the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 and one from the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relation.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the instructor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appears in both relations we distinguish between these attribute by </a:t>
            </a:r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attaching to the attribute the name of the relation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teaches.ID</a:t>
            </a:r>
          </a:p>
        </p:txBody>
      </p:sp>
    </p:spTree>
    <p:extLst>
      <p:ext uri="{BB962C8B-B14F-4D97-AF65-F5344CB8AC3E}">
        <p14:creationId xmlns:p14="http://schemas.microsoft.com/office/powerpoint/2010/main" val="180491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42524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Joining two relations - Cartesian-product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0338319-0CD7-43A3-9D09-C6E8498DA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3"/>
          <a:stretch/>
        </p:blipFill>
        <p:spPr bwMode="auto">
          <a:xfrm>
            <a:off x="894243" y="1748741"/>
            <a:ext cx="1923817" cy="146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A70B083-3EA8-4E41-A3F7-F34A1BD73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929" y="1014056"/>
            <a:ext cx="1913865" cy="33496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r, s: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321E570-580A-4A8C-8CEE-B967854245DE}"/>
              </a:ext>
            </a:extLst>
          </p:cNvPr>
          <p:cNvSpPr txBox="1">
            <a:spLocks noChangeArrowheads="1"/>
          </p:cNvSpPr>
          <p:nvPr/>
        </p:nvSpPr>
        <p:spPr>
          <a:xfrm>
            <a:off x="4205476" y="1016797"/>
            <a:ext cx="850144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lnSpc>
                <a:spcPct val="90000"/>
              </a:lnSpc>
              <a:buFont typeface="Source Sans Pro"/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x s: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0338319-0CD7-43A3-9D09-C6E8498DA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2"/>
          <a:stretch/>
        </p:blipFill>
        <p:spPr bwMode="auto">
          <a:xfrm>
            <a:off x="5639424" y="1120707"/>
            <a:ext cx="2569394" cy="294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798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</a:rPr>
              <a:t>Cartesian-product – naming issue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A70B083-3EA8-4E41-A3F7-F34A1BD73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234" y="1151409"/>
            <a:ext cx="1913865" cy="33496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r, s: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321E570-580A-4A8C-8CEE-B967854245DE}"/>
              </a:ext>
            </a:extLst>
          </p:cNvPr>
          <p:cNvSpPr txBox="1">
            <a:spLocks noChangeArrowheads="1"/>
          </p:cNvSpPr>
          <p:nvPr/>
        </p:nvSpPr>
        <p:spPr>
          <a:xfrm>
            <a:off x="4530742" y="1134414"/>
            <a:ext cx="850144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>
              <a:lnSpc>
                <a:spcPct val="90000"/>
              </a:lnSpc>
              <a:buFont typeface="Source Sans Pro"/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x 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1" t="20086" r="34993" b="55151"/>
          <a:stretch/>
        </p:blipFill>
        <p:spPr bwMode="auto">
          <a:xfrm>
            <a:off x="914400" y="1775116"/>
            <a:ext cx="3009900" cy="216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1" t="46074" r="39374" b="15886"/>
          <a:stretch/>
        </p:blipFill>
        <p:spPr bwMode="auto">
          <a:xfrm>
            <a:off x="5692534" y="962964"/>
            <a:ext cx="2327516" cy="33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2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650DAD-E8E0-4A72-A68A-A6AA6284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354" y="0"/>
            <a:ext cx="6996600" cy="715800"/>
          </a:xfrm>
        </p:spPr>
        <p:txBody>
          <a:bodyPr/>
          <a:lstStyle/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n-US" altLang="en-US" sz="32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instructor</a:t>
            </a:r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32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  table</a:t>
            </a:r>
            <a:endParaRPr lang="th-TH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AA1F979-D4EF-4571-9B47-23501E075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A6AD79A-93A1-4E73-AB13-602F257A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03" y="1005644"/>
            <a:ext cx="2921717" cy="2596344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AB16CFC-558D-4397-8D94-F0EC1CFA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493"/>
            <a:ext cx="2916521" cy="29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1064829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tabLst>
                <a:tab pos="314960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Cartesian-Product :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instructor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X 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associates every  tuple of  instructor with every tuple of teaches.</a:t>
            </a:r>
          </a:p>
          <a:p>
            <a:pPr lvl="1"/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resulting rows have information about instructors who did NOT teach a particular course. </a:t>
            </a:r>
          </a:p>
          <a:p>
            <a:pPr lvl="1"/>
            <a:endParaRPr lang="en-US" altLang="en-US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only those tuples of  “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X 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</a:t>
            </a:r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instructor.id =  teaches.id</a:t>
            </a:r>
            <a:r>
              <a:rPr lang="en-US" altLang="ja-JP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29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Joining two relations – Natural Join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869568"/>
            <a:ext cx="7966316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 relations on schemas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respectively. </a:t>
            </a: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Then,  the “natural join”  of relations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relation on schema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obtained as follows:</a:t>
            </a:r>
          </a:p>
          <a:p>
            <a:endParaRPr lang="en-US" alt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each pair of tuples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from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20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alt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33400" lvl="1" indent="0">
              <a:buNone/>
            </a:pPr>
            <a:r>
              <a:rPr lang="en-US" alt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the same value on each of the attributes in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add a tuple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to the result, where</a:t>
            </a:r>
          </a:p>
          <a:p>
            <a:pPr marL="533400" lvl="1" indent="0">
              <a:buNone/>
            </a:pPr>
            <a:endParaRPr lang="en-US" altLang="en-US"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same value as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on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same value as </a:t>
            </a:r>
            <a:r>
              <a:rPr lang="en-US" altLang="en-US" sz="18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en-US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on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05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1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Natural Join Example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1EBF0-88EA-4BA5-8D5D-4CDE220C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06" b="47831"/>
          <a:stretch/>
        </p:blipFill>
        <p:spPr bwMode="auto">
          <a:xfrm>
            <a:off x="793260" y="1923533"/>
            <a:ext cx="1292716" cy="185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744610" y="1148976"/>
            <a:ext cx="4572000" cy="743280"/>
            <a:chOff x="3744610" y="1148976"/>
            <a:chExt cx="4572000" cy="743280"/>
          </a:xfrm>
        </p:grpSpPr>
        <p:sp>
          <p:nvSpPr>
            <p:cNvPr id="3" name="สี่เหลี่ยมผืนผ้า 2">
              <a:extLst>
                <a:ext uri="{FF2B5EF4-FFF2-40B4-BE49-F238E27FC236}">
                  <a16:creationId xmlns:a16="http://schemas.microsoft.com/office/drawing/2014/main" id="{CD7C0A47-40BC-4DB6-8308-38CE6605B038}"/>
                </a:ext>
              </a:extLst>
            </p:cNvPr>
            <p:cNvSpPr/>
            <p:nvPr/>
          </p:nvSpPr>
          <p:spPr>
            <a:xfrm>
              <a:off x="3744610" y="1148976"/>
              <a:ext cx="4572000" cy="7432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rgbClr val="C00000"/>
                </a:buClr>
                <a:buSzPct val="90000"/>
              </a:pPr>
              <a:r>
                <a:rPr kumimoji="1"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Natural Join</a:t>
              </a:r>
            </a:p>
            <a:p>
              <a:pPr lvl="1">
                <a:spcBef>
                  <a:spcPct val="35000"/>
                </a:spcBef>
                <a:buClr>
                  <a:srgbClr val="C00000"/>
                </a:buClr>
                <a:buSzPct val="90000"/>
              </a:pPr>
              <a:r>
                <a:rPr kumimoji="1"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    r </a:t>
              </a:r>
              <a:r>
                <a:rPr kumimoji="1" lang="en-US" altLang="en-US" sz="1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dbsym" pitchFamily="34" charset="2"/>
                </a:rPr>
                <a:t>    s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B3ADFCD0-6FE1-4423-A7A7-BE64FFA8B6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8588" y="1614444"/>
              <a:ext cx="188913" cy="173037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IN" altLang="en-US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2A60C24C-0FD2-425F-BBD9-1DBA54896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234" y="1267740"/>
            <a:ext cx="1913865" cy="33496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r, 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1EBF0-88EA-4BA5-8D5D-4CDE220C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t="52690" r="15325"/>
          <a:stretch/>
        </p:blipFill>
        <p:spPr bwMode="auto">
          <a:xfrm>
            <a:off x="5687711" y="1795419"/>
            <a:ext cx="1913240" cy="168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01EBF0-88EA-4BA5-8D5D-4CDE220C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1" b="47831"/>
          <a:stretch/>
        </p:blipFill>
        <p:spPr bwMode="auto">
          <a:xfrm>
            <a:off x="2486992" y="1923533"/>
            <a:ext cx="1007716" cy="185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43044" y="3648131"/>
            <a:ext cx="3381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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A, </a:t>
            </a:r>
            <a:r>
              <a:rPr lang="en-US" altLang="en-US" sz="16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r.B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, C, </a:t>
            </a:r>
            <a:r>
              <a:rPr lang="en-US" altLang="en-US" sz="16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r.D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, E</a:t>
            </a:r>
            <a:r>
              <a:rPr lang="en-US" altLang="en-US" sz="16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( </a:t>
            </a:r>
            <a:r>
              <a:rPr lang="en-US" altLang="en-US" sz="16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r.B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= </a:t>
            </a:r>
            <a:r>
              <a:rPr lang="en-US" altLang="en-US" sz="16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s.B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˄ </a:t>
            </a:r>
            <a:r>
              <a:rPr lang="en-US" altLang="en-US" sz="16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r.D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= </a:t>
            </a:r>
            <a:r>
              <a:rPr lang="en-US" altLang="en-US" sz="1600" i="1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s.D</a:t>
            </a:r>
            <a:r>
              <a:rPr lang="en-US" altLang="en-US" sz="1600" i="1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</a:t>
            </a:r>
            <a:r>
              <a:rPr lang="en-US" altLang="en-US" sz="16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(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r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x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s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itchFamily="18" charset="2"/>
              </a:rPr>
              <a:t>)))</a:t>
            </a: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4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234177" y="869568"/>
            <a:ext cx="8871298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tabLst>
                <a:tab pos="29654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union operation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 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endParaRPr lang="en-US" altLang="en-US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For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  <a:p>
            <a:pPr lvl="1">
              <a:buNone/>
              <a:tabLst>
                <a:tab pos="2965450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column of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sz="1600" baseline="30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nd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column of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to find all courses taught in the Fall 2017 semester, or in the Spring 2018 semester, or in both</a:t>
            </a:r>
            <a:b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18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Fall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 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  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ja-JP" sz="18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ja-JP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Spring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year=2010 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endParaRPr lang="en-US" altLang="ja-JP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8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of two relations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65A642D-37CB-4A54-A585-3F76A9447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0650" y="735956"/>
            <a:ext cx="1913865" cy="33496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r, s: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C85FD50-E75E-44ED-AE69-39F0FFEB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680" y="2744040"/>
            <a:ext cx="105083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 s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D646DEE4-586F-4E95-B8B2-8B0A715B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47" y="735956"/>
            <a:ext cx="2027679" cy="362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550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Union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234177" y="869568"/>
            <a:ext cx="8871298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tabLst>
                <a:tab pos="2965450" algn="ctr"/>
              </a:tabLst>
            </a:pP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18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Fall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 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1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  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ja-JP" sz="18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ja-JP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Spring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year=2010 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2163E360-7C02-4A62-A93C-D1642E79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05" y="1479340"/>
            <a:ext cx="5471389" cy="33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1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84218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Types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793818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 of allowed values for each attribute is called the </a:t>
            </a:r>
            <a:r>
              <a:rPr lang="en-US" alt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attribute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values are (normally) required to be </a:t>
            </a:r>
            <a:r>
              <a:rPr lang="en-US" alt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atomic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that is, indivisible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special value</a:t>
            </a:r>
            <a:r>
              <a:rPr lang="en-US" altLang="en-US" sz="2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</a:t>
            </a:r>
            <a:r>
              <a:rPr lang="en-US" alt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member of every domain. Indicated that the value is </a:t>
            </a:r>
            <a:r>
              <a:rPr lang="en-US" alt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“unknown”</a:t>
            </a:r>
          </a:p>
          <a:p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null value causes complications in the definition of many operations</a:t>
            </a:r>
          </a:p>
          <a:p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8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6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Set-Intersection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16222" y="869568"/>
            <a:ext cx="9216987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set-intersection  operation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Notation: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altLang="en-US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Assume: </a:t>
            </a:r>
          </a:p>
          <a:p>
            <a:pPr lvl="1"/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have the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 arity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 of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compatible</a:t>
            </a:r>
          </a:p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Find the set of all courses taught in both the Fall 2009 and the Spring 2010 semesters.</a:t>
            </a:r>
          </a:p>
          <a:p>
            <a:pPr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</a:t>
            </a:r>
            <a:r>
              <a:rPr lang="en-US" altLang="ja-JP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r>
              <a:rPr lang="en-US" altLang="ja-JP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</a:t>
            </a:r>
            <a:r>
              <a:rPr lang="en-US" altLang="en-US" sz="1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ja-JP" sz="20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ja-JP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ja-JP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year=2010 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</a:t>
            </a:r>
            <a:endParaRPr lang="en-US" altLang="ja-JP" sz="1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  <a:p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2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</a:t>
            </a:fld>
            <a:endParaRPr lang="e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intersection of two relations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C2C1D2-C11D-43A0-BA25-316096A18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628650"/>
            <a:ext cx="7848600" cy="38100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r, s:</a:t>
            </a: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r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</a:t>
            </a:r>
            <a:endParaRPr lang="en-US" alt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6F89B90-7951-4534-AFF7-AC373604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32" y="735956"/>
            <a:ext cx="2556686" cy="332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5CF70218-230F-4B0B-9212-E5C6B726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387" y="3696484"/>
            <a:ext cx="2498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(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786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EF78D5D-5E40-4561-83EA-6B5091B0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6" y="634125"/>
            <a:ext cx="8865220" cy="71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 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Fall</a:t>
            </a:r>
            <a:r>
              <a:rPr lang="ja-JP" altLang="en-US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 </a:t>
            </a:r>
            <a:r>
              <a:rPr lang="en-US" altLang="ja-JP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(section))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 </a:t>
            </a:r>
            <a:r>
              <a:rPr lang="en-US" altLang="ja-JP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ja-JP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ja-JP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altLang="ja-JP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ja-JP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ja-JP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 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4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Spring</a:t>
            </a:r>
            <a:r>
              <a:rPr lang="ja-JP" altLang="en-US" sz="14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year=2010 </a:t>
            </a:r>
            <a:r>
              <a:rPr lang="en-US" altLang="ja-JP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(section))</a:t>
            </a:r>
            <a:br>
              <a:rPr lang="en-US" altLang="ja-JP" sz="1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endParaRPr 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AB6014D-8B57-40F1-84E8-1980ED8994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4A69E60-2393-4B08-90C0-60C3B1B7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84" y="1162515"/>
            <a:ext cx="5471389" cy="33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4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 Operation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16222" y="869568"/>
            <a:ext cx="9216987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ct val="60000"/>
              </a:spcBef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– s</a:t>
            </a:r>
          </a:p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compatible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relations.</a:t>
            </a:r>
          </a:p>
          <a:p>
            <a:pPr lvl="1"/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have the same arity</a:t>
            </a:r>
          </a:p>
          <a:p>
            <a:pPr lvl="1"/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domains of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to find all courses taught in the Fall 2017 semester, but not in the Spring 2018 semester</a:t>
            </a:r>
            <a:b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year=2009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  −  </a:t>
            </a:r>
            <a:r>
              <a:rPr lang="en-US" altLang="ja-JP" sz="17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</a:t>
            </a:r>
          </a:p>
          <a:p>
            <a:endParaRPr lang="en-US" altLang="en-US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2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34</a:t>
            </a:fld>
            <a:endParaRPr lang="e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difference of two relations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883CEF-6C32-41CC-A081-226698ADA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r, s: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CC6A2CE-091B-4640-BD76-E45FDF65B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75" y="3143250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 </a:t>
            </a: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– s</a:t>
            </a:r>
            <a:r>
              <a:rPr kumimoji="1"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85041EA-CC49-4AF1-8BC2-2E751A81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116" y="1217666"/>
            <a:ext cx="2417673" cy="296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5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Rename Operation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216357" y="925324"/>
            <a:ext cx="8486077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results of relational-algebra expressions do not have a name that we can use to refer to them.  The  rename operator, 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 ,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is provided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expression:</a:t>
            </a:r>
          </a:p>
          <a:p>
            <a:pPr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</a:t>
            </a:r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under the name 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</a:t>
            </a:r>
            <a:endParaRPr lang="en-US" altLang="en-US" sz="20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form of the rename operation:</a:t>
            </a:r>
          </a:p>
          <a:p>
            <a:pPr>
              <a:buNone/>
            </a:pP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r>
              <a:rPr lang="en-US" alt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2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x(A1,A2, .. An) 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79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Renaming a Table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E69F6DB2-AC77-402D-8097-B5F0233080DC}"/>
              </a:ext>
            </a:extLst>
          </p:cNvPr>
          <p:cNvSpPr/>
          <p:nvPr/>
        </p:nvSpPr>
        <p:spPr>
          <a:xfrm>
            <a:off x="960632" y="586504"/>
            <a:ext cx="6539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us to refer to a relation, (say E) by more than one name.</a:t>
            </a:r>
          </a:p>
          <a:p>
            <a:pPr>
              <a:buFont typeface="Monotype Sorts" charset="2"/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			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the expression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under the name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A3E42A8-9E6D-480F-92A0-8D2629DCFEAC}"/>
              </a:ext>
            </a:extLst>
          </p:cNvPr>
          <p:cNvSpPr/>
          <p:nvPr/>
        </p:nvSpPr>
        <p:spPr>
          <a:xfrm>
            <a:off x="4966367" y="2161222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x</a:t>
            </a:r>
            <a:r>
              <a:rPr kumimoji="1"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</a:t>
            </a:r>
            <a:r>
              <a:rPr kumimoji="1"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6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kumimoji="1"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(r)</a:t>
            </a:r>
            <a:endParaRPr lang="th-TH" sz="1600" dirty="0"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CA3CB34-8A4E-4F0F-9AAF-961E25F05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600" y="2053537"/>
            <a:ext cx="1913865" cy="334962"/>
          </a:xfrm>
        </p:spPr>
        <p:txBody>
          <a:bodyPr/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r, s: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D7E45E8-73FE-492E-B882-E7F356ECE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24" b="66506"/>
          <a:stretch/>
        </p:blipFill>
        <p:spPr bwMode="auto">
          <a:xfrm>
            <a:off x="2409006" y="2672030"/>
            <a:ext cx="13582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709E0875-6A12-41BA-9BA2-2CFD3724C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3" t="40328" r="41242" b="23633"/>
          <a:stretch/>
        </p:blipFill>
        <p:spPr>
          <a:xfrm>
            <a:off x="5873719" y="2151913"/>
            <a:ext cx="1832006" cy="18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72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of Relational Operations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86409"/>
            <a:ext cx="7974565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a relational-algebra operation is relation  and therefore of relational-algebra operations can be composed together into a </a:t>
            </a:r>
            <a:r>
              <a:rPr lang="en-US" altLang="en-US" sz="17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relational-algebra expression</a:t>
            </a: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altLang="en-US" sz="1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       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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name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Physics</a:t>
            </a:r>
            <a:r>
              <a:rPr lang="ja-JP" altLang="en-US" sz="1800" i="1" baseline="-25000" dirty="0">
                <a:solidFill>
                  <a:srgbClr val="002060"/>
                </a:solidFill>
                <a:latin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”</a:t>
            </a:r>
            <a:r>
              <a:rPr lang="en-US" altLang="ja-JP" sz="18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8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</p:txBody>
      </p:sp>
    </p:spTree>
    <p:extLst>
      <p:ext uri="{BB962C8B-B14F-4D97-AF65-F5344CB8AC3E}">
        <p14:creationId xmlns:p14="http://schemas.microsoft.com/office/powerpoint/2010/main" val="1622939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of Operations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848376" y="735956"/>
            <a:ext cx="6741444" cy="86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Can build expressions using multiple operations</a:t>
            </a:r>
          </a:p>
          <a:p>
            <a:pPr marL="38100" indent="0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Example: 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A=C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x s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endParaRPr lang="en-US" altLang="en-US" sz="1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B57A4F78-7B10-4708-870E-D345456DA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08"/>
          <a:stretch/>
        </p:blipFill>
        <p:spPr bwMode="auto">
          <a:xfrm>
            <a:off x="2141877" y="1989737"/>
            <a:ext cx="1362360" cy="20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0367480-53DA-4694-93B3-4DBC47A92445}"/>
              </a:ext>
            </a:extLst>
          </p:cNvPr>
          <p:cNvSpPr/>
          <p:nvPr/>
        </p:nvSpPr>
        <p:spPr>
          <a:xfrm>
            <a:off x="1218237" y="174148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 x s</a:t>
            </a:r>
          </a:p>
        </p:txBody>
      </p:sp>
      <p:pic>
        <p:nvPicPr>
          <p:cNvPr id="9" name="Picture 31">
            <a:extLst>
              <a:ext uri="{FF2B5EF4-FFF2-40B4-BE49-F238E27FC236}">
                <a16:creationId xmlns:a16="http://schemas.microsoft.com/office/drawing/2014/main" id="{B57A4F78-7B10-4708-870E-D345456DA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84"/>
          <a:stretch/>
        </p:blipFill>
        <p:spPr bwMode="auto">
          <a:xfrm>
            <a:off x="5109610" y="2295524"/>
            <a:ext cx="2116364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9550" y="175002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A=C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(r x s)</a:t>
            </a:r>
          </a:p>
        </p:txBody>
      </p:sp>
    </p:spTree>
    <p:extLst>
      <p:ext uri="{BB962C8B-B14F-4D97-AF65-F5344CB8AC3E}">
        <p14:creationId xmlns:p14="http://schemas.microsoft.com/office/powerpoint/2010/main" val="3526909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Equivalent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AB946E5-A17F-4708-A399-C626D7B2FE0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7869" y="886409"/>
                <a:ext cx="7974565" cy="529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6FA8DC"/>
                  </a:buClr>
                  <a:buSzPts val="3000"/>
                  <a:buFont typeface="Roboto"/>
                  <a:buChar char="▸"/>
                  <a:defRPr sz="30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FA8DC"/>
                  </a:buClr>
                  <a:buSzPts val="2400"/>
                  <a:buFont typeface="Roboto"/>
                  <a:buChar char="▹"/>
                  <a:defRPr sz="24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FA8DC"/>
                  </a:buClr>
                  <a:buSzPts val="2400"/>
                  <a:buFont typeface="Roboto"/>
                  <a:buChar char="■"/>
                  <a:defRPr sz="24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FA8DC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73763"/>
                  </a:buClr>
                  <a:buSzPts val="1800"/>
                  <a:buFont typeface="Roboto"/>
                  <a:buChar char="○"/>
                  <a:defRPr sz="18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73763"/>
                  </a:buClr>
                  <a:buSzPts val="1800"/>
                  <a:buFont typeface="Roboto"/>
                  <a:buChar char="■"/>
                  <a:defRPr sz="18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73763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73763"/>
                  </a:buClr>
                  <a:buSzPts val="1800"/>
                  <a:buFont typeface="Roboto"/>
                  <a:buChar char="○"/>
                  <a:defRPr sz="18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73763"/>
                  </a:buClr>
                  <a:buSzPts val="1800"/>
                  <a:buFont typeface="Roboto"/>
                  <a:buChar char="■"/>
                  <a:defRPr sz="1800" b="0" i="0" u="none" strike="noStrike" cap="none">
                    <a:solidFill>
                      <a:srgbClr val="07376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There is more than one way to write a query in relational algebra. </a:t>
                </a:r>
              </a:p>
              <a:p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Example:  Find information about courses taught by instructors in the Physics department</a:t>
                </a:r>
              </a:p>
              <a:p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       </a:t>
                </a:r>
                <a:r>
                  <a:rPr lang="en-US" altLang="en-US" sz="18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sz="1800" i="1" baseline="-25000" dirty="0" err="1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dept_name</a:t>
                </a:r>
                <a:r>
                  <a:rPr lang="en-US" alt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=</a:t>
                </a:r>
                <a:r>
                  <a:rPr lang="ja-JP" alt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“</a:t>
                </a:r>
                <a:r>
                  <a:rPr lang="en-US" altLang="ja-JP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Physics</a:t>
                </a:r>
                <a:r>
                  <a:rPr lang="ja-JP" alt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instructor.ID = teaches.ID</a:t>
                </a:r>
                <a:r>
                  <a:rPr lang="en-US" sz="1800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teaches)</a:t>
                </a:r>
                <a:endParaRPr lang="en-US" altLang="en-US" sz="17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buNone/>
                </a:pPr>
                <a:r>
                  <a:rPr lang="en-US" altLang="ja-JP" sz="8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Query 2</a:t>
                </a:r>
                <a:endParaRPr lang="en-US" altLang="en-US" sz="17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buNone/>
                </a:pPr>
                <a:r>
                  <a:rPr lang="en-US" altLang="en-US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       (</a:t>
                </a:r>
                <a:r>
                  <a:rPr lang="en-US" altLang="en-US" sz="18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sz="1800" i="1" baseline="-25000" dirty="0" err="1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dept_name</a:t>
                </a:r>
                <a:r>
                  <a:rPr lang="en-US" alt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=</a:t>
                </a:r>
                <a:r>
                  <a:rPr lang="ja-JP" alt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“</a:t>
                </a:r>
                <a:r>
                  <a:rPr lang="en-US" altLang="ja-JP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Physics</a:t>
                </a:r>
                <a:r>
                  <a:rPr lang="ja-JP" alt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i="1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instructor.ID = teaches.ID</a:t>
                </a:r>
                <a:r>
                  <a:rPr lang="en-US" sz="1800" baseline="-250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700" i="1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olidFill>
                      <a:srgbClr val="00206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AB946E5-A17F-4708-A399-C626D7B2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9" y="886409"/>
                <a:ext cx="7974565" cy="5291137"/>
              </a:xfrm>
              <a:prstGeom prst="rect">
                <a:avLst/>
              </a:prstGeom>
              <a:blipFill>
                <a:blip r:embed="rId2"/>
                <a:stretch>
                  <a:fillRect l="-1222" t="-20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2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29770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are Unordered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221065" y="709572"/>
            <a:ext cx="8884410" cy="85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of tuples is irrelevant (tuples may be stored in an arbitrary order)</a:t>
            </a:r>
          </a:p>
          <a:p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</a:t>
            </a:r>
            <a:r>
              <a:rPr kumimoji="1" lang="en-US" alt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kumimoji="1"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 with unordered tuples</a:t>
            </a:r>
          </a:p>
          <a:p>
            <a:endParaRPr kumimoji="1" lang="en-US" alt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9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4" descr="2">
            <a:extLst>
              <a:ext uri="{FF2B5EF4-FFF2-40B4-BE49-F238E27FC236}">
                <a16:creationId xmlns:a16="http://schemas.microsoft.com/office/drawing/2014/main" id="{0C15D068-60BC-46AD-A153-3E0F218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4" y="1562246"/>
            <a:ext cx="3695544" cy="27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935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Notes about Relational Languages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727869" y="845392"/>
            <a:ext cx="7688262" cy="52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query input is a table (or set of tables)</a:t>
            </a:r>
          </a:p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query output is a table.</a:t>
            </a:r>
          </a:p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data in the output table appears in one of the input tables</a:t>
            </a:r>
          </a:p>
          <a:p>
            <a: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compute:</a:t>
            </a: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</a:t>
            </a: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AVG</a:t>
            </a: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</a:t>
            </a:r>
          </a:p>
          <a:p>
            <a:pPr lvl="1"/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</a:t>
            </a:r>
          </a:p>
          <a:p>
            <a:endParaRPr lang="en-US" altLang="en-US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7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21DB138-E4B5-4E67-A575-530FE10BE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51" t="17561" r="14083" b="15463"/>
          <a:stretch/>
        </p:blipFill>
        <p:spPr>
          <a:xfrm>
            <a:off x="723900" y="-6235"/>
            <a:ext cx="7084710" cy="52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5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29770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are Unordered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221065" y="709572"/>
            <a:ext cx="7194496" cy="85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7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Database schema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is the logical structure of the database.</a:t>
            </a:r>
          </a:p>
          <a:p>
            <a:r>
              <a:rPr lang="en-US" altLang="en-US" sz="17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Database instance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is a snapshot of the data </a:t>
            </a:r>
            <a:b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 the database at a given instant in time. </a:t>
            </a:r>
          </a:p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schema:   </a:t>
            </a:r>
          </a:p>
          <a:p>
            <a:pPr marL="533400" lvl="1" indent="0">
              <a:buNone/>
            </a:pP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i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Instance:</a:t>
            </a:r>
            <a:endParaRPr kumimoji="1" lang="en-US" alt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9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4" descr="2">
            <a:extLst>
              <a:ext uri="{FF2B5EF4-FFF2-40B4-BE49-F238E27FC236}">
                <a16:creationId xmlns:a16="http://schemas.microsoft.com/office/drawing/2014/main" id="{0C15D068-60BC-46AD-A153-3E0F218B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91" y="1562246"/>
            <a:ext cx="3695544" cy="278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59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Keys</a:t>
            </a: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B946E5-A17F-4708-A399-C626D7B2FE0D}"/>
              </a:ext>
            </a:extLst>
          </p:cNvPr>
          <p:cNvSpPr txBox="1">
            <a:spLocks noChangeArrowheads="1"/>
          </p:cNvSpPr>
          <p:nvPr/>
        </p:nvSpPr>
        <p:spPr>
          <a:xfrm>
            <a:off x="604581" y="671678"/>
            <a:ext cx="7978310" cy="354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K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K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is a </a:t>
            </a:r>
            <a:r>
              <a:rPr lang="en-US" altLang="en-US" sz="1600" b="1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of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if values for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are </a:t>
            </a:r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sufficient to identify a unique tuple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of each possible relation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r(R)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Example:  {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 and {</a:t>
            </a:r>
            <a:r>
              <a:rPr lang="en-US" alt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ID,name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 are both </a:t>
            </a:r>
            <a:r>
              <a:rPr lang="en-US" alt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superkeys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of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instructor.</a:t>
            </a: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a </a:t>
            </a:r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candidate key</a:t>
            </a:r>
            <a:r>
              <a:rPr lang="en-US" altLang="en-US" sz="1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if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minimal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Example:  {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ID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 is a candidate key for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primary key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.</a:t>
            </a:r>
          </a:p>
          <a:p>
            <a:r>
              <a:rPr lang="en-US" altLang="en-US" sz="1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Foreign key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constraint: Value in one relation must appear in another</a:t>
            </a:r>
          </a:p>
          <a:p>
            <a:pPr lvl="1"/>
            <a:r>
              <a:rPr lang="en-US" altLang="en-US" sz="16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Referencing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</a:t>
            </a:r>
          </a:p>
          <a:p>
            <a:pPr lvl="1"/>
            <a:r>
              <a:rPr lang="en-US" altLang="en-US" sz="1600" b="1" dirty="0">
                <a:solidFill>
                  <a:srgbClr val="0000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Referenced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 – </a:t>
            </a:r>
            <a:r>
              <a:rPr lang="en-US" altLang="en-US" sz="1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dept_name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in i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nstructor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is a foreign key from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instructor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referencing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department</a:t>
            </a:r>
          </a:p>
          <a:p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4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2D7B00DA-F75E-4324-A3AE-1714D869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99" y="614869"/>
            <a:ext cx="6446548" cy="391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FF30-5DD6-4F26-9770-B2AA66096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FCACA9-E2BE-4C07-9712-957836A0E5DB}"/>
              </a:ext>
            </a:extLst>
          </p:cNvPr>
          <p:cNvSpPr txBox="1">
            <a:spLocks noChangeArrowheads="1"/>
          </p:cNvSpPr>
          <p:nvPr/>
        </p:nvSpPr>
        <p:spPr>
          <a:xfrm>
            <a:off x="625234" y="126356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 Diagram for University Database</a:t>
            </a:r>
            <a:endParaRPr lang="en-US" altLang="en-US" sz="2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4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95FEA97-2A7C-4904-85B1-DE49567D7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14FB6FC-FD90-4315-8904-5F15873B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8" y="994493"/>
            <a:ext cx="2921717" cy="2596344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8E32319-DDA4-48E9-8B07-2F6873FD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69" y="1002969"/>
            <a:ext cx="3816640" cy="25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0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95FEA97-2A7C-4904-85B1-DE49567D7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DDF75E3-A66B-4B4B-90E3-ED9FD5EB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92" y="3144210"/>
            <a:ext cx="2312348" cy="188638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02894F7-A2E8-4410-A75F-B12098F8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1" y="208709"/>
            <a:ext cx="4555914" cy="2786862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0DC42FF-4B31-4BD4-B8A7-FE3415498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873" y="208709"/>
            <a:ext cx="2916521" cy="29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0375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1524</Words>
  <Application>Microsoft Office PowerPoint</Application>
  <PresentationFormat>นำเสนอทางหน้าจอ (16:9)</PresentationFormat>
  <Paragraphs>258</Paragraphs>
  <Slides>41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41</vt:i4>
      </vt:variant>
    </vt:vector>
  </HeadingPairs>
  <TitlesOfParts>
    <vt:vector size="51" baseType="lpstr">
      <vt:lpstr>Cambria Math</vt:lpstr>
      <vt:lpstr>Open Sans</vt:lpstr>
      <vt:lpstr>Montserrat</vt:lpstr>
      <vt:lpstr>Arial</vt:lpstr>
      <vt:lpstr>Source Sans Pro</vt:lpstr>
      <vt:lpstr>Monotype Sorts</vt:lpstr>
      <vt:lpstr>Oswald</vt:lpstr>
      <vt:lpstr>Helvetica</vt:lpstr>
      <vt:lpstr>Roboto</vt:lpstr>
      <vt:lpstr>Quince template</vt:lpstr>
      <vt:lpstr> Intro to  Relational Model</vt:lpstr>
      <vt:lpstr>Example of a Relation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The  instructor  X  teaches  table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course_id ( semester=“Fall”  Λ year=2009 (section))  course_id  ( semester=“Spring”  Λ year=2010 (section))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cp:lastModifiedBy>DSG DSGas</cp:lastModifiedBy>
  <cp:revision>42</cp:revision>
  <dcterms:modified xsi:type="dcterms:W3CDTF">2019-08-22T18:42:31Z</dcterms:modified>
</cp:coreProperties>
</file>