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9"/>
  </p:notesMasterIdLst>
  <p:sldIdLst>
    <p:sldId id="256" r:id="rId2"/>
    <p:sldId id="259" r:id="rId3"/>
    <p:sldId id="260" r:id="rId4"/>
    <p:sldId id="261" r:id="rId5"/>
    <p:sldId id="262" r:id="rId6"/>
    <p:sldId id="263" r:id="rId7"/>
    <p:sldId id="321" r:id="rId8"/>
    <p:sldId id="264" r:id="rId9"/>
    <p:sldId id="265" r:id="rId10"/>
    <p:sldId id="322" r:id="rId11"/>
    <p:sldId id="266" r:id="rId12"/>
    <p:sldId id="267" r:id="rId13"/>
    <p:sldId id="268" r:id="rId14"/>
    <p:sldId id="323" r:id="rId15"/>
    <p:sldId id="269" r:id="rId16"/>
    <p:sldId id="270" r:id="rId17"/>
    <p:sldId id="271" r:id="rId18"/>
    <p:sldId id="324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294" r:id="rId41"/>
    <p:sldId id="297" r:id="rId42"/>
    <p:sldId id="298" r:id="rId43"/>
    <p:sldId id="299" r:id="rId44"/>
    <p:sldId id="301" r:id="rId45"/>
    <p:sldId id="303" r:id="rId46"/>
    <p:sldId id="304" r:id="rId47"/>
    <p:sldId id="305" r:id="rId48"/>
    <p:sldId id="306" r:id="rId49"/>
    <p:sldId id="309" r:id="rId50"/>
    <p:sldId id="310" r:id="rId51"/>
    <p:sldId id="313" r:id="rId52"/>
    <p:sldId id="314" r:id="rId53"/>
    <p:sldId id="316" r:id="rId54"/>
    <p:sldId id="317" r:id="rId55"/>
    <p:sldId id="318" r:id="rId56"/>
    <p:sldId id="319" r:id="rId57"/>
    <p:sldId id="320" r:id="rId5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0"/>
    </p:embeddedFont>
    <p:embeddedFont>
      <p:font typeface="Helvetica" panose="020B0604020202020204" pitchFamily="34" charset="0"/>
      <p:regular r:id="rId61"/>
      <p:bold r:id="rId62"/>
      <p:italic r:id="rId63"/>
      <p:boldItalic r:id="rId64"/>
    </p:embeddedFont>
    <p:embeddedFont>
      <p:font typeface="Open Sans" panose="020B0606030504020204" pitchFamily="34" charset="0"/>
      <p:regular r:id="rId65"/>
      <p:bold r:id="rId66"/>
      <p:italic r:id="rId67"/>
      <p:boldItalic r:id="rId68"/>
    </p:embeddedFont>
    <p:embeddedFont>
      <p:font typeface="Source Sans Pro" panose="020B0503030403020204" pitchFamily="3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C2437A-DE21-4D83-AFBB-210704A0F663}">
  <a:tblStyle styleId="{22C2437A-DE21-4D83-AFBB-210704A0F6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สไตล์ธีม 1 - เน้น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สไตล์ธีม 1 - เน้น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สไตล์ธีม 1 - เน้น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สไตล์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042" autoAdjust="0"/>
  </p:normalViewPr>
  <p:slideViewPr>
    <p:cSldViewPr snapToGrid="0">
      <p:cViewPr varScale="1">
        <p:scale>
          <a:sx n="151" d="100"/>
          <a:sy n="151" d="100"/>
        </p:scale>
        <p:origin x="51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657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ECB03E55-EC18-4E4F-9F8D-25E8F08EF93E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49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 w="12700" cap="flat"/>
        </p:spPr>
      </p:sp>
      <p:sp>
        <p:nvSpPr>
          <p:cNvPr id="850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0DE34A2-BD8D-4981-8F2A-A27065BCC31F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 w="12700" cap="flat"/>
        </p:spPr>
      </p:sp>
      <p:sp>
        <p:nvSpPr>
          <p:cNvPr id="860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914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0DE34A2-BD8D-4981-8F2A-A27065BCC31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 w="12700" cap="flat"/>
        </p:spPr>
      </p:sp>
      <p:sp>
        <p:nvSpPr>
          <p:cNvPr id="860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408450FB-3486-4F2C-B99D-5E84E4ACF66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7046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70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 w="12700" cap="flat"/>
        </p:spPr>
      </p:sp>
      <p:sp>
        <p:nvSpPr>
          <p:cNvPr id="870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A47EABD-B8F7-46EA-979B-062C6B68B0E3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0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 w="12700" cap="flat"/>
        </p:spPr>
      </p:sp>
      <p:sp>
        <p:nvSpPr>
          <p:cNvPr id="880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A47EABD-B8F7-46EA-979B-062C6B68B0E3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0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 w="12700" cap="flat"/>
        </p:spPr>
      </p:sp>
      <p:sp>
        <p:nvSpPr>
          <p:cNvPr id="880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52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781B1372-0670-4600-8568-AD8BBF7658F3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8</a:t>
            </a: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9094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90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 w="12700" cap="flat"/>
        </p:spPr>
      </p:sp>
      <p:sp>
        <p:nvSpPr>
          <p:cNvPr id="890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DA60D29-4E02-4AF1-9EC4-B66F64C4119D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5AB91A87-B7BC-4CB5-89FF-AF8BEEC1FAD6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91139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11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 w="12700" cap="flat"/>
        </p:spPr>
      </p:sp>
      <p:sp>
        <p:nvSpPr>
          <p:cNvPr id="911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F4354387-84ED-4A94-A666-C1DC83A29294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66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6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 w="12700" cap="flat"/>
        </p:spPr>
      </p:sp>
      <p:sp>
        <p:nvSpPr>
          <p:cNvPr id="921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67DB746B-ED96-4073-9717-A29A019ADEE1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8BEA96E-DCFE-4668-A456-BBEBCFD1BD4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60D496B1-48AD-43B2-9EA6-4918CAE7FD6D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ACCB7F08-8D38-4BD7-B9EE-B2DF14832131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A118DB8B-3EAC-47CA-A803-C931F5DA95DE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96771C5-717E-4C6A-9288-E6A9A7061900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72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 w="12700" cap="flat"/>
        </p:spPr>
      </p:sp>
      <p:sp>
        <p:nvSpPr>
          <p:cNvPr id="972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4170D3E-C04A-445A-B852-5516081215EF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86985EB8-71B1-4FD9-AAE9-536FFD4ABCB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60EEE56D-7D61-4BDC-9BB7-52DFD89FF532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BA8E6B93-56EF-49F1-B20A-E8996CDFCDEA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1382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13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 w="12700" cap="flat"/>
        </p:spPr>
      </p:sp>
      <p:sp>
        <p:nvSpPr>
          <p:cNvPr id="10138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8398238F-9494-4253-BF3F-EE55B3AD80E9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67E785F-2666-40E0-8C6A-A27623E7274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E477CD38-D20C-454B-AE35-EA4649901791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E705754-9486-41C0-825B-3FD7FF9F79E7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C0EDD272-DD9B-4E32-AF21-41F576D49AF5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1EC82F3E-D61E-4E83-8B08-4368E5806B56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51F3E3EC-24BA-4E4B-AAE2-881EA3CEAC28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E731F159-6197-45E6-B8A2-FB87D1062F2A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D98EBFC6-E5A7-4AB6-97D3-D2C7C80F26D0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772C9DA-3C4E-421E-A37F-FB52B08C7626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E454C0CB-14CC-41A8-9946-3D70D82FF5D6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A121420-94FA-4393-8191-8D12A5B99772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67E785F-2666-40E0-8C6A-A27623E7274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7769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36232A4-A414-4980-937C-DD3CF784C452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AA1B037-8B80-4D70-A7B9-619302FDF3B3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C59A3F7-801A-4606-A1F5-85184D9F2BCA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6CF5945-AEF3-4720-9F2F-746A086BF6BD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2373FB1-0AA9-4D99-B28D-8B201F732DF2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8358C98B-5C1E-414C-88B4-E6906CF492C1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1E98858-9B30-43AB-A6C5-F76A16C78AE8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A761109D-B782-4C3B-9115-EEC8A9780E75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FAF2033B-9CA4-435D-8ECB-B0CD6AD84F77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780440EA-1269-46B5-A2CB-B54F67A6EF7A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3508D0C-5BE4-4030-BE62-1FCA57BADD6B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6939F159-75D7-43BE-A75A-EAAB94989DEC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EB465C74-78CE-4238-A2EC-A1BB2EFD0993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C349BE4D-F7E6-45D8-93BF-5F7D86E74380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7DD4CF73-8CDF-4EC1-B961-F3063A69274A}" type="slidenum">
              <a:rPr lang="en-US" altLang="en-US" smtClean="0"/>
              <a:pPr/>
              <a:t>56</a:t>
            </a:fld>
            <a:endParaRPr lang="en-US" alt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F3CA00A7-C815-464F-B9CA-0EFFDEAAAF5D}" type="slidenum">
              <a:rPr lang="en-US" altLang="en-US" smtClean="0"/>
              <a:pPr/>
              <a:t>57</a:t>
            </a:fld>
            <a:endParaRPr lang="en-US" alt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BD997C68-F125-4A1E-AF1D-F65FC1DD6F2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BD997C68-F125-4A1E-AF1D-F65FC1DD6F20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252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8A83C288-2AE2-4DE3-BE81-C0B0A7F347D9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82949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 w="12700" cap="flat"/>
        </p:spPr>
      </p:sp>
      <p:sp>
        <p:nvSpPr>
          <p:cNvPr id="829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AEE6D87-F0FE-487C-8E94-55068864FFA8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39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3738"/>
            <a:ext cx="6070600" cy="3414712"/>
          </a:xfrm>
          <a:ln w="12700" cap="flat"/>
        </p:spPr>
      </p:sp>
      <p:sp>
        <p:nvSpPr>
          <p:cNvPr id="839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95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86009" y="3118147"/>
            <a:ext cx="885032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SQL</a:t>
            </a:r>
            <a:endParaRPr sz="5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20319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Updates to tables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713" y="736119"/>
            <a:ext cx="7528434" cy="2665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22320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Alter 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22320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alter table </a:t>
            </a:r>
            <a:r>
              <a:rPr lang="en-US" altLang="en-US" i="1" dirty="0">
                <a:solidFill>
                  <a:srgbClr val="002060"/>
                </a:solidFill>
              </a:rPr>
              <a:t>r </a:t>
            </a:r>
            <a:r>
              <a:rPr lang="en-US" altLang="en-US" b="1" dirty="0">
                <a:solidFill>
                  <a:srgbClr val="002060"/>
                </a:solidFill>
              </a:rPr>
              <a:t>add </a:t>
            </a:r>
            <a:r>
              <a:rPr lang="en-US" altLang="en-US" i="1" dirty="0">
                <a:solidFill>
                  <a:srgbClr val="002060"/>
                </a:solidFill>
              </a:rPr>
              <a:t>A D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2232025" algn="l"/>
              </a:tabLst>
            </a:pP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where </a:t>
            </a:r>
            <a:r>
              <a:rPr lang="en-US" altLang="en-US" i="1" dirty="0">
                <a:solidFill>
                  <a:srgbClr val="002060"/>
                </a:solidFill>
              </a:rPr>
              <a:t>A</a:t>
            </a:r>
            <a:r>
              <a:rPr lang="en-US" altLang="en-US" dirty="0">
                <a:solidFill>
                  <a:srgbClr val="002060"/>
                </a:solidFill>
              </a:rPr>
              <a:t> is the name of the attribute to be added to relation </a:t>
            </a:r>
            <a:r>
              <a:rPr lang="en-US" altLang="en-US" i="1" dirty="0">
                <a:solidFill>
                  <a:srgbClr val="002060"/>
                </a:solidFill>
              </a:rPr>
              <a:t>r </a:t>
            </a:r>
            <a:r>
              <a:rPr lang="en-US" altLang="en-US" dirty="0">
                <a:solidFill>
                  <a:srgbClr val="002060"/>
                </a:solidFill>
              </a:rPr>
              <a:t> and </a:t>
            </a:r>
            <a:r>
              <a:rPr lang="en-US" altLang="en-US" i="1" dirty="0">
                <a:solidFill>
                  <a:srgbClr val="002060"/>
                </a:solidFill>
              </a:rPr>
              <a:t>D</a:t>
            </a:r>
            <a:r>
              <a:rPr lang="en-US" altLang="en-US" dirty="0">
                <a:solidFill>
                  <a:srgbClr val="002060"/>
                </a:solidFill>
              </a:rPr>
              <a:t> is the domain of </a:t>
            </a:r>
            <a:r>
              <a:rPr lang="en-US" altLang="en-US" i="1" dirty="0">
                <a:solidFill>
                  <a:srgbClr val="002060"/>
                </a:solidFill>
              </a:rPr>
              <a:t>A.</a:t>
            </a:r>
            <a:endParaRPr lang="en-US" altLang="en-US" dirty="0">
              <a:solidFill>
                <a:srgbClr val="002060"/>
              </a:solidFill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2232025" algn="l"/>
              </a:tabLst>
            </a:pPr>
            <a:r>
              <a:rPr lang="en-US" altLang="en-US" dirty="0">
                <a:solidFill>
                  <a:srgbClr val="002060"/>
                </a:solidFill>
              </a:rPr>
              <a:t>All exiting tuples in the relation are assigned </a:t>
            </a:r>
            <a:r>
              <a:rPr lang="en-US" altLang="en-US" b="1" i="1" dirty="0">
                <a:solidFill>
                  <a:srgbClr val="002060"/>
                </a:solidFill>
              </a:rPr>
              <a:t>null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as the value for the new attribute. 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2232025" algn="l"/>
              </a:tabLst>
            </a:pPr>
            <a:endParaRPr lang="en-US" altLang="en-US" sz="1050" dirty="0">
              <a:solidFill>
                <a:srgbClr val="002060"/>
              </a:solidFill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  <a:tabLst>
                <a:tab pos="22320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alter table </a:t>
            </a:r>
            <a:r>
              <a:rPr lang="en-US" altLang="en-US" i="1" dirty="0">
                <a:solidFill>
                  <a:srgbClr val="002060"/>
                </a:solidFill>
              </a:rPr>
              <a:t>r</a:t>
            </a:r>
            <a:r>
              <a:rPr lang="en-US" altLang="en-US" b="1" dirty="0">
                <a:solidFill>
                  <a:srgbClr val="002060"/>
                </a:solidFill>
              </a:rPr>
              <a:t> drop</a:t>
            </a:r>
            <a:r>
              <a:rPr lang="en-US" altLang="en-US" i="1" dirty="0">
                <a:solidFill>
                  <a:srgbClr val="002060"/>
                </a:solidFill>
              </a:rPr>
              <a:t> A     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  <a:tabLst>
                <a:tab pos="2232025" algn="l"/>
              </a:tabLst>
            </a:pPr>
            <a:r>
              <a:rPr lang="en-US" altLang="en-US" dirty="0">
                <a:solidFill>
                  <a:srgbClr val="002060"/>
                </a:solidFill>
              </a:rPr>
              <a:t>where </a:t>
            </a:r>
            <a:r>
              <a:rPr lang="en-US" altLang="en-US" i="1" dirty="0">
                <a:solidFill>
                  <a:srgbClr val="002060"/>
                </a:solidFill>
              </a:rPr>
              <a:t>A</a:t>
            </a:r>
            <a:r>
              <a:rPr lang="en-US" altLang="en-US" dirty="0">
                <a:solidFill>
                  <a:srgbClr val="002060"/>
                </a:solidFill>
              </a:rPr>
              <a:t> is the name of an attribute of relation</a:t>
            </a:r>
            <a:r>
              <a:rPr lang="en-US" altLang="en-US" i="1" dirty="0">
                <a:solidFill>
                  <a:srgbClr val="002060"/>
                </a:solidFill>
              </a:rPr>
              <a:t> r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2232025" algn="l"/>
              </a:tabLst>
            </a:pPr>
            <a:r>
              <a:rPr lang="en-US" altLang="en-US" dirty="0">
                <a:solidFill>
                  <a:srgbClr val="002060"/>
                </a:solidFill>
              </a:rPr>
              <a:t>Dropping of attributes </a:t>
            </a:r>
            <a:r>
              <a:rPr lang="en-US" altLang="en-US" b="1" dirty="0">
                <a:solidFill>
                  <a:srgbClr val="002060"/>
                </a:solidFill>
              </a:rPr>
              <a:t>not supported </a:t>
            </a:r>
            <a:r>
              <a:rPr lang="en-US" altLang="en-US" dirty="0">
                <a:solidFill>
                  <a:srgbClr val="002060"/>
                </a:solidFill>
              </a:rPr>
              <a:t>by many databases.</a:t>
            </a:r>
          </a:p>
        </p:txBody>
      </p:sp>
    </p:spTree>
    <p:extLst>
      <p:ext uri="{BB962C8B-B14F-4D97-AF65-F5344CB8AC3E}">
        <p14:creationId xmlns:p14="http://schemas.microsoft.com/office/powerpoint/2010/main" val="361708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927633" y="131554"/>
            <a:ext cx="10766804" cy="715800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Query Structure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035" y="1015479"/>
            <a:ext cx="6843219" cy="2665800"/>
          </a:xfrm>
          <a:noFill/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typical SQL query has the form: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...,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...,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represents an attribute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represents a relation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predicate.</a:t>
            </a:r>
          </a:p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of an SQL query is a relation.</a:t>
            </a:r>
          </a:p>
        </p:txBody>
      </p:sp>
    </p:spTree>
    <p:extLst>
      <p:ext uri="{BB962C8B-B14F-4D97-AF65-F5344CB8AC3E}">
        <p14:creationId xmlns:p14="http://schemas.microsoft.com/office/powerpoint/2010/main" val="122928262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699" y="0"/>
            <a:ext cx="6996600" cy="715800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select Clause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741" y="882054"/>
            <a:ext cx="8086517" cy="2665800"/>
          </a:xfrm>
          <a:noFill/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clause lists the attributes desired in the result of a query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corresponds to the 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projection operation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the relational algebra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find the names of all instructors: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b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</a:p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names are </a:t>
            </a:r>
            <a:r>
              <a:rPr lang="en-US" altLang="en-US" sz="20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insensitive 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E.g., 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≡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≡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78237782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select Clause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960" y="924750"/>
            <a:ext cx="8229600" cy="2665800"/>
          </a:xfrm>
          <a:noFill/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duplicates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relations as well as in query results.</a:t>
            </a:r>
          </a:p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force the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elimination of duplicates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insert the keyword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distinct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select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department names of all instructors, and remove duplicates</a:t>
            </a:r>
          </a:p>
          <a:p>
            <a:pPr marL="114300" indent="0">
              <a:buNone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distinct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</a:p>
          <a:p>
            <a:pPr marL="114300" indent="0">
              <a:buNone/>
              <a:tabLst>
                <a:tab pos="2055813" algn="l"/>
              </a:tabLst>
            </a:pPr>
            <a:endParaRPr lang="en-US" altLang="en-US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keyword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specifies that duplicates should not be removed.</a:t>
            </a:r>
          </a:p>
          <a:p>
            <a:pPr marL="114300" indent="0">
              <a:buNone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all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379634669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0"/>
            <a:ext cx="6996600" cy="715800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select Clause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5" y="715800"/>
            <a:ext cx="8594730" cy="2665800"/>
          </a:xfrm>
          <a:noFill/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asterisk in the select clause denotes “all attributes”</a:t>
            </a:r>
          </a:p>
          <a:p>
            <a:pPr marL="114300" indent="0">
              <a:buNone/>
              <a:tabLst>
                <a:tab pos="2055813" algn="l"/>
              </a:tabLst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select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</a:p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attribute can be a literal  with  no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clause</a:t>
            </a:r>
          </a:p>
          <a:p>
            <a:pPr marL="114300" indent="0">
              <a:buNone/>
              <a:tabLst>
                <a:tab pos="2055813" algn="l"/>
              </a:tabLst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select 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‘437’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 is a table with one column and a single row with value “437”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give the column a name using:</a:t>
            </a:r>
          </a:p>
          <a:p>
            <a:pPr marL="571500" lvl="1" indent="0">
              <a:buNone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‘437’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endParaRPr lang="en-US" altLang="en-US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0633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0"/>
            <a:ext cx="6996600" cy="715800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select Clause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5" y="546467"/>
            <a:ext cx="8594730" cy="2665800"/>
          </a:xfrm>
          <a:noFill/>
        </p:spPr>
        <p:txBody>
          <a:bodyPr lIns="90488" tIns="44450" rIns="90488" bIns="44450"/>
          <a:lstStyle/>
          <a:p>
            <a:pPr marL="114300" indent="0">
              <a:buNone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endParaRPr lang="en-US" altLang="en-US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attribute can be a literal with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clause</a:t>
            </a:r>
          </a:p>
          <a:p>
            <a:pPr marL="114300" indent="0">
              <a:buNone/>
              <a:tabLst>
                <a:tab pos="2055813" algn="l"/>
              </a:tabLst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select 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‘A’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 is a table with one column and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rows (number of tuples in the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instructors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table), each row with value “A”</a:t>
            </a:r>
          </a:p>
        </p:txBody>
      </p:sp>
    </p:spTree>
    <p:extLst>
      <p:ext uri="{BB962C8B-B14F-4D97-AF65-F5344CB8AC3E}">
        <p14:creationId xmlns:p14="http://schemas.microsoft.com/office/powerpoint/2010/main" val="130465843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25" y="240720"/>
            <a:ext cx="6996600" cy="715800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select Clause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441" y="956520"/>
            <a:ext cx="7649118" cy="2665800"/>
          </a:xfrm>
          <a:noFill/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clause can contain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arithmetic expressions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involving the operation, +, –, *, and /, and operating on constants or attributes of tuples.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query: </a:t>
            </a:r>
          </a:p>
          <a:p>
            <a:pPr marL="571500" lvl="1" indent="0">
              <a:buNone/>
              <a:tabLst>
                <a:tab pos="2055813" algn="l"/>
              </a:tabLst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select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ID, name, salary/12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</a:p>
          <a:p>
            <a:pPr marL="571500" lvl="1" indent="0">
              <a:buNone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 return a relation that is the same as the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relation, except that the value of the attribute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divided by 12.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lvl="1" indent="0">
              <a:buNone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rename “s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alary/12”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clause:</a:t>
            </a:r>
          </a:p>
          <a:p>
            <a:pPr marL="571500" lvl="1" indent="0">
              <a:buNone/>
              <a:tabLst>
                <a:tab pos="2055813" algn="l"/>
              </a:tabLst>
            </a:pP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ID, name, salary/12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monthly_salary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tabLst>
                <a:tab pos="2055813" algn="l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0216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78711"/>
            <a:ext cx="6996600" cy="715800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where Clause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10" y="855471"/>
            <a:ext cx="8493190" cy="2665800"/>
          </a:xfrm>
          <a:noFill/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Char char="Ø"/>
              <a:tabLst>
                <a:tab pos="13112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clause specifies conditions that the result must satisfy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13112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Corresponds to the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selection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predicate of the relational algebra.  </a:t>
            </a:r>
          </a:p>
          <a:p>
            <a:pPr>
              <a:buFont typeface="Wingdings" panose="05000000000000000000" pitchFamily="2" charset="2"/>
              <a:buChar char="Ø"/>
              <a:tabLst>
                <a:tab pos="13112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find all instructors in Comp. Sci. dept</a:t>
            </a:r>
          </a:p>
          <a:p>
            <a:pPr marL="114300" indent="0">
              <a:buNone/>
              <a:tabLst>
                <a:tab pos="1311275" algn="l"/>
              </a:tabLst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select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Comp. Sci.'</a:t>
            </a:r>
          </a:p>
        </p:txBody>
      </p:sp>
    </p:spTree>
    <p:extLst>
      <p:ext uri="{BB962C8B-B14F-4D97-AF65-F5344CB8AC3E}">
        <p14:creationId xmlns:p14="http://schemas.microsoft.com/office/powerpoint/2010/main" val="3645266949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78711"/>
            <a:ext cx="6996600" cy="715800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where Clause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10" y="855471"/>
            <a:ext cx="8493190" cy="2665800"/>
          </a:xfrm>
          <a:noFill/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Char char="Ø"/>
              <a:tabLst>
                <a:tab pos="13112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results can be combined using the logical connectives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and, or,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13112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find all instructors in Comp. Sci. dept with salary &gt; 80000</a:t>
            </a:r>
          </a:p>
          <a:p>
            <a:pPr marL="571500" lvl="1" indent="0">
              <a:buNone/>
              <a:tabLst>
                <a:tab pos="1311275" algn="l"/>
              </a:tabLst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select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Comp. Sci.'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80000</a:t>
            </a:r>
          </a:p>
          <a:p>
            <a:pPr>
              <a:buFont typeface="Wingdings" panose="05000000000000000000" pitchFamily="2" charset="2"/>
              <a:buChar char="Ø"/>
              <a:tabLst>
                <a:tab pos="1311275" algn="l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13112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Comparisons can be applied to results of arithmetic expressions.</a:t>
            </a:r>
          </a:p>
        </p:txBody>
      </p:sp>
    </p:spTree>
    <p:extLst>
      <p:ext uri="{BB962C8B-B14F-4D97-AF65-F5344CB8AC3E}">
        <p14:creationId xmlns:p14="http://schemas.microsoft.com/office/powerpoint/2010/main" val="103228304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51618"/>
            <a:ext cx="6996600" cy="715800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from Clause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133" y="652096"/>
            <a:ext cx="8195734" cy="2665800"/>
          </a:xfrm>
          <a:noFill/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Char char="Ø"/>
              <a:tabLst>
                <a:tab pos="635000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clause lists the relations involved in the query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635000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Corresponds to the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Cartesian product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operation of the relational algebra.</a:t>
            </a:r>
          </a:p>
          <a:p>
            <a:pPr>
              <a:buFont typeface="Wingdings" panose="05000000000000000000" pitchFamily="2" charset="2"/>
              <a:buChar char="Ø"/>
              <a:tabLst>
                <a:tab pos="635000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Cartesian product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 X teaches</a:t>
            </a: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  <a:tabLst>
                <a:tab pos="635000" algn="l"/>
                <a:tab pos="2403475" algn="l"/>
              </a:tabLst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select *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instructor, teaches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635000" algn="l"/>
                <a:tab pos="2403475" algn="l"/>
              </a:tabLst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generates every possible instructor – teaches pair, with all attributes from both relations.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635000" algn="l"/>
                <a:tab pos="2403475" algn="l"/>
              </a:tabLst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attributes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(e.g.,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the attributes  in the resulting table are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renamed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using the  relation name (e.g.,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instructor.ID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14300" indent="0">
              <a:buNone/>
              <a:tabLst>
                <a:tab pos="635000" algn="l"/>
                <a:tab pos="2403475" algn="l"/>
              </a:tabLst>
            </a:pP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96020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Definition Language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775" y="1431241"/>
            <a:ext cx="7596188" cy="26336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altLang="en-US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schema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each relation.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altLang="en-US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 of values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associated with each attribute.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Integrity constraints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information such as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 of indices to be maintained for each relations.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and authorization information for each relation.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physical storage structure of each relation on disk.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39775" y="784910"/>
            <a:ext cx="7239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SQL data-definition language (DDL) allows the specification of information about relations, including:</a:t>
            </a:r>
          </a:p>
        </p:txBody>
      </p:sp>
    </p:spTree>
    <p:extLst>
      <p:ext uri="{BB962C8B-B14F-4D97-AF65-F5344CB8AC3E}">
        <p14:creationId xmlns:p14="http://schemas.microsoft.com/office/powerpoint/2010/main" val="77312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258" y="-25815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Cartesian Product</a:t>
            </a:r>
          </a:p>
        </p:txBody>
      </p:sp>
      <p:pic>
        <p:nvPicPr>
          <p:cNvPr id="22531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21226" y="866776"/>
            <a:ext cx="3890963" cy="117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1776414" y="625079"/>
            <a:ext cx="10695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6135688" y="600076"/>
            <a:ext cx="8691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 sz="16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teaches</a:t>
            </a:r>
          </a:p>
        </p:txBody>
      </p:sp>
      <p:pic>
        <p:nvPicPr>
          <p:cNvPr id="22534" name="Picture 8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14351" y="922735"/>
            <a:ext cx="38830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5" descr="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830" y="2166037"/>
            <a:ext cx="66294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121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614" y="808671"/>
            <a:ext cx="8083038" cy="2665800"/>
          </a:xfrm>
          <a:noFill/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names of all instructors who have taught some course and the </a:t>
            </a:r>
            <a:r>
              <a:rPr lang="en-US" altLang="en-US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lvl="1" indent="0">
              <a:buNone/>
              <a:tabLst>
                <a:tab pos="2055813" algn="l"/>
              </a:tabLst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select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 , teaches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instructor.ID = teaches.ID 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055813" algn="l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names of all instructors in the Art  department who have taught some course and the </a:t>
            </a:r>
            <a:r>
              <a:rPr lang="en-US" altLang="en-US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lvl="1" indent="0">
              <a:buNone/>
              <a:tabLst>
                <a:tab pos="2055813" algn="l"/>
              </a:tabLst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select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 , teaches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instructor.ID = teaches.ID  </a:t>
            </a:r>
            <a:r>
              <a:rPr lang="en-US" altLang="en-US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instructor.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‘Art’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055813" algn="l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90401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0"/>
            <a:ext cx="6996600" cy="715800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Rename Operation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4726" y="715800"/>
            <a:ext cx="7916807" cy="2665800"/>
          </a:xfrm>
          <a:noFill/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SQL allows renaming relations and attributes using the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clause:</a:t>
            </a:r>
          </a:p>
          <a:p>
            <a:pPr marL="114300" indent="0">
              <a:buNone/>
              <a:tabLst>
                <a:tab pos="2055813" algn="l"/>
              </a:tabLst>
            </a:pP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old-name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new-name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names of all instructors who have a higher salary than 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instructor in ‘Comp. Sci’.</a:t>
            </a:r>
          </a:p>
          <a:p>
            <a:pPr marL="114300" indent="0">
              <a:buNone/>
              <a:tabLst>
                <a:tab pos="2055813" algn="l"/>
              </a:tabLst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select distinct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T.name</a:t>
            </a:r>
          </a:p>
          <a:p>
            <a:pPr marL="114300" indent="0">
              <a:buNone/>
              <a:tabLst>
                <a:tab pos="2055813" algn="l"/>
              </a:tabLst>
            </a:pPr>
            <a:r>
              <a:rPr lang="en-US" altLang="en-US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T, instructor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T.salary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S.salary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S.dept_name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‘Comp. Sci.’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055813" algn="l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optional and may be omitted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 ≡ instructor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49695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7545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Self Join Example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798513" y="796389"/>
            <a:ext cx="7029450" cy="36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100000"/>
              <a:buFont typeface="Monotype Sorts" pitchFamily="2" charset="2"/>
              <a:buChar char="n"/>
            </a:pPr>
            <a:r>
              <a:rPr kumimoji="1"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 </a:t>
            </a:r>
            <a:r>
              <a:rPr kumimoji="1" lang="en-US" alt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emp-super</a:t>
            </a:r>
            <a:endParaRPr kumimoji="1"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798513" y="3372631"/>
            <a:ext cx="8291512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Find the supervisor of “Bob”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Find the supervisor of the supervisor of “Bob”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Find  ALL the supervisors (direct and indirect) of “Bob”</a:t>
            </a:r>
          </a:p>
        </p:txBody>
      </p:sp>
      <p:graphicFrame>
        <p:nvGraphicFramePr>
          <p:cNvPr id="2" name="ตาราง 1">
            <a:extLst>
              <a:ext uri="{FF2B5EF4-FFF2-40B4-BE49-F238E27FC236}">
                <a16:creationId xmlns:a16="http://schemas.microsoft.com/office/drawing/2014/main" id="{DCFA10E1-B1D9-4897-BA06-5C0606248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25875"/>
              </p:ext>
            </p:extLst>
          </p:nvPr>
        </p:nvGraphicFramePr>
        <p:xfrm>
          <a:off x="2002150" y="1233764"/>
          <a:ext cx="4870028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5014">
                  <a:extLst>
                    <a:ext uri="{9D8B030D-6E8A-4147-A177-3AD203B41FA5}">
                      <a16:colId xmlns:a16="http://schemas.microsoft.com/office/drawing/2014/main" val="1406696822"/>
                    </a:ext>
                  </a:extLst>
                </a:gridCol>
                <a:gridCol w="2435014">
                  <a:extLst>
                    <a:ext uri="{9D8B030D-6E8A-4147-A177-3AD203B41FA5}">
                      <a16:colId xmlns:a16="http://schemas.microsoft.com/office/drawing/2014/main" val="3009084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Person</a:t>
                      </a:r>
                      <a:endParaRPr lang="th-TH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Supervisor</a:t>
                      </a:r>
                      <a:endParaRPr lang="th-TH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43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Bob</a:t>
                      </a:r>
                      <a:endParaRPr lang="th-TH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1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Mary</a:t>
                      </a:r>
                      <a:endParaRPr lang="th-TH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Susan</a:t>
                      </a:r>
                      <a:endParaRPr lang="th-TH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8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Alice</a:t>
                      </a:r>
                      <a:endParaRPr lang="th-TH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David</a:t>
                      </a:r>
                      <a:endParaRPr lang="th-TH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0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David</a:t>
                      </a:r>
                      <a:endParaRPr lang="th-TH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Mary</a:t>
                      </a:r>
                      <a:endParaRPr lang="th-TH" dirty="0"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6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386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65165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Operations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140" y="719830"/>
            <a:ext cx="8012500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tabLst>
                <a:tab pos="1889125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string-matching operator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uses patterns that are described using two special characters: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1889125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percent ( % ).  The % character matches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substring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1889125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underscore ( _ ).  The _ character matches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character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  <a:tabLst>
                <a:tab pos="1889125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names of all instructors whose name includes the substring “</a:t>
            </a:r>
            <a:r>
              <a:rPr lang="en-US" altLang="en-US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”.</a:t>
            </a:r>
          </a:p>
          <a:p>
            <a:pPr marL="114300" indent="0">
              <a:buNone/>
              <a:tabLst>
                <a:tab pos="1889125" algn="l"/>
                <a:tab pos="2403475" algn="l"/>
              </a:tabLst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select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en-US" altLang="en-US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'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  <a:r>
              <a:rPr lang="en-US" altLang="en-US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%’; </a:t>
            </a:r>
          </a:p>
          <a:p>
            <a:pPr>
              <a:buFont typeface="Wingdings" panose="05000000000000000000" pitchFamily="2" charset="2"/>
              <a:buChar char="Ø"/>
              <a:tabLst>
                <a:tab pos="1889125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 the string “100%”</a:t>
            </a:r>
          </a:p>
          <a:p>
            <a:pPr marL="114300" indent="0">
              <a:buNone/>
              <a:tabLst>
                <a:tab pos="1889125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‘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 \%'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 '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\’ </a:t>
            </a:r>
          </a:p>
          <a:p>
            <a:pPr marL="114300" indent="0">
              <a:buNone/>
              <a:tabLst>
                <a:tab pos="1889125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519115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Operations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1500" y="715800"/>
            <a:ext cx="7470240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tabLst>
                <a:tab pos="1889125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Patterns are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sensitive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  <a:tabLst>
                <a:tab pos="1889125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Pattern matching examples: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1889125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‘Intro%’ matches any string beginning with “Intro”.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1889125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‘%Comp%’ matches any string containing “Comp” as a substring.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1889125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‘_ _ _’ matches any string of exactly three characters.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1889125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‘_ _ _ %’ matches any string of at least three characters.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1889125" algn="l"/>
                <a:tab pos="2403475" algn="l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1889125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supports a variety of string operations such as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1889125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concatenation (using “||”)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1889125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converting from upper to lower case (and vice versa)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1889125" algn="l"/>
                <a:tab pos="2403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string length, extracting substrings, etc.</a:t>
            </a:r>
          </a:p>
        </p:txBody>
      </p:sp>
    </p:spTree>
    <p:extLst>
      <p:ext uri="{BB962C8B-B14F-4D97-AF65-F5344CB8AC3E}">
        <p14:creationId xmlns:p14="http://schemas.microsoft.com/office/powerpoint/2010/main" val="1717023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71938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Ordering the Display of Tuples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700" y="1119631"/>
            <a:ext cx="7491505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tabLst>
                <a:tab pos="90646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in alphabetic order the names of all instructors </a:t>
            </a:r>
          </a:p>
          <a:p>
            <a:pPr marL="114300" indent="0">
              <a:buNone/>
              <a:tabLst>
                <a:tab pos="90646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  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distinct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  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 by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90646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may specify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descending order or </a:t>
            </a:r>
            <a:r>
              <a:rPr lang="en-US" altLang="en-US" b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asc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ascending order, for each attribute;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ascending order is the default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Example: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 by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</a:t>
            </a:r>
          </a:p>
          <a:p>
            <a:pPr>
              <a:buFont typeface="Wingdings" panose="05000000000000000000" pitchFamily="2" charset="2"/>
              <a:buChar char="Ø"/>
              <a:tabLst>
                <a:tab pos="90646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sort on multiple attributes</a:t>
            </a:r>
          </a:p>
          <a:p>
            <a:pPr marL="114300" indent="0">
              <a:buNone/>
              <a:tabLst>
                <a:tab pos="90646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Example: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 by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name</a:t>
            </a: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90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Clause Predicates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700" y="1148913"/>
            <a:ext cx="7650993" cy="2665800"/>
          </a:xfrm>
          <a:noFill/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includes a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between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comparison operator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 Find the names of all instructors with salary between $90,000 and $100,000 (that is, ≥ $90,000 and ≤ $100,000)</a:t>
            </a:r>
          </a:p>
          <a:p>
            <a:pPr marL="571500" lvl="1" indent="0">
              <a:buNone/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select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name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between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90000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100000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Tuple comparison</a:t>
            </a:r>
          </a:p>
          <a:p>
            <a:pPr marL="571500" lvl="1" indent="0">
              <a:buNone/>
            </a:pPr>
            <a:r>
              <a:rPr kumimoji="0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select </a:t>
            </a:r>
            <a:r>
              <a:rPr kumimoji="0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kumimoji="0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br>
              <a:rPr kumimoji="0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0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kumimoji="0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kumimoji="0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kumimoji="0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teaches</a:t>
            </a:r>
            <a:br>
              <a:rPr kumimoji="0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0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kumimoji="0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kumimoji="0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0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kumimoji="0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kumimoji="0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kumimoji="0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kumimoji="0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= (</a:t>
            </a:r>
            <a:r>
              <a:rPr kumimoji="0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teaches</a:t>
            </a:r>
            <a:r>
              <a:rPr kumimoji="0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kumimoji="0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kumimoji="0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’Biology’);</a:t>
            </a:r>
            <a:endParaRPr kumimoji="0"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48055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41424" y="145027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Duplicates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424" y="860827"/>
            <a:ext cx="7672258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Multiset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versions of some of the relational algebra operators – given multiset relations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2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</a:t>
            </a:r>
            <a:r>
              <a:rPr lang="en-US" altLang="en-US" sz="2400" b="1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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(</a:t>
            </a:r>
            <a:r>
              <a:rPr lang="en-US" altLang="en-US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r</a:t>
            </a:r>
            <a:r>
              <a:rPr lang="en-US" altLang="en-US" b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1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):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If there are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copies of tuple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satisfies selections </a:t>
            </a:r>
            <a:r>
              <a:rPr lang="en-US" alt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</a:t>
            </a:r>
            <a:r>
              <a:rPr lang="en-US" altLang="en-US" sz="2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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,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, then there are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c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1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copies of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t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in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</a:t>
            </a:r>
            <a:r>
              <a:rPr lang="en-US" altLang="en-US" sz="2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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)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2.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</a:t>
            </a:r>
            <a:r>
              <a:rPr lang="en-US" altLang="en-US" sz="2000" b="1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A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(</a:t>
            </a:r>
            <a:r>
              <a:rPr lang="en-US" altLang="en-US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r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):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For each copy of tuple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t</a:t>
            </a:r>
            <a:r>
              <a:rPr lang="en-US" altLang="en-US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1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in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1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,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there is a copy of tuple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  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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A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t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1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)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in 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A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) where 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A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t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) denotes the projection of the single tuple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t</a:t>
            </a:r>
            <a:r>
              <a:rPr lang="en-US" altLang="en-US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1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3.	</a:t>
            </a:r>
            <a:r>
              <a:rPr lang="en-US" altLang="en-US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r</a:t>
            </a:r>
            <a:r>
              <a:rPr lang="en-US" altLang="en-US" b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1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x </a:t>
            </a:r>
            <a:r>
              <a:rPr lang="en-US" altLang="en-US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b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: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If there are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c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copies of tuple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t</a:t>
            </a:r>
            <a:r>
              <a:rPr lang="en-US" altLang="en-US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1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in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and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c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copies of tuple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t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in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, there are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c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x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c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copies of the tuple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t</a:t>
            </a:r>
            <a:r>
              <a:rPr lang="en-US" altLang="en-US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1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. t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in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1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x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7663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82422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Duplicates (Cont.)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5540" y="659045"/>
            <a:ext cx="8287500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tabLst>
                <a:tab pos="1436688" algn="l"/>
                <a:tab pos="217646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Suppose multiset relations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B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and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are as follows:</a:t>
            </a:r>
          </a:p>
          <a:p>
            <a:pPr marL="114300" indent="0">
              <a:buNone/>
              <a:tabLst>
                <a:tab pos="1436688" algn="l"/>
                <a:tab pos="217646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	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{(1,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(2,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)}    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{(2), (3), (3)}</a:t>
            </a:r>
          </a:p>
          <a:p>
            <a:pPr>
              <a:buFont typeface="Wingdings" panose="05000000000000000000" pitchFamily="2" charset="2"/>
              <a:buChar char="Ø"/>
              <a:tabLst>
                <a:tab pos="1436688" algn="l"/>
                <a:tab pos="217646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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B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would be {(a), (a)}, while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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B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x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would be</a:t>
            </a:r>
          </a:p>
          <a:p>
            <a:pPr marL="114300" indent="0">
              <a:buNone/>
              <a:tabLst>
                <a:tab pos="1436688" algn="l"/>
                <a:tab pos="217646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{(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,2), 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,2), 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,3), 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,3), 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,3), 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,3)}</a:t>
            </a:r>
          </a:p>
          <a:p>
            <a:pPr>
              <a:buFont typeface="Wingdings" panose="05000000000000000000" pitchFamily="2" charset="2"/>
              <a:buChar char="Ø"/>
              <a:tabLst>
                <a:tab pos="1436688" algn="l"/>
                <a:tab pos="2176463" algn="l"/>
              </a:tabLst>
            </a:pPr>
            <a:endParaRPr lang="en-US" altLang="en-US" sz="8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1436688" algn="l"/>
                <a:tab pos="217646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duplicate semantics: </a:t>
            </a:r>
          </a:p>
          <a:p>
            <a:pPr marL="114300" indent="0">
              <a:buNone/>
              <a:tabLst>
                <a:tab pos="1436688" algn="l"/>
                <a:tab pos="217646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...,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...,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</a:p>
          <a:p>
            <a:pPr marL="114300" indent="0">
              <a:buNone/>
              <a:tabLst>
                <a:tab pos="1436688" algn="l"/>
                <a:tab pos="2176463" algn="l"/>
              </a:tabLst>
            </a:pP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equivalent to the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multiset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version of the expression:</a:t>
            </a:r>
          </a:p>
          <a:p>
            <a:pPr marL="114300" indent="0">
              <a:buNone/>
              <a:tabLst>
                <a:tab pos="1436688" algn="l"/>
                <a:tab pos="217646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endParaRPr lang="en-US" altLang="en-US" i="1" baseline="-25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505649"/>
              </p:ext>
            </p:extLst>
          </p:nvPr>
        </p:nvGraphicFramePr>
        <p:xfrm>
          <a:off x="2596151" y="4095746"/>
          <a:ext cx="3640138" cy="32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3022600" imgH="355600" progId="Equation.3">
                  <p:embed/>
                </p:oleObj>
              </mc:Choice>
              <mc:Fallback>
                <p:oleObj name="Equation" r:id="rId4" imgW="3022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151" y="4095746"/>
                        <a:ext cx="3640138" cy="321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53925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 Types in SQL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575" y="616373"/>
            <a:ext cx="8366125" cy="4876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char(n).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Fixed length character string, with user-specified length </a:t>
            </a:r>
            <a:r>
              <a:rPr lang="en-US" alt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n.</a:t>
            </a: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varchar(n).</a:t>
            </a:r>
            <a:r>
              <a:rPr lang="en-US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 length character strings, with user-specified maximum length </a:t>
            </a:r>
            <a:r>
              <a:rPr lang="en-US" alt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int.</a:t>
            </a:r>
            <a:r>
              <a:rPr lang="en-US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Integer (a finite subset of the integers that is machine-dependent).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 dirty="0" err="1">
                <a:solidFill>
                  <a:srgbClr val="00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smallint</a:t>
            </a:r>
            <a:r>
              <a:rPr lang="en-US" altLang="en-US" b="1" dirty="0">
                <a:solidFill>
                  <a:srgbClr val="00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Small integer (a machine-dependent subset of the integer domain type).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numeric(</a:t>
            </a:r>
            <a:r>
              <a:rPr lang="en-US" altLang="en-US" b="1" dirty="0" err="1">
                <a:solidFill>
                  <a:srgbClr val="00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p,d</a:t>
            </a:r>
            <a:r>
              <a:rPr lang="en-US" altLang="en-US" b="1" dirty="0">
                <a:solidFill>
                  <a:srgbClr val="00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Fixed point number, with user-specified precision of </a:t>
            </a:r>
            <a:r>
              <a:rPr lang="en-US" alt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digits, with </a:t>
            </a:r>
            <a:r>
              <a:rPr lang="en-US" alt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digits to the right of decimal point.  (ex., </a:t>
            </a:r>
            <a:r>
              <a:rPr lang="en-US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numeric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(3,1), allows 44.5 to be stores exactly, but not 444.5 or 0.32)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real, double precision.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Floating point and double-precision floating point numbers, with machine-dependent precision.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float(n).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Floating point number, with user-specified precision of at least </a:t>
            </a:r>
            <a:r>
              <a:rPr lang="en-US" alt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digits.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77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Operations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19150" y="3167063"/>
            <a:ext cx="52790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285750" indent="-28575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courses that ran in Fall 2009 but not in Spring 2010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166814" y="1146573"/>
            <a:ext cx="75406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kumimoji="1"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‘Fall’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=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2009)</a:t>
            </a:r>
            <a:b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union</a:t>
            </a:r>
            <a:b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kumimoji="1"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‘Spring’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=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2010)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47725" y="2008585"/>
            <a:ext cx="4931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285750" indent="-28575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Find courses that ran in Fall 2009 and in Spring 2010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150939" y="2320529"/>
            <a:ext cx="75406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kumimoji="1"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‘Fall’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=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2009)</a:t>
            </a:r>
            <a:b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intersect</a:t>
            </a:r>
            <a:b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kumimoji="1"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‘Spring’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=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2010)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166814" y="3494485"/>
            <a:ext cx="75406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kumimoji="1"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‘Fall’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=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2009)</a:t>
            </a:r>
            <a:b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</a:t>
            </a:r>
            <a:b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kumimoji="1"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‘Spring’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=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2010)</a:t>
            </a:r>
          </a:p>
        </p:txBody>
      </p:sp>
    </p:spTree>
    <p:extLst>
      <p:ext uri="{BB962C8B-B14F-4D97-AF65-F5344CB8AC3E}">
        <p14:creationId xmlns:p14="http://schemas.microsoft.com/office/powerpoint/2010/main" val="20409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5510" y="0"/>
            <a:ext cx="6996600" cy="715800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Operations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976" y="791235"/>
            <a:ext cx="7821114" cy="2665800"/>
          </a:xfrm>
          <a:noFill/>
        </p:spPr>
        <p:txBody>
          <a:bodyPr lIns="90488" tIns="44450" rIns="90488" bIns="44450"/>
          <a:lstStyle/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salaries of all instructors that are less than the largest salary.</a:t>
            </a:r>
          </a:p>
          <a:p>
            <a:pPr marL="571500" lvl="1" indent="0">
              <a:buNone/>
              <a:tabLst>
                <a:tab pos="2055813" algn="l"/>
              </a:tabLst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select distinct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T.salary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T, instructor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T.salary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S.salary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all the salaries of all instructors</a:t>
            </a:r>
          </a:p>
          <a:p>
            <a:pPr marL="571500" lvl="1" indent="0">
              <a:buNone/>
              <a:tabLst>
                <a:tab pos="2055813" algn="l"/>
              </a:tabLst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select distinct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largest salary of all instructors.</a:t>
            </a:r>
          </a:p>
          <a:p>
            <a:pPr marL="571500" lvl="1" indent="0">
              <a:buNone/>
              <a:tabLst>
                <a:tab pos="2055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(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“second query” )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</a:t>
            </a:r>
            <a:b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	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“first query”)</a:t>
            </a:r>
          </a:p>
        </p:txBody>
      </p:sp>
    </p:spTree>
    <p:extLst>
      <p:ext uri="{BB962C8B-B14F-4D97-AF65-F5344CB8AC3E}">
        <p14:creationId xmlns:p14="http://schemas.microsoft.com/office/powerpoint/2010/main" val="226928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Operations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700" y="1031955"/>
            <a:ext cx="7821114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operations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union, intersect,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Each of the above operations automatically eliminates 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To retain all duplicates use the corresponding multiset versions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union all, intersect all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and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except all.</a:t>
            </a:r>
            <a:b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</a:br>
            <a:endParaRPr lang="en-US" altLang="en-US" sz="8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Suppose a tuple occurs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m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times in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and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n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times in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s,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then, it occurs: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 </a:t>
            </a:r>
            <a:r>
              <a:rPr lang="en-US" altLang="en-US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n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 in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union all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min(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m,n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times in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intersect all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max(0,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 – n)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times in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 all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02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 Values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993" y="924750"/>
            <a:ext cx="8012500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possible for tuples to have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null value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denoted by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for some of their attributes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signifies an unknown value or that a value does not exist.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of any arithmetic expression involving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</a:t>
            </a:r>
          </a:p>
          <a:p>
            <a:pPr marL="114300" indent="0">
              <a:buNone/>
            </a:pP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 5 +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returns null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predicate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null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be used to check for null values.’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Example: Find all instructors whose salary is null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114300" indent="0">
              <a:buNone/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select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name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instructor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null</a:t>
            </a: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633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323" y="0"/>
            <a:ext cx="7511459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 Values and Three Valued Logic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323" y="715800"/>
            <a:ext cx="7853012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values –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unknown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comparison with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returns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unknown</a:t>
            </a:r>
            <a:b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5 &lt; null   or   null &lt;&gt; null    or    null = null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Three-valued logic using the value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unknown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571500" lvl="1" indent="0">
              <a:buNone/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OR: (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unknown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  =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b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(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unknown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 =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unknown</a:t>
            </a:r>
            <a:b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(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unknown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unknown) = unknown</a:t>
            </a:r>
          </a:p>
          <a:p>
            <a:pPr marL="571500" lvl="1" indent="0">
              <a:buNone/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AND: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(true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unknown)  = unknown,    </a:t>
            </a:r>
            <a:b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(false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unknown) = false,</a:t>
            </a:r>
            <a:b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(unknown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unknown) = unknown</a:t>
            </a:r>
          </a:p>
          <a:p>
            <a:pPr marL="571500" lvl="1" indent="0">
              <a:buNone/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NOT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 (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unknown) = unknown</a:t>
            </a:r>
          </a:p>
          <a:p>
            <a:pPr marL="571500" lvl="1" indent="0">
              <a:buNone/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“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 unknown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evaluates to true if predicate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evaluates to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unknown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 of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clause predicate is treated as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false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it evaluates to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unknown</a:t>
            </a: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33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Aggregate Functions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700" y="1055409"/>
            <a:ext cx="7172528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tabLst>
                <a:tab pos="2222500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functions operate on the multiset of values of a column of a relation, and return a value</a:t>
            </a:r>
          </a:p>
          <a:p>
            <a:pPr marL="114300" indent="0">
              <a:buNone/>
              <a:tabLst>
                <a:tab pos="2222500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avg: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average value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min: 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minimum value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max: 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 value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sum: 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 of values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count: 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values</a:t>
            </a:r>
          </a:p>
        </p:txBody>
      </p:sp>
    </p:spTree>
    <p:extLst>
      <p:ext uri="{BB962C8B-B14F-4D97-AF65-F5344CB8AC3E}">
        <p14:creationId xmlns:p14="http://schemas.microsoft.com/office/powerpoint/2010/main" val="1415800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Aggregate Functions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0113" y="924750"/>
            <a:ext cx="7810481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tabLst>
                <a:tab pos="1711325" algn="l"/>
              </a:tabLst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average salary of instructors in the Computer Science department </a:t>
            </a:r>
          </a:p>
          <a:p>
            <a:pPr marL="571500" lvl="1" indent="0">
              <a:buNone/>
              <a:tabLst>
                <a:tab pos="1711325" algn="l"/>
              </a:tabLst>
            </a:pP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select avg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b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b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’Comp. Sci.’;</a:t>
            </a:r>
          </a:p>
          <a:p>
            <a:pPr>
              <a:buFont typeface="Wingdings" panose="05000000000000000000" pitchFamily="2" charset="2"/>
              <a:buChar char="Ø"/>
              <a:tabLst>
                <a:tab pos="1711325" algn="l"/>
              </a:tabLst>
            </a:pPr>
            <a:r>
              <a:rPr kumimoji="0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total number of instructors who teach a course in the Spring 2010 semester</a:t>
            </a:r>
          </a:p>
          <a:p>
            <a:pPr marL="571500" lvl="1" indent="0">
              <a:buNone/>
              <a:tabLst>
                <a:tab pos="1711325" algn="l"/>
              </a:tabLst>
            </a:pPr>
            <a:r>
              <a:rPr kumimoji="0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select count </a:t>
            </a:r>
            <a:r>
              <a:rPr kumimoji="0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0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distinct </a:t>
            </a:r>
            <a:r>
              <a:rPr kumimoji="0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kumimoji="0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br>
              <a:rPr kumimoji="0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0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</a:t>
            </a:r>
            <a:r>
              <a:rPr kumimoji="0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kumimoji="0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teaches</a:t>
            </a:r>
            <a:br>
              <a:rPr kumimoji="0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0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</a:t>
            </a:r>
            <a:r>
              <a:rPr kumimoji="0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kumimoji="0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semester </a:t>
            </a:r>
            <a:r>
              <a:rPr kumimoji="0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’Spring’ </a:t>
            </a:r>
            <a:r>
              <a:rPr kumimoji="0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kumimoji="0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</a:t>
            </a:r>
            <a:r>
              <a:rPr kumimoji="0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2010;</a:t>
            </a:r>
          </a:p>
          <a:p>
            <a:pPr>
              <a:buFont typeface="Wingdings" panose="05000000000000000000" pitchFamily="2" charset="2"/>
              <a:buChar char="Ø"/>
              <a:tabLst>
                <a:tab pos="1711325" algn="l"/>
              </a:tabLst>
            </a:pPr>
            <a:r>
              <a:rPr kumimoji="0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number of tuples in the </a:t>
            </a:r>
            <a:r>
              <a:rPr kumimoji="0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</a:t>
            </a:r>
            <a:r>
              <a:rPr kumimoji="0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</a:t>
            </a:r>
          </a:p>
          <a:p>
            <a:pPr marL="571500" lvl="1" indent="0">
              <a:buNone/>
              <a:tabLst>
                <a:tab pos="1711325" algn="l"/>
              </a:tabLst>
            </a:pPr>
            <a:r>
              <a:rPr kumimoji="0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select count </a:t>
            </a:r>
            <a:r>
              <a:rPr kumimoji="0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(*)</a:t>
            </a:r>
            <a:br>
              <a:rPr kumimoji="0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0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</a:t>
            </a:r>
            <a:r>
              <a:rPr kumimoji="0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kumimoji="0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  <a:r>
              <a:rPr kumimoji="0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  <a:tabLst>
                <a:tab pos="1711325" algn="l"/>
              </a:tabLst>
            </a:pPr>
            <a:endParaRPr kumimoji="0"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tabLst>
                <a:tab pos="1711325" algn="l"/>
              </a:tabLst>
            </a:pPr>
            <a:endParaRPr kumimoji="0"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1711325" algn="l"/>
              </a:tabLst>
            </a:pP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9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Aggregate Functions – Group By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700" y="595913"/>
            <a:ext cx="7284593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tabLst>
                <a:tab pos="62547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average salary of instructors in each department</a:t>
            </a:r>
          </a:p>
          <a:p>
            <a:pPr marL="571500" lvl="1" indent="0">
              <a:buNone/>
              <a:tabLst>
                <a:tab pos="625475" algn="l"/>
              </a:tabLst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avg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avg_salary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by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625475" algn="l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tabLst>
                <a:tab pos="625475" algn="l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8916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3" y="1921709"/>
            <a:ext cx="3747207" cy="252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680" y="2300841"/>
            <a:ext cx="2420705" cy="185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054957" y="2356306"/>
            <a:ext cx="872084" cy="21544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 sz="1400" i="1" dirty="0" err="1"/>
              <a:t>avg_salary</a:t>
            </a:r>
            <a:endParaRPr lang="en-US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216974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Aggregate Functions – Having Clause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2899" y="1390947"/>
            <a:ext cx="6744809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tabLst>
                <a:tab pos="1489075" algn="l"/>
              </a:tabLst>
            </a:pPr>
            <a:r>
              <a:rPr lang="en-US" altLang="en-US" dirty="0">
                <a:latin typeface="Source Sans Pro" panose="020B0604020202020204" charset="0"/>
              </a:rPr>
              <a:t>Find the names and average salaries of all departments whose average salary is greater than 42000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813195" y="2291493"/>
            <a:ext cx="5861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avg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</a:p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by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endParaRPr lang="en-US" altLang="en-US" sz="16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having avg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3083026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65165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 Values and Aggregates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533" y="780965"/>
            <a:ext cx="7938072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tabLst>
                <a:tab pos="1830388" algn="l"/>
                <a:tab pos="223202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all salaries</a:t>
            </a:r>
          </a:p>
          <a:p>
            <a:pPr>
              <a:buFont typeface="Wingdings" panose="05000000000000000000" pitchFamily="2" charset="2"/>
              <a:buChar char="Ø"/>
              <a:tabLst>
                <a:tab pos="1830388" algn="l"/>
                <a:tab pos="223202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sum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instructor</a:t>
            </a: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  <a:tabLst>
                <a:tab pos="1830388" algn="l"/>
                <a:tab pos="223202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Above statement ignores null amounts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1830388" algn="l"/>
                <a:tab pos="223202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 is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if there is no non-null amount</a:t>
            </a:r>
          </a:p>
          <a:p>
            <a:pPr>
              <a:buFont typeface="Wingdings" panose="05000000000000000000" pitchFamily="2" charset="2"/>
              <a:buChar char="Ø"/>
              <a:tabLst>
                <a:tab pos="1830388" algn="l"/>
                <a:tab pos="223202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aggregate operations except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count(*)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ignore tuples with null values on the aggregated attributes</a:t>
            </a:r>
          </a:p>
          <a:p>
            <a:pPr>
              <a:buFont typeface="Wingdings" panose="05000000000000000000" pitchFamily="2" charset="2"/>
              <a:buChar char="Ø"/>
              <a:tabLst>
                <a:tab pos="1830388" algn="l"/>
                <a:tab pos="223202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if collection has only null values?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1830388" algn="l"/>
                <a:tab pos="223202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 returns 0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1830388" algn="l"/>
                <a:tab pos="2232025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other aggregates return null</a:t>
            </a:r>
          </a:p>
        </p:txBody>
      </p:sp>
    </p:spTree>
    <p:extLst>
      <p:ext uri="{BB962C8B-B14F-4D97-AF65-F5344CB8AC3E}">
        <p14:creationId xmlns:p14="http://schemas.microsoft.com/office/powerpoint/2010/main" val="149885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Table Construct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717550"/>
            <a:ext cx="7878762" cy="1682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SQL relation is defined using the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table </a:t>
            </a:r>
            <a:r>
              <a:rPr kumimoji="0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114300" indent="0"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table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...,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altLang="en-US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(integrity-constraint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...,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(integrity-</a:t>
            </a:r>
            <a:r>
              <a:rPr lang="en-US" altLang="en-US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constraint</a:t>
            </a:r>
            <a:r>
              <a:rPr lang="en-US" altLang="en-US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))</a:t>
            </a:r>
          </a:p>
          <a:p>
            <a:pPr>
              <a:buFont typeface="Wingdings" panose="05000000000000000000" pitchFamily="2" charset="2"/>
              <a:buChar char="Ø"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2975" y="2617172"/>
            <a:ext cx="3584636" cy="1600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table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(5),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(20)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br>
              <a:rPr lang="en-US" altLang="en-US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(20),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numeric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(8,2))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1" y="2771775"/>
            <a:ext cx="395287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Ø"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the name of the relation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each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16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an attribute name in the schema of relation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D</a:t>
            </a:r>
            <a:r>
              <a:rPr lang="en-US" altLang="en-US" sz="16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the data type of values in the domain of attribute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16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717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Nested Subqueries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744" y="715800"/>
            <a:ext cx="7746686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provides a mechanism for the nesting of subqueries. A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subquery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select-from-where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expression that is nested within another query.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nesting can be done in the following SQL query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...,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...,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F020C060-87A1-44A7-907E-9122BD0A33AF}"/>
              </a:ext>
            </a:extLst>
          </p:cNvPr>
          <p:cNvSpPr txBox="1"/>
          <p:nvPr/>
        </p:nvSpPr>
        <p:spPr>
          <a:xfrm>
            <a:off x="4050455" y="2104327"/>
            <a:ext cx="4856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follows:</a:t>
            </a:r>
          </a:p>
          <a:p>
            <a:pPr lvl="1"/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A</a:t>
            </a:r>
            <a:r>
              <a:rPr lang="en-US" altLang="en-US" sz="16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 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be replaced be a subquery that generates a single value.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6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16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be replaced by any valid subquery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be replaced with an expression of the form: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&lt;operation&gt; (subquery)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an attribute and &lt;operation&gt; to be defined later.</a:t>
            </a:r>
          </a:p>
          <a:p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053028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00" y="117819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Membership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2" y="833619"/>
            <a:ext cx="5709312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tabLst>
                <a:tab pos="10271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courses offered in Fall 2009 and in Spring 2010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58826" y="2784177"/>
            <a:ext cx="76882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285750" indent="-28575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Find courses offered in Fall 2009 but not in Spring 2010</a:t>
            </a: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092991" y="1426549"/>
            <a:ext cx="62166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distinct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endParaRPr lang="en-US" altLang="en-US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</a:t>
            </a:r>
          </a:p>
          <a:p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semester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’Fall’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2009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b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endParaRPr lang="en-US" altLang="en-US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</a:t>
            </a:r>
          </a:p>
          <a:p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where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semester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’Spring’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2010);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092991" y="3091954"/>
            <a:ext cx="65865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distinct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endParaRPr lang="en-US" altLang="en-US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</a:t>
            </a:r>
          </a:p>
          <a:p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semester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’Fall’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2009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b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in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endParaRPr lang="en-US" altLang="en-US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</a:t>
            </a:r>
          </a:p>
          <a:p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where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semester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’Spring’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2010);</a:t>
            </a:r>
          </a:p>
        </p:txBody>
      </p:sp>
    </p:spTree>
    <p:extLst>
      <p:ext uri="{BB962C8B-B14F-4D97-AF65-F5344CB8AC3E}">
        <p14:creationId xmlns:p14="http://schemas.microsoft.com/office/powerpoint/2010/main" val="1926667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070" y="159992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Membership (Cont.)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1819" y="1078817"/>
            <a:ext cx="7259821" cy="940868"/>
          </a:xfrm>
        </p:spPr>
        <p:txBody>
          <a:bodyPr/>
          <a:lstStyle/>
          <a:p>
            <a:pPr defTabSz="915988">
              <a:buFont typeface="Wingdings" panose="05000000000000000000" pitchFamily="2" charset="2"/>
              <a:buChar char="Ø"/>
              <a:tabLst>
                <a:tab pos="684213" algn="l"/>
                <a:tab pos="1250950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total number of (distinct) students who have taken course sections taught by the instructor with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10101</a:t>
            </a:r>
          </a:p>
          <a:p>
            <a:pPr defTabSz="915988">
              <a:buFont typeface="Wingdings" panose="05000000000000000000" pitchFamily="2" charset="2"/>
              <a:buChar char="Ø"/>
              <a:tabLst>
                <a:tab pos="684213" algn="l"/>
                <a:tab pos="1250950" algn="l"/>
              </a:tabLst>
            </a:pPr>
            <a:endParaRPr lang="en-US" altLang="en-US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038029" y="1961939"/>
            <a:ext cx="5487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count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distinct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takes</a:t>
            </a:r>
          </a:p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sec_id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semester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b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sec_id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semester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</a:t>
            </a:r>
          </a:p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from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teaches</a:t>
            </a:r>
          </a:p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where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teaches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10101);</a:t>
            </a:r>
          </a:p>
        </p:txBody>
      </p:sp>
    </p:spTree>
    <p:extLst>
      <p:ext uri="{BB962C8B-B14F-4D97-AF65-F5344CB8AC3E}">
        <p14:creationId xmlns:p14="http://schemas.microsoft.com/office/powerpoint/2010/main" val="718821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11332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Comparison – “some” Clause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699" y="934489"/>
            <a:ext cx="7183609" cy="2665800"/>
          </a:xfrm>
        </p:spPr>
        <p:txBody>
          <a:bodyPr/>
          <a:lstStyle/>
          <a:p>
            <a:pPr defTabSz="915988">
              <a:buFont typeface="Wingdings" panose="05000000000000000000" pitchFamily="2" charset="2"/>
              <a:buChar char="Ø"/>
              <a:tabLst>
                <a:tab pos="1830388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names of instructors with salary greater than that of some (at least one) instructor in the Biology department.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908897" y="1650799"/>
            <a:ext cx="56578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</a:p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</a:t>
            </a:r>
          </a:p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from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</a:p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where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 name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’Biology’);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908897" y="2974238"/>
            <a:ext cx="52752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distinct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T.salary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S.salary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S.dept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name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’Biology’;</a:t>
            </a:r>
          </a:p>
        </p:txBody>
      </p:sp>
    </p:spTree>
    <p:extLst>
      <p:ext uri="{BB962C8B-B14F-4D97-AF65-F5344CB8AC3E}">
        <p14:creationId xmlns:p14="http://schemas.microsoft.com/office/powerpoint/2010/main" val="4027421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Comparison – “all” Clause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5046" y="924750"/>
            <a:ext cx="7064233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tabLst>
                <a:tab pos="1370013" algn="l"/>
                <a:tab pos="1830388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names of all instructors whose salary is greater than the salary of all instructors in the Biology department.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371833" y="1910030"/>
            <a:ext cx="50180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</a:p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</a:t>
            </a:r>
          </a:p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from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</a:p>
          <a:p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where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 name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’Biology’);</a:t>
            </a:r>
          </a:p>
        </p:txBody>
      </p:sp>
    </p:spTree>
    <p:extLst>
      <p:ext uri="{BB962C8B-B14F-4D97-AF65-F5344CB8AC3E}">
        <p14:creationId xmlns:p14="http://schemas.microsoft.com/office/powerpoint/2010/main" val="547760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139672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for Empty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57449" y="1058497"/>
                <a:ext cx="7353281" cy="26658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en-US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</a:t>
                </a:r>
                <a:r>
                  <a:rPr lang="en-US" altLang="en-US" b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exists</a:t>
                </a:r>
                <a:r>
                  <a:rPr lang="en-US" altLang="en-US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construct returns the value </a:t>
                </a:r>
                <a:r>
                  <a:rPr lang="en-US" altLang="en-US" b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true</a:t>
                </a:r>
                <a:r>
                  <a:rPr lang="en-US" altLang="en-US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if the argument subquery is nonempty.</a:t>
                </a:r>
              </a:p>
              <a:p>
                <a:pPr marL="114300" indent="0">
                  <a:buNone/>
                </a:pPr>
                <a:r>
                  <a:rPr lang="en-US" altLang="en-US" b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exists </a:t>
                </a:r>
                <a:r>
                  <a:rPr lang="en-US" altLang="en-US" i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r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∩</m:t>
                    </m:r>
                  </m:oMath>
                </a14:m>
                <a:r>
                  <a:rPr lang="en-US" altLang="en-US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charset="2"/>
                  </a:rPr>
                  <a:t></a:t>
                </a:r>
                <a:r>
                  <a:rPr lang="en-US" altLang="en-US" i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charset="2"/>
                  </a:rPr>
                  <a:t>r </a:t>
                </a:r>
                <a:r>
                  <a:rPr lang="en-US" altLang="en-US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charset="2"/>
                  </a:rPr>
                  <a:t> </a:t>
                </a:r>
                <a:r>
                  <a:rPr lang="en-US" altLang="en-US" i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Ø</a:t>
                </a:r>
                <a:endParaRPr lang="en-US" altLang="en-US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Symbol" charset="2"/>
                </a:endParaRPr>
              </a:p>
              <a:p>
                <a:pPr marL="114300" indent="0">
                  <a:buNone/>
                </a:pPr>
                <a:r>
                  <a:rPr lang="en-US" altLang="en-US" b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charset="2"/>
                  </a:rPr>
                  <a:t>not exists </a:t>
                </a:r>
                <a:r>
                  <a:rPr lang="en-US" altLang="en-US" i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anose="020B0606030504020204" pitchFamily="34" charset="0"/>
                      </a:rPr>
                      <m:t>∩</m:t>
                    </m:r>
                  </m:oMath>
                </a14:m>
                <a:r>
                  <a:rPr lang="en-US" altLang="en-US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charset="2"/>
                  </a:rPr>
                  <a:t></a:t>
                </a:r>
                <a:r>
                  <a:rPr lang="en-US" altLang="en-US" i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charset="2"/>
                  </a:rPr>
                  <a:t>r </a:t>
                </a:r>
                <a:r>
                  <a:rPr lang="en-US" altLang="en-US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charset="2"/>
                  </a:rPr>
                  <a:t>= </a:t>
                </a:r>
                <a:r>
                  <a:rPr lang="en-US" altLang="en-US" i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Ø</a:t>
                </a:r>
              </a:p>
            </p:txBody>
          </p:sp>
        </mc:Choice>
        <mc:Fallback xmlns="">
          <p:sp>
            <p:nvSpPr>
              <p:cNvPr id="52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57449" y="1058497"/>
                <a:ext cx="7353281" cy="2665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253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3883" y="153218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of “exists” Clause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620" y="760470"/>
            <a:ext cx="8012500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Yet another way of specifying the query “Find all courses taught in both the Fall 2009 semester and in the Spring 2010 semester”</a:t>
            </a:r>
          </a:p>
          <a:p>
            <a:pPr marL="114300" indent="0">
              <a:buNone/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select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semester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’Fall’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2009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b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exists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semester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’Spring’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2010 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Monotype Sorts" pitchFamily="2" charset="2"/>
              <a:buNone/>
            </a:pPr>
            <a:endParaRPr lang="en-US" altLang="en-US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23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500" y="121742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of “not exists” Clause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4116" y="837542"/>
            <a:ext cx="6996600" cy="2665800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all students who have taken all courses offered in the Biology department.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300481" y="1553342"/>
            <a:ext cx="742675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kumimoji="1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select distinct </a:t>
            </a:r>
            <a:r>
              <a:rPr kumimoji="1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kumimoji="1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1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kumimoji="1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  <a:p>
            <a:r>
              <a:rPr kumimoji="1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from </a:t>
            </a:r>
            <a:r>
              <a:rPr kumimoji="1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 </a:t>
            </a:r>
            <a:r>
              <a:rPr kumimoji="1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kumimoji="1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  <a:p>
            <a:r>
              <a:rPr kumimoji="1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where not exists </a:t>
            </a: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 (</a:t>
            </a:r>
            <a:r>
              <a:rPr kumimoji="1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kumimoji="1"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endParaRPr kumimoji="1" lang="en-US" altLang="en-US" sz="16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kumimoji="1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	from </a:t>
            </a:r>
            <a:r>
              <a:rPr kumimoji="1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</a:p>
          <a:p>
            <a:r>
              <a:rPr kumimoji="1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	where </a:t>
            </a:r>
            <a:r>
              <a:rPr kumimoji="1"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kumimoji="1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’Biology’)</a:t>
            </a:r>
          </a:p>
          <a:p>
            <a:r>
              <a:rPr kumimoji="1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	except</a:t>
            </a:r>
          </a:p>
          <a:p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	(</a:t>
            </a:r>
            <a:r>
              <a:rPr kumimoji="1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kumimoji="1"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kumimoji="1" lang="en-US" altLang="en-US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kumimoji="1"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endParaRPr kumimoji="1" lang="en-US" altLang="en-US" sz="16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kumimoji="1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from </a:t>
            </a:r>
            <a:r>
              <a:rPr kumimoji="1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takes </a:t>
            </a:r>
            <a:r>
              <a:rPr kumimoji="1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kumimoji="1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  <a:p>
            <a:r>
              <a:rPr kumimoji="1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where </a:t>
            </a:r>
            <a:r>
              <a:rPr kumimoji="1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kumimoji="1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 </a:t>
            </a: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kumimoji="1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kumimoji="1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));</a:t>
            </a:r>
          </a:p>
          <a:p>
            <a:endParaRPr kumimoji="1"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Tx/>
              <a:buChar char="•"/>
            </a:pP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First nested query lists all courses offered in Biology</a:t>
            </a:r>
          </a:p>
          <a:p>
            <a:pPr>
              <a:buFontTx/>
              <a:buChar char="•"/>
            </a:pP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Second nested query lists all courses a particular student took</a:t>
            </a:r>
          </a:p>
          <a:p>
            <a:endParaRPr kumimoji="1"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74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1253" y="208950"/>
            <a:ext cx="8118857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for Absence of Duplicate Tuples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9579" y="787564"/>
            <a:ext cx="7608463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tabLst>
                <a:tab pos="803275" algn="l"/>
                <a:tab pos="1547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unique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construct tests whether a subquery has any duplicate tuples in its result.</a:t>
            </a:r>
          </a:p>
          <a:p>
            <a:pPr>
              <a:buFont typeface="Wingdings" panose="05000000000000000000" pitchFamily="2" charset="2"/>
              <a:buChar char="Ø"/>
              <a:tabLst>
                <a:tab pos="803275" algn="l"/>
                <a:tab pos="1547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unique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construct evaluates to “true” if a given subquery contains no duplicates .</a:t>
            </a:r>
          </a:p>
          <a:p>
            <a:pPr>
              <a:buFont typeface="Wingdings" panose="05000000000000000000" pitchFamily="2" charset="2"/>
              <a:buChar char="Ø"/>
              <a:tabLst>
                <a:tab pos="803275" algn="l"/>
                <a:tab pos="15478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all courses that were offered at most once in 20</a:t>
            </a:r>
          </a:p>
          <a:p>
            <a:pPr marL="114300" indent="0">
              <a:buNone/>
              <a:tabLst>
                <a:tab pos="803275" algn="l"/>
                <a:tab pos="1547813" algn="l"/>
              </a:tabLst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select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unique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2009);</a:t>
            </a:r>
          </a:p>
        </p:txBody>
      </p:sp>
    </p:spTree>
    <p:extLst>
      <p:ext uri="{BB962C8B-B14F-4D97-AF65-F5344CB8AC3E}">
        <p14:creationId xmlns:p14="http://schemas.microsoft.com/office/powerpoint/2010/main" val="2259698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92258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Clause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9" y="808058"/>
            <a:ext cx="7353281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clause provides a way of defining a temporary relation whose definition is available only to the query in which the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clause occurs.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all departments with the maximum budget 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with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max_budget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b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max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budget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department.name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max_budget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</a:t>
            </a:r>
            <a:r>
              <a:rPr lang="en-US" altLang="en-US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budget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max_budget.value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248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48610" y="135685"/>
            <a:ext cx="784678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Integrity Constraints in Create Table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610" y="1238850"/>
            <a:ext cx="3339900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2060"/>
                </a:solidFill>
              </a:rPr>
              <a:t>not null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2060"/>
                </a:solidFill>
              </a:rPr>
              <a:t>primary key</a:t>
            </a:r>
            <a:r>
              <a:rPr lang="en-US" altLang="en-US" dirty="0">
                <a:solidFill>
                  <a:srgbClr val="002060"/>
                </a:solidFill>
              </a:rPr>
              <a:t> (</a:t>
            </a:r>
            <a:r>
              <a:rPr lang="en-US" altLang="en-US" i="1" dirty="0">
                <a:solidFill>
                  <a:srgbClr val="002060"/>
                </a:solidFill>
              </a:rPr>
              <a:t>A</a:t>
            </a:r>
            <a:r>
              <a:rPr lang="en-US" altLang="en-US" baseline="-25000" dirty="0">
                <a:solidFill>
                  <a:srgbClr val="002060"/>
                </a:solidFill>
              </a:rPr>
              <a:t>1</a:t>
            </a:r>
            <a:r>
              <a:rPr lang="en-US" altLang="en-US" dirty="0">
                <a:solidFill>
                  <a:srgbClr val="002060"/>
                </a:solidFill>
              </a:rPr>
              <a:t>, ..., </a:t>
            </a:r>
            <a:r>
              <a:rPr lang="en-US" altLang="en-US" i="1" dirty="0">
                <a:solidFill>
                  <a:srgbClr val="002060"/>
                </a:solidFill>
              </a:rPr>
              <a:t>A</a:t>
            </a:r>
            <a:r>
              <a:rPr lang="en-US" altLang="en-US" i="1" baseline="-25000" dirty="0">
                <a:solidFill>
                  <a:srgbClr val="002060"/>
                </a:solidFill>
              </a:rPr>
              <a:t>n </a:t>
            </a:r>
            <a:r>
              <a:rPr lang="en-US" altLang="en-US" dirty="0">
                <a:solidFill>
                  <a:srgbClr val="00206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2060"/>
                </a:solidFill>
              </a:rPr>
              <a:t>foreign key </a:t>
            </a:r>
            <a:r>
              <a:rPr lang="en-US" altLang="en-US" dirty="0">
                <a:solidFill>
                  <a:srgbClr val="002060"/>
                </a:solidFill>
              </a:rPr>
              <a:t>(</a:t>
            </a:r>
            <a:r>
              <a:rPr lang="en-US" altLang="en-US" i="1" dirty="0">
                <a:solidFill>
                  <a:srgbClr val="002060"/>
                </a:solidFill>
              </a:rPr>
              <a:t>A</a:t>
            </a:r>
            <a:r>
              <a:rPr lang="en-US" altLang="en-US" baseline="-25000" dirty="0">
                <a:solidFill>
                  <a:srgbClr val="002060"/>
                </a:solidFill>
              </a:rPr>
              <a:t>m</a:t>
            </a:r>
            <a:r>
              <a:rPr lang="en-US" altLang="en-US" dirty="0">
                <a:solidFill>
                  <a:srgbClr val="002060"/>
                </a:solidFill>
              </a:rPr>
              <a:t>, ..., </a:t>
            </a:r>
            <a:r>
              <a:rPr lang="en-US" altLang="en-US" i="1" dirty="0">
                <a:solidFill>
                  <a:srgbClr val="002060"/>
                </a:solidFill>
              </a:rPr>
              <a:t>A</a:t>
            </a:r>
            <a:r>
              <a:rPr lang="en-US" altLang="en-US" i="1" baseline="-25000" dirty="0">
                <a:solidFill>
                  <a:srgbClr val="002060"/>
                </a:solidFill>
              </a:rPr>
              <a:t>n </a:t>
            </a:r>
            <a:r>
              <a:rPr lang="en-US" altLang="en-US" dirty="0">
                <a:solidFill>
                  <a:srgbClr val="002060"/>
                </a:solidFill>
              </a:rPr>
              <a:t>) </a:t>
            </a:r>
            <a:r>
              <a:rPr lang="en-US" altLang="en-US" b="1" dirty="0">
                <a:solidFill>
                  <a:srgbClr val="002060"/>
                </a:solidFill>
              </a:rPr>
              <a:t>references </a:t>
            </a:r>
            <a:r>
              <a:rPr lang="en-US" altLang="en-US" i="1" dirty="0">
                <a:solidFill>
                  <a:srgbClr val="002060"/>
                </a:solidFill>
              </a:rPr>
              <a:t>r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217159" y="1218775"/>
            <a:ext cx="4544704" cy="215431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endParaRPr lang="en-US" altLang="en-US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table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b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(5),</a:t>
            </a:r>
            <a:b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         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(20)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null,</a:t>
            </a:r>
            <a:br>
              <a:rPr kumimoji="1" lang="en-US" altLang="en-US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1" lang="en-US" altLang="en-US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kumimoji="1"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(20),</a:t>
            </a:r>
            <a:b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numeric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(8,2),</a:t>
            </a:r>
            <a:b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 key 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</a:t>
            </a:r>
            <a:b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foreign key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1"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kumimoji="1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kumimoji="1"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</a:t>
            </a:r>
            <a:r>
              <a:rPr kumimoji="1"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866775" y="3647475"/>
            <a:ext cx="74104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 key </a:t>
            </a: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declaration on an attribute automatically ensures</a:t>
            </a:r>
            <a:r>
              <a:rPr kumimoji="1"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not null</a:t>
            </a:r>
          </a:p>
        </p:txBody>
      </p:sp>
    </p:spTree>
    <p:extLst>
      <p:ext uri="{BB962C8B-B14F-4D97-AF65-F5344CB8AC3E}">
        <p14:creationId xmlns:p14="http://schemas.microsoft.com/office/powerpoint/2010/main" val="1510533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85485"/>
            <a:ext cx="7659686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Complex Queries using With Clause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936" y="801285"/>
            <a:ext cx="8012500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all departments where the total salary is greater than the average of the total salary at all departments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740217" y="1525036"/>
            <a:ext cx="765968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 _total 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8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</a:p>
          <a:p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(</a:t>
            </a: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sz="18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salary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from 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</a:p>
          <a:p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group by </a:t>
            </a:r>
            <a:r>
              <a:rPr lang="en-US" altLang="en-US" sz="18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</a:t>
            </a:r>
          </a:p>
          <a:p>
            <a:r>
              <a:rPr lang="en-US" altLang="en-US" sz="18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dept_total_avg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</a:p>
          <a:p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(</a:t>
            </a: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avg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from </a:t>
            </a:r>
            <a:r>
              <a:rPr lang="en-US" altLang="en-US" sz="18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dept_total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sz="18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endParaRPr lang="en-US" altLang="en-US" sz="18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sz="18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dept_total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8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dept_total_avg</a:t>
            </a:r>
            <a:endParaRPr lang="en-US" altLang="en-US" sz="18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sz="18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dept_total.value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altLang="en-US" sz="18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dept_total_avg.value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4235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324024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Modification of the Database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575" y="1179239"/>
            <a:ext cx="6912850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tabLst>
                <a:tab pos="1652588" algn="l"/>
                <a:tab pos="2633663" algn="l"/>
              </a:tabLst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Deletion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tuples from a given relation.</a:t>
            </a:r>
          </a:p>
          <a:p>
            <a:pPr>
              <a:buFont typeface="Wingdings" panose="05000000000000000000" pitchFamily="2" charset="2"/>
              <a:buChar char="Ø"/>
              <a:tabLst>
                <a:tab pos="1652588" algn="l"/>
                <a:tab pos="2633663" algn="l"/>
              </a:tabLst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Insertion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new tuples into a given relation</a:t>
            </a:r>
          </a:p>
          <a:p>
            <a:pPr>
              <a:buFont typeface="Wingdings" panose="05000000000000000000" pitchFamily="2" charset="2"/>
              <a:buChar char="Ø"/>
              <a:tabLst>
                <a:tab pos="1652588" algn="l"/>
                <a:tab pos="2633663" algn="l"/>
              </a:tabLst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Updating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values in some tuples in a given relation</a:t>
            </a:r>
          </a:p>
        </p:txBody>
      </p:sp>
    </p:spTree>
    <p:extLst>
      <p:ext uri="{BB962C8B-B14F-4D97-AF65-F5344CB8AC3E}">
        <p14:creationId xmlns:p14="http://schemas.microsoft.com/office/powerpoint/2010/main" val="19455678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0669" y="845237"/>
            <a:ext cx="7895542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tabLst>
                <a:tab pos="1652588" algn="l"/>
                <a:tab pos="2633663" algn="l"/>
              </a:tabLst>
            </a:pP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all instructors</a:t>
            </a:r>
          </a:p>
          <a:p>
            <a:pPr marL="114300" indent="0">
              <a:buNone/>
              <a:tabLst>
                <a:tab pos="1652588" algn="l"/>
                <a:tab pos="2633663" algn="l"/>
              </a:tabLst>
            </a:pPr>
            <a:r>
              <a:rPr lang="en-US" altLang="en-US" sz="1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delete from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  <a:tabLst>
                <a:tab pos="1652588" algn="l"/>
                <a:tab pos="2633663" algn="l"/>
              </a:tabLst>
            </a:pPr>
            <a:endParaRPr lang="en-US" altLang="en-US" sz="1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1652588" algn="l"/>
                <a:tab pos="2633663" algn="l"/>
              </a:tabLst>
            </a:pP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all instructors from the Finance department</a:t>
            </a:r>
            <a:b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</a:t>
            </a:r>
            <a:r>
              <a:rPr lang="en-US" altLang="en-US" sz="1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from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b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</a:t>
            </a:r>
            <a:r>
              <a:rPr lang="en-US" altLang="en-US" sz="1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’Finance’;</a:t>
            </a:r>
          </a:p>
          <a:p>
            <a:pPr>
              <a:buFont typeface="Wingdings" panose="05000000000000000000" pitchFamily="2" charset="2"/>
              <a:buChar char="Ø"/>
              <a:tabLst>
                <a:tab pos="1652588" algn="l"/>
                <a:tab pos="2633663" algn="l"/>
              </a:tabLst>
            </a:pPr>
            <a:endParaRPr lang="en-US" altLang="en-US" sz="1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1652588" algn="l"/>
                <a:tab pos="2633663" algn="l"/>
              </a:tabLst>
            </a:pP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all tuples in the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for those instructors associated with a department located in the Watson building.</a:t>
            </a:r>
          </a:p>
          <a:p>
            <a:pPr marL="114300" indent="0">
              <a:buNone/>
              <a:tabLst>
                <a:tab pos="1652588" algn="l"/>
                <a:tab pos="2633663" algn="l"/>
              </a:tabLst>
            </a:pPr>
            <a:r>
              <a:rPr lang="en-US" altLang="en-US" sz="1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delete from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b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</a:t>
            </a:r>
            <a:r>
              <a:rPr lang="en-US" altLang="en-US" sz="1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 name </a:t>
            </a:r>
            <a:r>
              <a:rPr lang="en-US" altLang="en-US" sz="1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 name</a:t>
            </a:r>
            <a:b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</a:t>
            </a:r>
            <a:r>
              <a:rPr lang="en-US" altLang="en-US" sz="1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</a:t>
            </a:r>
            <a:b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</a:t>
            </a:r>
            <a:r>
              <a:rPr lang="en-US" altLang="en-US" sz="1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building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’Watson’);</a:t>
            </a:r>
          </a:p>
          <a:p>
            <a:pPr>
              <a:buFont typeface="Wingdings" panose="05000000000000000000" pitchFamily="2" charset="2"/>
              <a:buChar char="Ø"/>
              <a:tabLst>
                <a:tab pos="1652588" algn="l"/>
                <a:tab pos="2633663" algn="l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8827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499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1499" y="924750"/>
            <a:ext cx="7310751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tabLst>
                <a:tab pos="1204913" algn="l"/>
                <a:tab pos="18907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new tuple to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</a:p>
          <a:p>
            <a:pPr marL="114300" indent="0">
              <a:buNone/>
              <a:tabLst>
                <a:tab pos="1204913" algn="l"/>
                <a:tab pos="18907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into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 (’CS-437’, ’Database Systems’, ’Comp. Sci.’, 4);</a:t>
            </a:r>
          </a:p>
          <a:p>
            <a:pPr>
              <a:buFont typeface="Wingdings" panose="05000000000000000000" pitchFamily="2" charset="2"/>
              <a:buChar char="Ø"/>
              <a:tabLst>
                <a:tab pos="1204913" algn="l"/>
                <a:tab pos="1890713" algn="l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1204913" algn="l"/>
                <a:tab pos="18907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equivalently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  <a:tabLst>
                <a:tab pos="1204913" algn="l"/>
                <a:tab pos="18907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into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credits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values (’CS-437’, ’Database Systems’, ’Comp. Sci.’, 4);          </a:t>
            </a:r>
          </a:p>
          <a:p>
            <a:pPr>
              <a:buFont typeface="Wingdings" panose="05000000000000000000" pitchFamily="2" charset="2"/>
              <a:buChar char="Ø"/>
              <a:tabLst>
                <a:tab pos="1204913" algn="l"/>
                <a:tab pos="18907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new tuple to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 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tot_creds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to null</a:t>
            </a:r>
          </a:p>
          <a:p>
            <a:pPr>
              <a:buFont typeface="Wingdings" panose="05000000000000000000" pitchFamily="2" charset="2"/>
              <a:buChar char="§"/>
              <a:tabLst>
                <a:tab pos="1204913" algn="l"/>
                <a:tab pos="1890713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into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 (’3003’, ’Green’, ’Finance’,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173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93436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Insertion (Cont.)</a:t>
            </a:r>
            <a:endParaRPr lang="en-US" sz="500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1500" y="1012261"/>
            <a:ext cx="8012500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tabLst>
                <a:tab pos="908050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all instructors to the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relation with </a:t>
            </a:r>
            <a:r>
              <a:rPr lang="en-US" altLang="en-US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tot_creds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set to 0</a:t>
            </a:r>
          </a:p>
          <a:p>
            <a:pPr marL="114300" indent="0">
              <a:buNone/>
              <a:tabLst>
                <a:tab pos="908050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into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ID, name,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0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instructor</a:t>
            </a:r>
          </a:p>
          <a:p>
            <a:pPr>
              <a:buFont typeface="Wingdings" panose="05000000000000000000" pitchFamily="2" charset="2"/>
              <a:buChar char="Ø"/>
              <a:tabLst>
                <a:tab pos="908050" algn="l"/>
              </a:tabLst>
            </a:pPr>
            <a:endParaRPr lang="en-US" altLang="en-US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908050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from where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 is evaluated fully before any of its results are inserted into the relation.  </a:t>
            </a:r>
          </a:p>
        </p:txBody>
      </p:sp>
    </p:spTree>
    <p:extLst>
      <p:ext uri="{BB962C8B-B14F-4D97-AF65-F5344CB8AC3E}">
        <p14:creationId xmlns:p14="http://schemas.microsoft.com/office/powerpoint/2010/main" val="10535883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1500" y="853235"/>
            <a:ext cx="7746686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tabLst>
                <a:tab pos="2336800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 salaries of instructors whose salary is over $100,000 by 3%, and all others by a 5% </a:t>
            </a:r>
          </a:p>
          <a:p>
            <a:pPr marL="114300" indent="0">
              <a:buNone/>
              <a:tabLst>
                <a:tab pos="2336800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Write two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statements</a:t>
            </a:r>
          </a:p>
          <a:p>
            <a:pPr marL="114300" indent="0">
              <a:buNone/>
              <a:tabLst>
                <a:tab pos="2336800" algn="l"/>
              </a:tabLst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	update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              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set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salary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=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salary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* 1.03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              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where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salary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&gt; 100000;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          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update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</a:b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               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set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salary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=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salary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* 1.05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                	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where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salary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&lt;= 100000;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336800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The order is important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2336800" algn="l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Can be done better using the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case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charset="2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8427459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-174929" y="634125"/>
            <a:ext cx="9732397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Statement for Conditional Updates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1499" y="1552950"/>
            <a:ext cx="7650993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Same query as before but with case statement</a:t>
            </a:r>
          </a:p>
          <a:p>
            <a:pPr marL="114300" indent="0">
              <a:buNone/>
            </a:pPr>
            <a:r>
              <a:rPr lang="en-US" altLang="en-US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instructor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set salary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case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when salary &lt;= 100000 then salary * 1.05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else salary * 1.03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end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744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100725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Updates with Scalar Subqueries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441" y="702950"/>
            <a:ext cx="7021901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Recompute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update </a:t>
            </a:r>
            <a:r>
              <a:rPr lang="en-US" altLang="en-US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tot_creds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value for all students</a:t>
            </a:r>
          </a:p>
          <a:p>
            <a:pPr marL="114300" indent="0">
              <a:buNone/>
            </a:pP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	update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 S </a:t>
            </a:r>
            <a:b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	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tot_cred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(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sum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credits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b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takes, course</a:t>
            </a:r>
            <a:b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takes.course_id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course.course_id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b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takes</a:t>
            </a:r>
            <a:r>
              <a:rPr lang="en-US" altLang="en-US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ID.</a:t>
            </a:r>
            <a:r>
              <a:rPr lang="en-US" altLang="en-US" sz="1600" b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			                               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takes</a:t>
            </a:r>
            <a:r>
              <a:rPr lang="en-US" altLang="en-US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&lt;&gt; ’F’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b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takes</a:t>
            </a:r>
            <a:r>
              <a:rPr lang="en-US" altLang="en-US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not null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Sets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tot_creds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null for students who have not taken any course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 of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credits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use:</a:t>
            </a:r>
          </a:p>
          <a:p>
            <a:pPr marL="114300" indent="0">
              <a:buNone/>
            </a:pP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case </a:t>
            </a:r>
            <a:b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when sum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credits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not null then sum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credits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b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b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	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1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3426" y="89419"/>
            <a:ext cx="8557147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Few More Relation Definitions</a:t>
            </a:r>
          </a:p>
        </p:txBody>
      </p:sp>
      <p:sp>
        <p:nvSpPr>
          <p:cNvPr id="12291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316148" y="931522"/>
            <a:ext cx="6737345" cy="266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table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(5),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(20) not null,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(20),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tot_cred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numeric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(3,0),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 key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(ID),</a:t>
            </a:r>
          </a:p>
          <a:p>
            <a:pPr marL="11430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foreign key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pPr marL="114300" indent="0">
              <a:lnSpc>
                <a:spcPct val="90000"/>
              </a:lnSpc>
              <a:buNone/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3426" y="89419"/>
            <a:ext cx="8557147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Few More Relation Definitions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7817" y="1034945"/>
            <a:ext cx="82427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table 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takes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b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</a:t>
            </a: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(5),</a:t>
            </a:r>
            <a:b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en-US" sz="18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(8),</a:t>
            </a:r>
            <a:b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en-US" sz="18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sec_id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</a:t>
            </a: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(8),</a:t>
            </a:r>
            <a:b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semester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</a:t>
            </a: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(6),</a:t>
            </a:r>
            <a:b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</a:t>
            </a: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numeric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(4,0),</a:t>
            </a:r>
            <a:b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 key 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(ID, </a:t>
            </a:r>
            <a:r>
              <a:rPr lang="en-US" altLang="en-US" sz="18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8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sec_id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semester, year)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,           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foreign key 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student,</a:t>
            </a:r>
            <a:b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foreign key 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8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8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sec_id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semester, year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4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-89503" y="60919"/>
            <a:ext cx="9323006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more still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8332" y="776719"/>
            <a:ext cx="6847335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table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(8),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varchar(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50),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varchar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(20),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credits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numeric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(2,0),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 key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foreign key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1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20319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Updates to tables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1486" y="851266"/>
            <a:ext cx="8198994" cy="2665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2232025" algn="l"/>
              </a:tabLst>
            </a:pPr>
            <a:r>
              <a:rPr lang="en-US" altLang="en-US" sz="2000" b="1" dirty="0">
                <a:solidFill>
                  <a:srgbClr val="002060"/>
                </a:solidFill>
              </a:rPr>
              <a:t>Insert  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 marL="114300" indent="0">
              <a:lnSpc>
                <a:spcPct val="90000"/>
              </a:lnSpc>
              <a:buNone/>
              <a:tabLst>
                <a:tab pos="2232025" algn="l"/>
              </a:tabLst>
            </a:pPr>
            <a:r>
              <a:rPr lang="en-US" altLang="en-US" sz="2000" b="1" dirty="0">
                <a:solidFill>
                  <a:srgbClr val="002060"/>
                </a:solidFill>
              </a:rPr>
              <a:t>                 insert into </a:t>
            </a:r>
            <a:r>
              <a:rPr lang="en-US" altLang="en-US" sz="2000" i="1" dirty="0">
                <a:solidFill>
                  <a:srgbClr val="002060"/>
                </a:solidFill>
              </a:rPr>
              <a:t>instructor </a:t>
            </a:r>
            <a:r>
              <a:rPr lang="en-US" altLang="en-US" sz="2000" b="1" dirty="0">
                <a:solidFill>
                  <a:srgbClr val="002060"/>
                </a:solidFill>
              </a:rPr>
              <a:t>values </a:t>
            </a:r>
            <a:r>
              <a:rPr lang="en-US" altLang="en-US" sz="2000" dirty="0">
                <a:solidFill>
                  <a:srgbClr val="002060"/>
                </a:solidFill>
              </a:rPr>
              <a:t>(‘10211’, ’Smith’, ’Biology’, 66000);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2232025" algn="l"/>
              </a:tabLst>
            </a:pPr>
            <a:r>
              <a:rPr lang="en-US" altLang="en-US" sz="2000" b="1" dirty="0">
                <a:solidFill>
                  <a:srgbClr val="002060"/>
                </a:solidFill>
              </a:rPr>
              <a:t>Delete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2232025" algn="l"/>
              </a:tabLst>
            </a:pPr>
            <a:r>
              <a:rPr lang="en-US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en-US" sz="2000" dirty="0">
                <a:solidFill>
                  <a:srgbClr val="002060"/>
                </a:solidFill>
              </a:rPr>
              <a:t>Remove all tuples from the </a:t>
            </a:r>
            <a:r>
              <a:rPr lang="en-US" altLang="en-US" sz="2000" i="1" dirty="0">
                <a:solidFill>
                  <a:srgbClr val="002060"/>
                </a:solidFill>
              </a:rPr>
              <a:t>student</a:t>
            </a:r>
            <a:r>
              <a:rPr lang="en-US" altLang="en-US" sz="2000" dirty="0">
                <a:solidFill>
                  <a:srgbClr val="002060"/>
                </a:solidFill>
              </a:rPr>
              <a:t> relation</a:t>
            </a:r>
          </a:p>
          <a:p>
            <a:pPr marL="571500" lvl="1" indent="0">
              <a:lnSpc>
                <a:spcPct val="90000"/>
              </a:lnSpc>
              <a:buNone/>
              <a:tabLst>
                <a:tab pos="2232025" algn="l"/>
              </a:tabLst>
            </a:pPr>
            <a:r>
              <a:rPr lang="en-US" altLang="en-US" sz="2000" b="1" dirty="0">
                <a:solidFill>
                  <a:srgbClr val="002060"/>
                </a:solidFill>
              </a:rPr>
              <a:t>       delete from </a:t>
            </a:r>
            <a:r>
              <a:rPr lang="en-US" altLang="en-US" sz="2000" i="1" dirty="0">
                <a:solidFill>
                  <a:srgbClr val="002060"/>
                </a:solidFill>
              </a:rPr>
              <a:t>student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2232025" algn="l"/>
              </a:tabLst>
            </a:pPr>
            <a:r>
              <a:rPr lang="en-US" altLang="en-US" sz="2000" b="1" dirty="0">
                <a:solidFill>
                  <a:srgbClr val="002060"/>
                </a:solidFill>
              </a:rPr>
              <a:t>Drop Table</a:t>
            </a:r>
          </a:p>
          <a:p>
            <a:pPr marL="571500" lvl="1" indent="0">
              <a:lnSpc>
                <a:spcPct val="90000"/>
              </a:lnSpc>
              <a:buNone/>
              <a:tabLst>
                <a:tab pos="2232025" algn="l"/>
              </a:tabLst>
            </a:pPr>
            <a:r>
              <a:rPr lang="en-US" altLang="en-US" sz="2000" b="1" dirty="0">
                <a:solidFill>
                  <a:srgbClr val="002060"/>
                </a:solidFill>
              </a:rPr>
              <a:t>       drop table </a:t>
            </a:r>
            <a:r>
              <a:rPr lang="en-US" altLang="en-US" sz="2000" i="1" dirty="0">
                <a:solidFill>
                  <a:srgbClr val="00206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108672889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2260</Words>
  <Application>Microsoft Office PowerPoint</Application>
  <PresentationFormat>นำเสนอทางหน้าจอ (16:9)</PresentationFormat>
  <Paragraphs>466</Paragraphs>
  <Slides>57</Slides>
  <Notes>54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10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57</vt:i4>
      </vt:variant>
    </vt:vector>
  </HeadingPairs>
  <TitlesOfParts>
    <vt:vector size="69" baseType="lpstr">
      <vt:lpstr>Cambria Math</vt:lpstr>
      <vt:lpstr>Helvetica</vt:lpstr>
      <vt:lpstr>Open Sans</vt:lpstr>
      <vt:lpstr>Symbol</vt:lpstr>
      <vt:lpstr>Wingdings</vt:lpstr>
      <vt:lpstr>Times New Roman</vt:lpstr>
      <vt:lpstr>Arial</vt:lpstr>
      <vt:lpstr>Monotype Sorts</vt:lpstr>
      <vt:lpstr>Source Sans Pro</vt:lpstr>
      <vt:lpstr>Oswald</vt:lpstr>
      <vt:lpstr>Quince template</vt:lpstr>
      <vt:lpstr>Equation</vt:lpstr>
      <vt:lpstr> Introduction to SQL</vt:lpstr>
      <vt:lpstr>Data Definition Language</vt:lpstr>
      <vt:lpstr>Domain Types in SQL</vt:lpstr>
      <vt:lpstr>Create Table Construct</vt:lpstr>
      <vt:lpstr>Integrity Constraints in Create Table</vt:lpstr>
      <vt:lpstr>A Few More Relation Definitions</vt:lpstr>
      <vt:lpstr>A Few More Relation Definitions</vt:lpstr>
      <vt:lpstr>And more still</vt:lpstr>
      <vt:lpstr>Updates to tables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select Clause (Cont.)</vt:lpstr>
      <vt:lpstr>The where Clause</vt:lpstr>
      <vt:lpstr>The where Clause</vt:lpstr>
      <vt:lpstr>The from Clause</vt:lpstr>
      <vt:lpstr>Cartesian Product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Duplicates</vt:lpstr>
      <vt:lpstr>Duplicates (Cont.)</vt:lpstr>
      <vt:lpstr>Set Operations</vt:lpstr>
      <vt:lpstr>Set Operations (Cont.)</vt:lpstr>
      <vt:lpstr>Set Operations (Cont.)</vt:lpstr>
      <vt:lpstr>Null Values</vt:lpstr>
      <vt:lpstr>Null Values and Three Valued Logic</vt:lpstr>
      <vt:lpstr>Aggregate Functions</vt:lpstr>
      <vt:lpstr>Aggregate Functions (Cont.)</vt:lpstr>
      <vt:lpstr>Aggregate Functions – Group By</vt:lpstr>
      <vt:lpstr>Aggregate Functions – Having Clause</vt:lpstr>
      <vt:lpstr>Null Values and Aggregates</vt:lpstr>
      <vt:lpstr>Nested Subqueries</vt:lpstr>
      <vt:lpstr>Set Membership </vt:lpstr>
      <vt:lpstr>Set Membership (Cont.)</vt:lpstr>
      <vt:lpstr>Set Comparison – “some” Clause</vt:lpstr>
      <vt:lpstr>Set Comparison – “all” Clause</vt:lpstr>
      <vt:lpstr>Test for Empty Relations</vt:lpstr>
      <vt:lpstr>Use of “exists” Clause</vt:lpstr>
      <vt:lpstr>Use of “not exists” Clause</vt:lpstr>
      <vt:lpstr>Test for Absence of Duplicate Tuples</vt:lpstr>
      <vt:lpstr>With Clause</vt:lpstr>
      <vt:lpstr>Complex Queries using With Clause</vt:lpstr>
      <vt:lpstr>Modification of the Database</vt:lpstr>
      <vt:lpstr>Deletion</vt:lpstr>
      <vt:lpstr>Insertion</vt:lpstr>
      <vt:lpstr>Insertion (Cont.)</vt:lpstr>
      <vt:lpstr>Updates</vt:lpstr>
      <vt:lpstr>Case Statement for Conditional Updates</vt:lpstr>
      <vt:lpstr>Updates with Scalar Subqueries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Database Systems</dc:title>
  <dc:creator>user</dc:creator>
  <cp:lastModifiedBy> </cp:lastModifiedBy>
  <cp:revision>64</cp:revision>
  <dcterms:modified xsi:type="dcterms:W3CDTF">2018-08-26T19:15:33Z</dcterms:modified>
</cp:coreProperties>
</file>