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8" r:id="rId3"/>
    <p:sldId id="325" r:id="rId4"/>
    <p:sldId id="329" r:id="rId5"/>
    <p:sldId id="326" r:id="rId6"/>
    <p:sldId id="327" r:id="rId7"/>
    <p:sldId id="328" r:id="rId8"/>
    <p:sldId id="330" r:id="rId9"/>
    <p:sldId id="331" r:id="rId10"/>
    <p:sldId id="368" r:id="rId11"/>
    <p:sldId id="332" r:id="rId12"/>
    <p:sldId id="516" r:id="rId13"/>
    <p:sldId id="600" r:id="rId14"/>
    <p:sldId id="647" r:id="rId15"/>
    <p:sldId id="601" r:id="rId16"/>
    <p:sldId id="648" r:id="rId17"/>
    <p:sldId id="602" r:id="rId18"/>
    <p:sldId id="649" r:id="rId19"/>
    <p:sldId id="644" r:id="rId20"/>
    <p:sldId id="603" r:id="rId21"/>
    <p:sldId id="650" r:id="rId22"/>
    <p:sldId id="639" r:id="rId23"/>
    <p:sldId id="526" r:id="rId24"/>
    <p:sldId id="528" r:id="rId25"/>
    <p:sldId id="645" r:id="rId26"/>
    <p:sldId id="534" r:id="rId27"/>
    <p:sldId id="651" r:id="rId28"/>
    <p:sldId id="515" r:id="rId29"/>
    <p:sldId id="396" r:id="rId30"/>
    <p:sldId id="398" r:id="rId31"/>
    <p:sldId id="400" r:id="rId32"/>
    <p:sldId id="652" r:id="rId33"/>
    <p:sldId id="399" r:id="rId34"/>
    <p:sldId id="653" r:id="rId35"/>
    <p:sldId id="636" r:id="rId36"/>
    <p:sldId id="642" r:id="rId37"/>
    <p:sldId id="654" r:id="rId38"/>
    <p:sldId id="643" r:id="rId39"/>
    <p:sldId id="404" r:id="rId40"/>
    <p:sldId id="632" r:id="rId41"/>
    <p:sldId id="655" r:id="rId42"/>
    <p:sldId id="633" r:id="rId43"/>
    <p:sldId id="646" r:id="rId44"/>
    <p:sldId id="407" r:id="rId45"/>
    <p:sldId id="637" r:id="rId46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48"/>
      <p:bold r:id="rId49"/>
      <p:italic r:id="rId50"/>
      <p:boldItalic r:id="rId51"/>
    </p:embeddedFont>
    <p:embeddedFont>
      <p:font typeface="Open Sans" panose="020B0606030504020204" pitchFamily="34" charset="0"/>
      <p:regular r:id="rId52"/>
      <p:bold r:id="rId53"/>
      <p:italic r:id="rId54"/>
      <p:boldItalic r:id="rId55"/>
    </p:embeddedFont>
    <p:embeddedFont>
      <p:font typeface="Source Sans Pro" panose="020B0503030403020204" pitchFamily="34" charset="0"/>
      <p:regular r:id="rId56"/>
      <p:bold r:id="rId57"/>
      <p:italic r:id="rId58"/>
      <p:boldItalic r:id="rId59"/>
    </p:embeddedFont>
    <p:embeddedFont>
      <p:font typeface="Wingdings 3" panose="05040102010807070707" pitchFamily="18" charset="2"/>
      <p:regular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C2437A-DE21-4D83-AFBB-210704A0F663}">
  <a:tblStyle styleId="{22C2437A-DE21-4D83-AFBB-210704A0F6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สไตล์ธีม 1 - เน้น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สไตล์ธีม 1 - เน้น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สไตล์ธีม 1 - เน้น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สไตล์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5" autoAdjust="0"/>
    <p:restoredTop sz="94042" autoAdjust="0"/>
  </p:normalViewPr>
  <p:slideViewPr>
    <p:cSldViewPr snapToGrid="0">
      <p:cViewPr varScale="1">
        <p:scale>
          <a:sx n="142" d="100"/>
          <a:sy n="142" d="100"/>
        </p:scale>
        <p:origin x="55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6576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B7362A41-5E72-4DF4-AA80-7F46B3E37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F7883B-0982-42EC-8806-EF096968938A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577092A-19F2-4C8B-ACA6-8AB7D4377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09496A0-387F-4266-88D0-1660D6F8A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724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D3481C9-1EA4-41C6-AB09-DEC58D3E1D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DA85F6-581C-43A5-97A2-769E70F7B3AB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E04D053-A707-4A15-9AF7-48B2EF3F62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7088BC7-E623-4D0A-A230-33A3251AB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737141BA-716A-4F33-8164-B59C285A7E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7A705CB-2FA1-4F08-9A14-FA0685458654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DD9CEF2-C549-44D6-8B7B-4D334D7295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EC27BAE-A206-4B7A-8EE7-2C1595F86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DBC6AFCE-E871-4DB2-8D58-C19159CAE4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412FFD0-4798-4671-AE18-E5695EB48AE6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27B9A65-DB47-498E-860C-0FB4C426A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4E8A413-39AF-4D99-86B2-6BBB45AE1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DBC6AFCE-E871-4DB2-8D58-C19159CAE4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412FFD0-4798-4671-AE18-E5695EB48AE6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27B9A65-DB47-498E-860C-0FB4C426A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4E8A413-39AF-4D99-86B2-6BBB45AE1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50411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69E0309D-B738-495C-A682-25F387923C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F687AA3-CAE6-423C-949C-284C909A4E9F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3CB2A36-686E-4C0D-9FA2-627F2E5541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F4BFD48-3D8D-4287-8C50-2DAC38FA2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69E0309D-B738-495C-A682-25F387923C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F687AA3-CAE6-423C-949C-284C909A4E9F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3CB2A36-686E-4C0D-9FA2-627F2E5541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F4BFD48-3D8D-4287-8C50-2DAC38FA2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64382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31AAC89E-A3E3-432A-B0AB-7FB8FAF93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615A928-5AC4-4279-AAD5-079599D9E148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0B6BE2C-FC20-47B3-AB4B-47EFE7479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97C4EB0-A0E0-4D86-AA2C-C18DBA6C3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31AAC89E-A3E3-432A-B0AB-7FB8FAF93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615A928-5AC4-4279-AAD5-079599D9E148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0B6BE2C-FC20-47B3-AB4B-47EFE7479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97C4EB0-A0E0-4D86-AA2C-C18DBA6C3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60925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31AAC89E-A3E3-432A-B0AB-7FB8FAF93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615A928-5AC4-4279-AAD5-079599D9E148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0B6BE2C-FC20-47B3-AB4B-47EFE7479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97C4EB0-A0E0-4D86-AA2C-C18DBA6C3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27127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A5707CB-A8AE-441E-B628-D92A9F9EE3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0D54E6D-7232-4F60-AF42-76D147222AED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98803F8-4A1A-4A03-B9A2-6665AC294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43D1D68-6466-416D-9687-3E8E2AE5B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025D9927-CF0C-4404-A496-B6C9DA153D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24BEE46-CD9A-48D2-A1C7-B409A754A9EB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F644194-2322-4563-89A2-14DBC9D9E5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AB51E2A-184C-4E41-A40A-98E6CF7AD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025D9927-CF0C-4404-A496-B6C9DA153D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24BEE46-CD9A-48D2-A1C7-B409A754A9EB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F644194-2322-4563-89A2-14DBC9D9E5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AB51E2A-184C-4E41-A40A-98E6CF7AD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99553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6C6EEAD-EB92-4A1E-B3A4-86072F7A3B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326EEBF-A035-4EEB-9DD4-ACF14D7F33DE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2234661-D0A9-44E1-BC2C-39D07EFEE5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BB0829F-1215-4003-9101-EC344AD22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C35C9F7A-7D6C-411A-A6E0-D44BE3A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8BAE826-1ED0-418E-A1DD-BAD4FC8D3C7B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6E06E2CB-39FC-46C8-ABE3-77E170CD2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4E13395-2942-4D31-9EA2-2BDAC2000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F4AC08C-9554-4584-9AC5-021B489E4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1850BA8-425E-48A3-9866-8D2DA2A94EC3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5A09F0C-534E-4A7B-B178-C7E569C530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1CE4D37-B107-4B8F-8F97-AAF895A5D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F4AC08C-9554-4584-9AC5-021B489E4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1850BA8-425E-48A3-9866-8D2DA2A94EC3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5A09F0C-534E-4A7B-B178-C7E569C530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1CE4D37-B107-4B8F-8F97-AAF895A5D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27884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FE53BF8-18C0-4634-8737-11A5772FC8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F97C61B-2856-4828-AC37-E37E9CA3E694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B74A986-3F8E-4587-8D4D-1E61BAFD72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15DED72-A3BF-46EA-A378-D373E0066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FE53BF8-18C0-4634-8737-11A5772FC8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F97C61B-2856-4828-AC37-E37E9CA3E694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B74A986-3F8E-4587-8D4D-1E61BAFD72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15DED72-A3BF-46EA-A378-D373E0066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42065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53D4C8DE-AB72-4B31-8098-7DF26A234A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A4DD2CA-A940-4458-9947-73900448C037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833641A-9245-4418-B45B-395DD63930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B0B3EBC-B3BF-4E0B-B8CD-34B35DD87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1ED8D20-127E-48E5-AC1C-132AC0EBFD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F0C1DA7-D81C-461C-8C09-291E00300031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46BDFF2-65AD-4D66-BABD-867F40D25B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A7DDC3B-3F95-4F91-BB3E-CA913B6CB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4D676D3-CE80-4B90-BA53-DEC472AE7B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03DD00-791E-4943-86D9-82022EB7B007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666ACC9-533E-4110-87CC-45F20A6B62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4AB5209-1CE4-419A-803C-5523A4015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4C43A314-90BD-461B-B843-2D0A172E7D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CDFCAF7-9258-4793-AD71-87A2897F7F3A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79842C0-DB83-4E73-B16A-D8C6E8B1F1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47DB553-53FC-4682-A85D-A51EACA3A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4E591BDA-03D7-4BE7-876A-082D4D097E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F4EECD6-2057-47FD-A306-CE17B89B4F0B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9D1EFA0-6E13-4F53-A274-99E4C18BF8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5966321-F591-438A-B371-A2B1EF7F1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4E591BDA-03D7-4BE7-876A-082D4D097E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F4EECD6-2057-47FD-A306-CE17B89B4F0B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9D1EFA0-6E13-4F53-A274-99E4C18BF8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5966321-F591-438A-B371-A2B1EF7F1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51979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2A168F91-7DC8-4A0A-836A-35C762E5A8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AD42A03-7B4D-4AC9-9814-BC4FF9862B62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B547D4A-6553-44B0-829B-5F3DFDE26B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F1BF67B-AB5E-43F0-8511-3C04F1D01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2A168F91-7DC8-4A0A-836A-35C762E5A8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AD42A03-7B4D-4AC9-9814-BC4FF9862B62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B547D4A-6553-44B0-829B-5F3DFDE26B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F1BF67B-AB5E-43F0-8511-3C04F1D01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6127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C96014E-4CC9-425C-991C-1843CCF744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F9FDC23-6677-4DB2-B1BD-76F5091E10CE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336D61D-6CAE-4737-8F87-DB795E2D08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5B9D580-365F-4846-AB1A-8B8DF552E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C96014E-4CC9-425C-991C-1843CCF744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F9FDC23-6677-4DB2-B1BD-76F5091E10CE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336D61D-6CAE-4737-8F87-DB795E2D08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5B9D580-365F-4846-AB1A-8B8DF552E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811376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4E6EF16-6B30-45CB-8CCA-5EFD3A0E9A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F4262EF-936B-4C29-BBAE-115691467EC4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C4258B5F-6AD8-4632-8294-CA5587507B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2028E0B-30E9-47FC-94EB-753E6772E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D298E9F-6E49-4C3A-BFF2-34E07FB944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95B7821-6DB1-4AB1-B9B7-2895BF5D5027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8C35973-3F54-42E4-9789-39B5FD07C9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FF5B34BD-A946-4B07-82B6-AE7D78629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D298E9F-6E49-4C3A-BFF2-34E07FB944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95B7821-6DB1-4AB1-B9B7-2895BF5D5027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8C35973-3F54-42E4-9789-39B5FD07C9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FF5B34BD-A946-4B07-82B6-AE7D78629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2159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9FF3DBB-8417-4574-87F9-D9A1F734A2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43BF0BD-6F21-4A51-A62E-CED67661018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D37DA04-F83E-4BD3-A4D5-F5473021EA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E9F180D-4D31-4860-B946-84631ADF3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C0F9424-7EDF-43E6-A1B9-F3E2B4A422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CFECD87-EA5A-48D2-8AF5-8B43A8009640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3AB2E2D1-26DA-4E8F-AB4B-884CDB0621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5D1F3BB-E81D-4DFA-BE80-1FCD5C7A3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C0F9424-7EDF-43E6-A1B9-F3E2B4A422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CFECD87-EA5A-48D2-8AF5-8B43A8009640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3AB2E2D1-26DA-4E8F-AB4B-884CDB0621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5D1F3BB-E81D-4DFA-BE80-1FCD5C7A3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153928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A911F945-91A7-4981-8908-0B20977B6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30448CA-AC0B-4CA0-9DE2-44468526D017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FC8C059-6B84-4095-B965-73A9942BCF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E2FCEF7-8CA2-4677-9AEC-34EBD67AE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79311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F5AD29A-835A-4023-86FB-5A3D8B6D76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958476-3F4C-4E95-8A3B-55F8E09320F7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4091677-9FF0-4470-8C52-593DE9C098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1BC54B4-2526-4D47-A67C-EE30C57A9C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CCBFA5D-22ED-4F2B-872B-ECD8A49FA8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F39207-E72E-43F2-A22C-612F9AA0083A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26FC995-337E-4903-8A07-999D5B99CC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A7FE30B-B5C8-4A8A-BC72-A2C6C6E74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7119482B-381E-40A5-926A-8FE6519D68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E65F7B4-C139-4093-B16A-CE13D2184C3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EBDDF82-C50D-4EE5-909B-1AE2B84A71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F0B9373-A474-4A8F-88D4-74A980F00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4285542E-5699-4BF9-A76E-8CF7B7FF9C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2A69E00-7E63-476D-AC5E-BBBD8A76E410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C80B073-CD55-456E-AF74-789AECEB01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978903D-289D-49B1-86E0-A43DF84E6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B7362A41-5E72-4DF4-AA80-7F46B3E37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F7883B-0982-42EC-8806-EF096968938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577092A-19F2-4C8B-ACA6-8AB7D4377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09496A0-387F-4266-88D0-1660D6F8A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956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EBA55CC-B89F-433C-AB2F-18CD206A2A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B328D-A2BA-4D99-AC2F-0E4A2AFB1D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54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765EE0A5-BFD2-43B9-B3DA-EEFF2C011B2C}"/>
              </a:ext>
            </a:extLst>
          </p:cNvPr>
          <p:cNvGraphicFramePr>
            <a:graphicFrameLocks/>
          </p:cNvGraphicFramePr>
          <p:nvPr/>
        </p:nvGraphicFramePr>
        <p:xfrm>
          <a:off x="1524000" y="1047750"/>
          <a:ext cx="6096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>
                        <a:extLst>
                          <a:ext uri="{FF2B5EF4-FFF2-40B4-BE49-F238E27FC236}">
                            <a16:creationId xmlns:a16="http://schemas.microsoft.com/office/drawing/2014/main" id="{765EE0A5-BFD2-43B9-B3DA-EEFF2C011B2C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47750"/>
                        <a:ext cx="6096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3CE54204-0855-497C-A350-2FD652A29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581" y="4294585"/>
            <a:ext cx="2832827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CC3300"/>
                </a:solidFill>
              </a:rPr>
              <a:t>Database System Concepts, 6</a:t>
            </a:r>
            <a:r>
              <a:rPr lang="en-US" altLang="en-US" sz="1200" b="1" baseline="30000">
                <a:solidFill>
                  <a:srgbClr val="CC3300"/>
                </a:solidFill>
              </a:rPr>
              <a:t>th</a:t>
            </a:r>
            <a:r>
              <a:rPr lang="en-US" altLang="en-US" sz="1200" b="1">
                <a:solidFill>
                  <a:srgbClr val="CC3300"/>
                </a:solidFill>
              </a:rPr>
              <a:t> Ed</a:t>
            </a:r>
            <a:r>
              <a:rPr lang="en-US" altLang="en-US" sz="120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en-US" sz="9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900" b="1">
                <a:solidFill>
                  <a:srgbClr val="CC3300"/>
                </a:solidFill>
              </a:rPr>
            </a:br>
            <a:r>
              <a:rPr lang="en-US" altLang="en-US" sz="900" b="1">
                <a:solidFill>
                  <a:srgbClr val="CC3300"/>
                </a:solidFill>
              </a:rPr>
              <a:t>See </a:t>
            </a:r>
            <a:r>
              <a:rPr lang="en-US" altLang="en-US" sz="9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9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655D8B5D-769A-4A5B-B90B-5E9795D2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27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7A6F1E-F77A-4387-9814-FEC8EDFE0B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4335066"/>
            <a:ext cx="3448050" cy="3429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08D7895-65FB-409B-9F4F-5699464923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4663679"/>
            <a:ext cx="1905000" cy="3429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8D45ECD2-D5F8-4D01-BDFF-FDC3379BE5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79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  <p:sldLayoutId id="2147483661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86009" y="3118147"/>
            <a:ext cx="885032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Intermediate SQL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C7632357-840B-4DB5-A498-E749FD231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60557"/>
            <a:ext cx="6996600" cy="715800"/>
          </a:xfrm>
        </p:spPr>
        <p:txBody>
          <a:bodyPr/>
          <a:lstStyle/>
          <a:p>
            <a:r>
              <a:rPr lang="en-US" alt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Joined Relations – Examples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BD09074-8089-4AA9-867E-BFA273ED8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2891" y="691200"/>
            <a:ext cx="8218218" cy="2137799"/>
          </a:xfrm>
        </p:spPr>
        <p:txBody>
          <a:bodyPr/>
          <a:lstStyle/>
          <a:p>
            <a:pPr marL="114300" indent="0">
              <a:buNone/>
            </a:pPr>
            <a:endParaRPr lang="en-US" altLang="en-US" sz="2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kumimoji="1"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difference between the above, and a natural join? </a:t>
            </a:r>
          </a:p>
          <a:p>
            <a:pPr marL="114300" indent="0">
              <a:buNone/>
            </a:pPr>
            <a:r>
              <a:rPr kumimoji="1" lang="en-US" altLang="en-US" sz="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  <a:p>
            <a:pPr marL="114300" indent="0">
              <a:buNone/>
            </a:pPr>
            <a:r>
              <a:rPr kumimoji="1"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course </a:t>
            </a:r>
            <a:r>
              <a:rPr kumimoji="1" lang="en-US" alt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left outer join</a:t>
            </a:r>
            <a:r>
              <a:rPr kumimoji="1"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20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prereq</a:t>
            </a:r>
            <a:r>
              <a:rPr kumimoji="1"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br>
              <a:rPr kumimoji="1"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1"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kumimoji="1" lang="en-US" altLang="en-US" sz="20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course.course_id</a:t>
            </a:r>
            <a:r>
              <a:rPr kumimoji="1"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kumimoji="1" lang="en-US" altLang="en-US" sz="20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prereq.course_id</a:t>
            </a:r>
            <a:endParaRPr kumimoji="1" lang="en-US" altLang="en-US" sz="2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8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3798" name="Picture 6">
            <a:extLst>
              <a:ext uri="{FF2B5EF4-FFF2-40B4-BE49-F238E27FC236}">
                <a16:creationId xmlns:a16="http://schemas.microsoft.com/office/drawing/2014/main" id="{BB9EF2FA-04F6-4000-8C35-2FB601772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861" y="2571750"/>
            <a:ext cx="6453788" cy="124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7">
            <a:extLst>
              <a:ext uri="{FF2B5EF4-FFF2-40B4-BE49-F238E27FC236}">
                <a16:creationId xmlns:a16="http://schemas.microsoft.com/office/drawing/2014/main" id="{8F24B3AF-539C-4D24-87A8-3BC5EC329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5715780" y="2624547"/>
            <a:ext cx="965506" cy="29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77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AE3EE299-BFF4-48CA-9519-37E8FBAD9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87430"/>
            <a:ext cx="6996600" cy="715800"/>
          </a:xfrm>
        </p:spPr>
        <p:txBody>
          <a:bodyPr/>
          <a:lstStyle/>
          <a:p>
            <a:r>
              <a:rPr lang="en-US" alt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Joined Relations – Examples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817EB6E-1BFB-4C67-B1AD-4DE7FFFA5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2" y="924038"/>
            <a:ext cx="6626300" cy="36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ct val="35000"/>
              </a:spcBef>
              <a:buClr>
                <a:schemeClr val="tx2"/>
              </a:buClr>
            </a:pP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  <a:r>
              <a:rPr kumimoji="1"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natural right outer join </a:t>
            </a:r>
            <a:r>
              <a:rPr kumimoji="1" lang="en-US" altLang="en-US" sz="18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prereq</a:t>
            </a:r>
            <a:endParaRPr kumimoji="1" lang="en-US" altLang="en-US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FE2BCFFE-A522-428A-91D6-848C3C602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931" y="1365640"/>
            <a:ext cx="5242482" cy="11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5">
            <a:extLst>
              <a:ext uri="{FF2B5EF4-FFF2-40B4-BE49-F238E27FC236}">
                <a16:creationId xmlns:a16="http://schemas.microsoft.com/office/drawing/2014/main" id="{7418878B-2D67-4DFE-919A-CFBA524A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656" y="3348037"/>
            <a:ext cx="28565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350" b="1"/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93758DF4-C2F4-41DC-B5F4-844EE9C89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931" y="2661160"/>
            <a:ext cx="65149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</a:pP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outer join </a:t>
            </a:r>
            <a:r>
              <a:rPr kumimoji="1" lang="en-US" altLang="en-US" sz="18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prereq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kumimoji="1" lang="en-US" altLang="en-US" sz="18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kumimoji="1"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5847" name="Picture 7">
            <a:extLst>
              <a:ext uri="{FF2B5EF4-FFF2-40B4-BE49-F238E27FC236}">
                <a16:creationId xmlns:a16="http://schemas.microsoft.com/office/drawing/2014/main" id="{8EEA7DE3-751F-48A4-8D1C-3FA7034B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439" y="3139737"/>
            <a:ext cx="5162663" cy="134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7">
            <a:extLst>
              <a:ext uri="{FF2B5EF4-FFF2-40B4-BE49-F238E27FC236}">
                <a16:creationId xmlns:a16="http://schemas.microsoft.com/office/drawing/2014/main" id="{7EA366CF-5664-4EF8-8AA1-9E84D16F9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030534" y="1422625"/>
            <a:ext cx="896119" cy="27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7">
            <a:extLst>
              <a:ext uri="{FF2B5EF4-FFF2-40B4-BE49-F238E27FC236}">
                <a16:creationId xmlns:a16="http://schemas.microsoft.com/office/drawing/2014/main" id="{4F68475B-1615-4D57-ABDB-2D17B8690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001253" y="3192123"/>
            <a:ext cx="868602" cy="26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8D9C67B9-8103-45AF-B1D6-5C87F0520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30691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Relational Algebra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401ECA9-5397-4597-B850-AB6E6FCE0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2048" y="772114"/>
            <a:ext cx="6830972" cy="2665800"/>
          </a:xfrm>
        </p:spPr>
        <p:txBody>
          <a:bodyPr/>
          <a:lstStyle/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Procedural language</a:t>
            </a:r>
          </a:p>
          <a:p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Six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basic operators</a:t>
            </a:r>
          </a:p>
          <a:p>
            <a:pPr lvl="1"/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select: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project: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</a:t>
            </a: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union: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</a:t>
            </a: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difference: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Cartesian product: x</a:t>
            </a:r>
          </a:p>
          <a:p>
            <a:pPr lvl="1"/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rename: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</a:t>
            </a: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operators take one or  two relations as inputs and produce a new relation as a result.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>
            <a:extLst>
              <a:ext uri="{FF2B5EF4-FFF2-40B4-BE49-F238E27FC236}">
                <a16:creationId xmlns:a16="http://schemas.microsoft.com/office/drawing/2014/main" id="{69BE64A0-9A73-4834-A433-94CA41231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20417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Operation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A09DA98-D0FB-4644-9054-AC1CCCE92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453" y="1031200"/>
            <a:ext cx="8029875" cy="2665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244204" algn="l"/>
                <a:tab pos="2362200" algn="ctr"/>
                <a:tab pos="2569369" algn="l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Notation: 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244204" algn="l"/>
                <a:tab pos="2362200" algn="ctr"/>
                <a:tab pos="2569369" algn="l"/>
              </a:tabLst>
            </a:pPr>
            <a:endParaRPr lang="en-US" altLang="en-US" sz="1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244204" algn="l"/>
                <a:tab pos="2362200" algn="ctr"/>
                <a:tab pos="2569369" algn="l"/>
              </a:tabLst>
            </a:pP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is called the </a:t>
            </a:r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244204" algn="l"/>
                <a:tab pos="2362200" algn="ctr"/>
                <a:tab pos="2569369" algn="l"/>
              </a:tabLst>
            </a:pPr>
            <a:endParaRPr lang="en-US" altLang="en-US" sz="1000" b="1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244204" algn="l"/>
                <a:tab pos="2362200" algn="ctr"/>
                <a:tab pos="2569369" algn="l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Defined as:</a:t>
            </a: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 = {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|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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and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p(t)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90000"/>
              </a:lnSpc>
              <a:buNone/>
              <a:tabLst>
                <a:tab pos="1244204" algn="l"/>
                <a:tab pos="2362200" algn="ctr"/>
                <a:tab pos="2569369" algn="l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	Where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p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is a formula in propositional calculus consisting of </a:t>
            </a:r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terms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connected by :  (and),  (or),  (not)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>
            <a:extLst>
              <a:ext uri="{FF2B5EF4-FFF2-40B4-BE49-F238E27FC236}">
                <a16:creationId xmlns:a16="http://schemas.microsoft.com/office/drawing/2014/main" id="{69BE64A0-9A73-4834-A433-94CA41231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20417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Operation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A09DA98-D0FB-4644-9054-AC1CCCE92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0012" y="836217"/>
            <a:ext cx="8029875" cy="2665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244204" algn="l"/>
                <a:tab pos="2362200" algn="ctr"/>
                <a:tab pos="2569369" algn="l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Each </a:t>
            </a:r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term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is one of:</a:t>
            </a:r>
          </a:p>
          <a:p>
            <a:pPr>
              <a:lnSpc>
                <a:spcPct val="110000"/>
              </a:lnSpc>
              <a:buNone/>
              <a:tabLst>
                <a:tab pos="1244204" algn="l"/>
                <a:tab pos="2362200" algn="ctr"/>
                <a:tab pos="2569369" algn="l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		&lt;attribute&gt;	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op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&lt;attribute&gt; or &lt;constant&gt;</a:t>
            </a:r>
          </a:p>
          <a:p>
            <a:pPr>
              <a:lnSpc>
                <a:spcPct val="90000"/>
              </a:lnSpc>
              <a:buNone/>
              <a:tabLst>
                <a:tab pos="1244204" algn="l"/>
                <a:tab pos="2362200" algn="ctr"/>
                <a:tab pos="2569369" algn="l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where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op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is one of:  = ,  , &gt; ,  , &lt; , </a:t>
            </a:r>
          </a:p>
          <a:p>
            <a:pPr>
              <a:lnSpc>
                <a:spcPct val="90000"/>
              </a:lnSpc>
              <a:buNone/>
              <a:tabLst>
                <a:tab pos="1244204" algn="l"/>
                <a:tab pos="2362200" algn="ctr"/>
                <a:tab pos="2569369" algn="l"/>
              </a:tabLst>
            </a:pPr>
            <a:endParaRPr lang="en-US" altLang="en-US" sz="11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244204" algn="l"/>
                <a:tab pos="2362200" algn="ctr"/>
                <a:tab pos="2569369" algn="l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Example of selection:</a:t>
            </a: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	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dept_name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=“Physics”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instructor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36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>
            <a:extLst>
              <a:ext uri="{FF2B5EF4-FFF2-40B4-BE49-F238E27FC236}">
                <a16:creationId xmlns:a16="http://schemas.microsoft.com/office/drawing/2014/main" id="{26B46BF6-2F48-4E7D-B1B9-130A0FA4C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15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Operation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E7112EC2-DA8D-418C-8E74-FEC27EAAB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2100" y="924750"/>
            <a:ext cx="7131064" cy="2665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2443163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Notation:</a:t>
            </a:r>
          </a:p>
          <a:p>
            <a:pPr marL="114300" indent="0">
              <a:lnSpc>
                <a:spcPct val="120000"/>
              </a:lnSpc>
              <a:buNone/>
              <a:tabLst>
                <a:tab pos="2443163" algn="ctr"/>
              </a:tabLst>
            </a:pP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  <a:p>
            <a:pPr>
              <a:lnSpc>
                <a:spcPct val="120000"/>
              </a:lnSpc>
              <a:buNone/>
              <a:tabLst>
                <a:tab pos="2443163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where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attribute names and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relation name.</a:t>
            </a:r>
          </a:p>
          <a:p>
            <a:pPr>
              <a:lnSpc>
                <a:spcPct val="120000"/>
              </a:lnSpc>
              <a:buNone/>
              <a:tabLst>
                <a:tab pos="2443163" algn="ctr"/>
              </a:tabLst>
            </a:pPr>
            <a:endParaRPr lang="en-US" altLang="en-US" sz="105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tabLst>
                <a:tab pos="2443163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 is defined as the relation of </a:t>
            </a:r>
            <a:r>
              <a:rPr lang="en-US" altLang="en-US" sz="2000" b="1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columns obtained by erasing the columns that are not listed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53FED42C-EEFD-47D8-8564-0C129C1F6D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4297" y="1640550"/>
          <a:ext cx="1975486" cy="56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876240" imgH="266400" progId="Equation.3">
                  <p:embed/>
                </p:oleObj>
              </mc:Choice>
              <mc:Fallback>
                <p:oleObj name="Equation" r:id="rId4" imgW="876240" imgH="266400" progId="Equation.3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53FED42C-EEFD-47D8-8564-0C129C1F6D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297" y="1640550"/>
                        <a:ext cx="1975486" cy="56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>
            <a:extLst>
              <a:ext uri="{FF2B5EF4-FFF2-40B4-BE49-F238E27FC236}">
                <a16:creationId xmlns:a16="http://schemas.microsoft.com/office/drawing/2014/main" id="{26B46BF6-2F48-4E7D-B1B9-130A0FA4C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15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Operation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E7112EC2-DA8D-418C-8E74-FEC27EAAB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712" y="978539"/>
            <a:ext cx="7131064" cy="2665800"/>
          </a:xfrm>
        </p:spPr>
        <p:txBody>
          <a:bodyPr/>
          <a:lstStyle/>
          <a:p>
            <a:pPr>
              <a:tabLst>
                <a:tab pos="2443163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Duplicate rows removed from result, since relations are sets</a:t>
            </a:r>
          </a:p>
          <a:p>
            <a:pPr>
              <a:tabLst>
                <a:tab pos="2443163" algn="ctr"/>
              </a:tabLst>
            </a:pPr>
            <a:endParaRPr lang="en-US" altLang="en-US" sz="1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tabLst>
                <a:tab pos="2443163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To eliminate the </a:t>
            </a:r>
            <a:r>
              <a:rPr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attribute of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	               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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ID, name, salary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54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>
            <a:extLst>
              <a:ext uri="{FF2B5EF4-FFF2-40B4-BE49-F238E27FC236}">
                <a16:creationId xmlns:a16="http://schemas.microsoft.com/office/drawing/2014/main" id="{1EC1794C-B294-41E3-8004-72302D68C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Union Operation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135E4AD-CCA7-4310-A22F-47F32AD7A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904" y="924750"/>
            <a:ext cx="8074145" cy="2665800"/>
          </a:xfrm>
        </p:spPr>
        <p:txBody>
          <a:bodyPr/>
          <a:lstStyle/>
          <a:p>
            <a:pPr>
              <a:tabLst>
                <a:tab pos="2224088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Notation: 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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</a:t>
            </a:r>
          </a:p>
          <a:p>
            <a:pPr>
              <a:tabLst>
                <a:tab pos="2224088" algn="ctr"/>
              </a:tabLst>
            </a:pPr>
            <a:endParaRPr lang="en-US" altLang="en-US" sz="10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tabLst>
                <a:tab pos="2224088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Defined as: </a:t>
            </a:r>
          </a:p>
          <a:p>
            <a:pPr>
              <a:buNone/>
              <a:tabLst>
                <a:tab pos="2224088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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= {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|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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or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t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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>
            <a:extLst>
              <a:ext uri="{FF2B5EF4-FFF2-40B4-BE49-F238E27FC236}">
                <a16:creationId xmlns:a16="http://schemas.microsoft.com/office/drawing/2014/main" id="{1EC1794C-B294-41E3-8004-72302D68C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Union Operation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135E4AD-CCA7-4310-A22F-47F32AD7A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881" y="924750"/>
            <a:ext cx="8074145" cy="2665800"/>
          </a:xfrm>
        </p:spPr>
        <p:txBody>
          <a:bodyPr/>
          <a:lstStyle/>
          <a:p>
            <a:pPr>
              <a:tabLst>
                <a:tab pos="2224088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For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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to be valid.</a:t>
            </a:r>
          </a:p>
          <a:p>
            <a:pPr>
              <a:tabLst>
                <a:tab pos="2224088" algn="ctr"/>
              </a:tabLst>
            </a:pPr>
            <a:endParaRPr lang="en-US" altLang="en-US" sz="8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buNone/>
              <a:tabLst>
                <a:tab pos="2224088" algn="ctr"/>
              </a:tabLst>
            </a:pP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	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1. 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r,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must have the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same </a:t>
            </a:r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arity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(same number of attributes)</a:t>
            </a:r>
          </a:p>
          <a:p>
            <a:pPr>
              <a:buNone/>
              <a:tabLst>
                <a:tab pos="2224088" algn="ctr"/>
              </a:tabLst>
            </a:pPr>
            <a:endParaRPr lang="en-US" altLang="en-US" sz="1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buNone/>
              <a:tabLst>
                <a:tab pos="2224088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	2.  The attribute domains must be </a:t>
            </a:r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compatible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(example: 2</a:t>
            </a:r>
            <a:r>
              <a:rPr lang="en-US" altLang="en-US" sz="2000" baseline="30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nd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column of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deals with the same type of values as does the 2</a:t>
            </a:r>
            <a:r>
              <a:rPr lang="en-US" altLang="en-US" sz="2000" baseline="30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nd </a:t>
            </a: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column of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40000"/>
              </a:lnSpc>
              <a:buNone/>
              <a:tabLst>
                <a:tab pos="2224088" algn="ctr"/>
              </a:tabLst>
            </a:pPr>
            <a:endParaRPr lang="en-US" altLang="en-US" sz="20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96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>
            <a:extLst>
              <a:ext uri="{FF2B5EF4-FFF2-40B4-BE49-F238E27FC236}">
                <a16:creationId xmlns:a16="http://schemas.microsoft.com/office/drawing/2014/main" id="{1EC1794C-B294-41E3-8004-72302D68C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Union Operation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135E4AD-CCA7-4310-A22F-47F32AD7A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904" y="924750"/>
            <a:ext cx="8074145" cy="2665800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224088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to find all courses taught in the Fall 2009 semester, or in the Spring 2010 semester, or in both</a:t>
            </a: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</a:t>
            </a:r>
            <a:r>
              <a:rPr lang="en-US" altLang="en-US" sz="20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semester=“Fall”  </a:t>
            </a:r>
            <a:r>
              <a:rPr lang="el-GR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Λ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year=2009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))    </a:t>
            </a: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</a:t>
            </a:r>
            <a:r>
              <a:rPr lang="en-US" altLang="en-US" sz="20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semester=“Spring”  </a:t>
            </a:r>
            <a:r>
              <a:rPr lang="el-GR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Λ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year=2010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224088" algn="ctr"/>
              </a:tabLst>
            </a:pPr>
            <a:endParaRPr lang="en-US" altLang="en-US" sz="2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40000"/>
              </a:lnSpc>
              <a:buNone/>
              <a:tabLst>
                <a:tab pos="2224088" algn="ctr"/>
              </a:tabLst>
            </a:pPr>
            <a:endParaRPr lang="en-US" altLang="en-US" sz="24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88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C20C5098-B4A3-468C-B7BA-555A71AFA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Joined Relations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B98A202-7B82-4A13-9DE4-9F80C3706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9712" y="1106381"/>
            <a:ext cx="7702105" cy="2961353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 operations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take two relations and return as a result another relation.</a:t>
            </a:r>
            <a:endParaRPr lang="en-US" altLang="en-US" sz="28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join operation is a </a:t>
            </a:r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Cartesian product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requires that tuples in the two relations match.  It also specifies the attributes that are present in the result of the join</a:t>
            </a:r>
            <a:r>
              <a:rPr lang="en-US" altLang="en-US" sz="2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join operations are typically used as subquery expressions in the </a:t>
            </a:r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clause</a:t>
            </a:r>
            <a:endParaRPr lang="en-US" altLang="en-US" sz="28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>
            <a:extLst>
              <a:ext uri="{FF2B5EF4-FFF2-40B4-BE49-F238E27FC236}">
                <a16:creationId xmlns:a16="http://schemas.microsoft.com/office/drawing/2014/main" id="{59605095-6131-4748-855A-A75E74EFE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87136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Difference Operation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0D6EF54-FB1D-461D-BBFC-FE34DCD18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1110" y="669372"/>
            <a:ext cx="7945768" cy="26658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Notation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– s</a:t>
            </a:r>
          </a:p>
          <a:p>
            <a:pPr>
              <a:spcBef>
                <a:spcPct val="60000"/>
              </a:spcBef>
            </a:pPr>
            <a:endParaRPr lang="en-US" altLang="en-US" sz="10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Defined as: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– 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= {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|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and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t 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sz="10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differences must be taken between </a:t>
            </a:r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compatible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relations.</a:t>
            </a:r>
          </a:p>
          <a:p>
            <a:pPr lvl="1"/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must have the same arity</a:t>
            </a:r>
          </a:p>
          <a:p>
            <a:pPr lvl="1"/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attribute domains of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be compatible</a:t>
            </a: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>
            <a:extLst>
              <a:ext uri="{FF2B5EF4-FFF2-40B4-BE49-F238E27FC236}">
                <a16:creationId xmlns:a16="http://schemas.microsoft.com/office/drawing/2014/main" id="{59605095-6131-4748-855A-A75E74EFE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87136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Difference Operation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0D6EF54-FB1D-461D-BBFC-FE34DCD18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9116" y="904696"/>
            <a:ext cx="7945768" cy="2665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to find all courses taught in the Fall 2009 semester, but not in the Spring 2010 semester</a:t>
            </a: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</a:t>
            </a:r>
            <a:r>
              <a:rPr lang="en-US" altLang="en-US" sz="20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semester=“Fall”  </a:t>
            </a:r>
            <a:r>
              <a:rPr lang="el-GR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Λ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year=2009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))  −  </a:t>
            </a: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</a:t>
            </a:r>
            <a:r>
              <a:rPr lang="en-US" altLang="en-US" sz="20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semester=“Spring”  </a:t>
            </a:r>
            <a:r>
              <a:rPr lang="el-GR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Λ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year=2010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))</a:t>
            </a:r>
          </a:p>
          <a:p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5551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>
            <a:extLst>
              <a:ext uri="{FF2B5EF4-FFF2-40B4-BE49-F238E27FC236}">
                <a16:creationId xmlns:a16="http://schemas.microsoft.com/office/drawing/2014/main" id="{A9286026-B984-4392-AD5E-C7D32989F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Set-Intersection Operation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7F252D5-ECB9-4B16-9063-252EF3BB3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9423" y="924750"/>
            <a:ext cx="6111781" cy="2665800"/>
          </a:xfrm>
        </p:spPr>
        <p:txBody>
          <a:bodyPr/>
          <a:lstStyle/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Notation: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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</a:p>
          <a:p>
            <a:endParaRPr lang="en-US" altLang="en-US" sz="1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Defined as:</a:t>
            </a:r>
          </a:p>
          <a:p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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{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}</a:t>
            </a:r>
          </a:p>
          <a:p>
            <a:endParaRPr lang="en-US" altLang="en-US" sz="1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Assume: </a:t>
            </a:r>
          </a:p>
          <a:p>
            <a:pPr lvl="1"/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have the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same arity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attributes of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compatible</a:t>
            </a:r>
          </a:p>
          <a:p>
            <a:pPr marL="571500" lvl="1" indent="0">
              <a:buNone/>
            </a:pPr>
            <a:endParaRPr lang="en-US" altLang="en-US" sz="1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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>
            <a:extLst>
              <a:ext uri="{FF2B5EF4-FFF2-40B4-BE49-F238E27FC236}">
                <a16:creationId xmlns:a16="http://schemas.microsoft.com/office/drawing/2014/main" id="{24238E1C-6F40-4A4C-BE03-272597E60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Cartesian-Product Operation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6F3E1F4-978E-422F-93B7-4C9A1FC1B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2596" y="1039242"/>
            <a:ext cx="6420006" cy="2665800"/>
          </a:xfrm>
        </p:spPr>
        <p:txBody>
          <a:bodyPr/>
          <a:lstStyle/>
          <a:p>
            <a:pPr>
              <a:tabLst>
                <a:tab pos="2362200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Notation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</a:t>
            </a:r>
          </a:p>
          <a:p>
            <a:pPr>
              <a:tabLst>
                <a:tab pos="2362200" algn="ctr"/>
              </a:tabLst>
            </a:pPr>
            <a:endParaRPr lang="en-US" altLang="en-US" sz="1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tabLst>
                <a:tab pos="2362200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Defined as:</a:t>
            </a:r>
          </a:p>
          <a:p>
            <a:pPr>
              <a:buNone/>
              <a:tabLst>
                <a:tab pos="2362200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{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 q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r </a:t>
            </a:r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and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q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}</a:t>
            </a: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endParaRPr lang="en-US" altLang="en-US" sz="1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tabLst>
                <a:tab pos="2362200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Assume that attributes of r(R) and s(S) are disjoint. (That is,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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=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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).</a:t>
            </a:r>
          </a:p>
          <a:p>
            <a:pPr>
              <a:tabLst>
                <a:tab pos="2362200" algn="ctr"/>
              </a:tabLst>
            </a:pPr>
            <a:endParaRPr lang="en-US" altLang="en-US" sz="1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tabLst>
                <a:tab pos="2362200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If attributes of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r(R)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and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s(S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 are not disjoint, then renaming must be used.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75F436E8-F60F-4C70-ADC5-4FB981D5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34274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Rename Operation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81D6FE4D-8D58-4CA8-9BB6-8201E93D4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3700" y="973364"/>
            <a:ext cx="7344680" cy="2665800"/>
          </a:xfrm>
        </p:spPr>
        <p:txBody>
          <a:bodyPr/>
          <a:lstStyle/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us to name, and therefore to refer to, the results of relational-algebra expressions.</a:t>
            </a:r>
          </a:p>
          <a:p>
            <a:endParaRPr lang="en-US" alt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us to refer to a relation by more than one name.</a:t>
            </a:r>
          </a:p>
          <a:p>
            <a:endParaRPr lang="en-US" alt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				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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b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returns the expression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under the name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75F436E8-F60F-4C70-ADC5-4FB981D5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34274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Rename Operation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81D6FE4D-8D58-4CA8-9BB6-8201E93D4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3700" y="850074"/>
            <a:ext cx="7344680" cy="2665800"/>
          </a:xfrm>
        </p:spPr>
        <p:txBody>
          <a:bodyPr/>
          <a:lstStyle/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relational-algebra expression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arity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returns the result of expression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under the name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with the attributes renamed to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</a:t>
            </a:r>
            <a:r>
              <a:rPr lang="en-US" altLang="en-US" sz="20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sz="16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…., A</a:t>
            </a:r>
            <a:r>
              <a:rPr lang="en-US" altLang="en-US" sz="20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26F9133C-BBB3-410E-8005-59F3BF964B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3562" y="1434666"/>
          <a:ext cx="2234803" cy="49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965160" imgH="266400" progId="Equation.3">
                  <p:embed/>
                </p:oleObj>
              </mc:Choice>
              <mc:Fallback>
                <p:oleObj name="Equation" r:id="rId4" imgW="965160" imgH="266400" progId="Equation.3">
                  <p:embed/>
                  <p:pic>
                    <p:nvPicPr>
                      <p:cNvPr id="3074" name="Object 4">
                        <a:extLst>
                          <a:ext uri="{FF2B5EF4-FFF2-40B4-BE49-F238E27FC236}">
                            <a16:creationId xmlns:a16="http://schemas.microsoft.com/office/drawing/2014/main" id="{26F9133C-BBB3-410E-8005-59F3BF964B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562" y="1434666"/>
                        <a:ext cx="2234803" cy="498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1673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>
            <a:extLst>
              <a:ext uri="{FF2B5EF4-FFF2-40B4-BE49-F238E27FC236}">
                <a16:creationId xmlns:a16="http://schemas.microsoft.com/office/drawing/2014/main" id="{79A6340D-BD4F-4C31-BA0B-7A0EFCB72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Formal Definition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417A04D-4C62-4142-BD58-2E57F715A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7192" y="924750"/>
            <a:ext cx="7529615" cy="266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basic expression in the relational algebra consists of either one of the following: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relation in the database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constant relation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>
            <a:extLst>
              <a:ext uri="{FF2B5EF4-FFF2-40B4-BE49-F238E27FC236}">
                <a16:creationId xmlns:a16="http://schemas.microsoft.com/office/drawing/2014/main" id="{79A6340D-BD4F-4C31-BA0B-7A0EFCB72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Formal Definition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417A04D-4C62-4142-BD58-2E57F715A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0817" y="924750"/>
            <a:ext cx="8162365" cy="266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be relational-algebra expressions; the following are all relational-algebra expressions:</a:t>
            </a:r>
          </a:p>
          <a:p>
            <a:pPr lvl="1">
              <a:lnSpc>
                <a:spcPct val="110000"/>
              </a:lnSpc>
            </a:pP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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2</a:t>
            </a: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2</a:t>
            </a: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  <a:p>
            <a:pPr lvl="1">
              <a:lnSpc>
                <a:spcPct val="110000"/>
              </a:lnSpc>
            </a:pP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),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is a predicate on attributes in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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),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is a list consisting of some of the attributes in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 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), x is the new name for the result of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50834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D2BF1150-F9FA-4DFD-A2B6-85D6D8FFC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Tuple Relational Calculus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5C6FC90-249C-4A0B-9A7D-B6F32A044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8070" y="977539"/>
            <a:ext cx="8567841" cy="2665800"/>
          </a:xfrm>
        </p:spPr>
        <p:txBody>
          <a:bodyPr/>
          <a:lstStyle/>
          <a:p>
            <a:pPr>
              <a:tabLst>
                <a:tab pos="2396729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nonprocedural query language, where each query is of the form</a:t>
            </a:r>
          </a:p>
          <a:p>
            <a:pPr>
              <a:buNone/>
              <a:tabLst>
                <a:tab pos="2396729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{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|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}</a:t>
            </a:r>
          </a:p>
          <a:p>
            <a:pPr>
              <a:tabLst>
                <a:tab pos="2396729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the set of all tuples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such that predicate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true for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  <a:p>
            <a:pPr>
              <a:tabLst>
                <a:tab pos="2396729" algn="ctr"/>
              </a:tabLst>
            </a:pP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tuple variable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 denotes the value of tuple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attribute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tabLst>
                <a:tab pos="2396729" algn="ctr"/>
              </a:tabLst>
            </a:pP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denotes that tuple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is in relation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</a:t>
            </a: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tabLst>
                <a:tab pos="2396729" algn="ctr"/>
              </a:tabLst>
            </a:pP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is a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formula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similar to that of the predicate calculus</a:t>
            </a: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76D4E59F-E611-4B7A-8139-ECBA48CC7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Predicate Calculus Formula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69F1B7B-9628-420C-A43C-752CE1493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208" y="877500"/>
            <a:ext cx="7303583" cy="2665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	Set of attributes and constants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	Set of comparison operators:  (e.g.,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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, , , , )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3.	Set of connectives:  and (), or (v)‚ not ()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4.	Implication (): x  y, if x if true, then y is true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				x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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y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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v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y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5.	Set of quantifiers:</a:t>
            </a:r>
          </a:p>
          <a:p>
            <a:pPr lvl="1">
              <a:buFont typeface="Wingdings 3" panose="05040102010807070707" pitchFamily="18" charset="2"/>
              <a:buChar char=""/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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t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r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Q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))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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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”there exists” a tuple in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in relation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</a:t>
            </a: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               such that predicate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Q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 is true</a:t>
            </a:r>
          </a:p>
          <a:p>
            <a:pPr lvl="1">
              <a:buFont typeface="Wingdings 3" panose="05040102010807070707" pitchFamily="18" charset="2"/>
              <a:buChar char=""/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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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Q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)) 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is true “for all” tuples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in relation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274450A5-430D-402D-A1CE-DAEBCD79E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86474"/>
            <a:ext cx="6996600" cy="715800"/>
          </a:xfrm>
        </p:spPr>
        <p:txBody>
          <a:bodyPr/>
          <a:lstStyle/>
          <a:p>
            <a:r>
              <a:rPr lang="en-US" alt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 operations – Example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DFBC636-5071-47CA-A1C6-3334DEFAD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4960" y="1464967"/>
            <a:ext cx="2109355" cy="715800"/>
          </a:xfrm>
        </p:spPr>
        <p:txBody>
          <a:bodyPr/>
          <a:lstStyle/>
          <a:p>
            <a:pPr marL="114300" indent="0">
              <a:buNone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</a:t>
            </a:r>
            <a:r>
              <a:rPr lang="en-US" alt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1510" name="Picture 6">
            <a:extLst>
              <a:ext uri="{FF2B5EF4-FFF2-40B4-BE49-F238E27FC236}">
                <a16:creationId xmlns:a16="http://schemas.microsoft.com/office/drawing/2014/main" id="{0F45CEBD-DF52-469B-B94A-9E225A235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81" y="2035017"/>
            <a:ext cx="4627054" cy="12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>
            <a:extLst>
              <a:ext uri="{FF2B5EF4-FFF2-40B4-BE49-F238E27FC236}">
                <a16:creationId xmlns:a16="http://schemas.microsoft.com/office/drawing/2014/main" id="{7A0D33E0-A5DE-4BB7-B147-00D660540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389" y="2035017"/>
            <a:ext cx="2379507" cy="126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E8C5BEB2-6194-4E1F-A3B3-430EEE611DB4}"/>
              </a:ext>
            </a:extLst>
          </p:cNvPr>
          <p:cNvSpPr txBox="1">
            <a:spLocks noChangeArrowheads="1"/>
          </p:cNvSpPr>
          <p:nvPr/>
        </p:nvSpPr>
        <p:spPr>
          <a:xfrm>
            <a:off x="6230027" y="1441371"/>
            <a:ext cx="2380666" cy="65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spcBef>
                <a:spcPct val="35000"/>
              </a:spcBef>
              <a:buClr>
                <a:schemeClr val="tx2"/>
              </a:buClr>
              <a:buSzPct val="90000"/>
              <a:buNone/>
            </a:pPr>
            <a:r>
              <a:rPr kumimoji="1"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</a:t>
            </a:r>
            <a:r>
              <a:rPr kumimoji="1" lang="en-US" alt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prereq</a:t>
            </a:r>
            <a:endParaRPr kumimoji="1"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CFB00B63-00F2-4487-99E6-BD1CF9CCC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Queries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892AB8AF-0CCD-4526-BE87-FC10D19C6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59" y="924750"/>
            <a:ext cx="7521482" cy="2665800"/>
          </a:xfrm>
        </p:spPr>
        <p:txBody>
          <a:bodyPr/>
          <a:lstStyle/>
          <a:p>
            <a:pPr>
              <a:tabLst>
                <a:tab pos="2396729" algn="ctr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ID, name,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salary 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instructors whose salary is greater than $80,000</a:t>
            </a:r>
          </a:p>
          <a:p>
            <a:pPr>
              <a:tabLst>
                <a:tab pos="2396729" algn="ctr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tabLst>
                <a:tab pos="2396729" algn="ctr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tabLst>
                <a:tab pos="2396729" algn="ctr"/>
              </a:tabLst>
            </a:pP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Notice that a relation on schema (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ID, name, </a:t>
            </a:r>
            <a:r>
              <a:rPr kumimoji="1"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dept_name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salary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 is   implicitly defined by the query  </a:t>
            </a: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tabLst>
                <a:tab pos="2396729" algn="ctr"/>
              </a:tabLst>
            </a:pP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in the previous query, but output only the 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attribute value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en-US" sz="8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{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 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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s 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instructor (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 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ID 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= 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ID 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 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[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salary 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 80000)}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en-US" sz="3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None/>
            </a:pPr>
            <a:r>
              <a:rPr kumimoji="1"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       Notice that a relation on schema (</a:t>
            </a:r>
            <a:r>
              <a:rPr kumimoji="1" lang="en-US" altLang="en-US" i="1" dirty="0">
                <a:solidFill>
                  <a:srgbClr val="002060"/>
                </a:solidFill>
                <a:sym typeface="Symbol" panose="05050102010706020507" pitchFamily="18" charset="2"/>
              </a:rPr>
              <a:t>ID</a:t>
            </a:r>
            <a:r>
              <a:rPr kumimoji="1"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) is implicitly defined by the query  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tabLst>
                <a:tab pos="2396729" algn="ctr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</p:txBody>
      </p:sp>
      <p:sp>
        <p:nvSpPr>
          <p:cNvPr id="186373" name="Text Box 5">
            <a:extLst>
              <a:ext uri="{FF2B5EF4-FFF2-40B4-BE49-F238E27FC236}">
                <a16:creationId xmlns:a16="http://schemas.microsoft.com/office/drawing/2014/main" id="{ECF11369-1588-4605-AEE2-8247551E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126" y="1806170"/>
            <a:ext cx="46057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|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instructor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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[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salary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 80000}</a:t>
            </a:r>
            <a:endParaRPr kumimoji="1" lang="en-US" altLang="en-US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 autoUpdateAnimBg="0"/>
      <p:bldP spid="18637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0C9C08B6-E23F-4C58-9885-96133A0CA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Queries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30202DDA-185B-49C2-8D35-B0006702D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1781" y="924750"/>
            <a:ext cx="7560437" cy="2665800"/>
          </a:xfrm>
        </p:spPr>
        <p:txBody>
          <a:bodyPr/>
          <a:lstStyle/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names of all instructors whose department is in the Watson building</a:t>
            </a:r>
          </a:p>
          <a:p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</p:txBody>
      </p:sp>
      <p:sp>
        <p:nvSpPr>
          <p:cNvPr id="188422" name="Text Box 6">
            <a:extLst>
              <a:ext uri="{FF2B5EF4-FFF2-40B4-BE49-F238E27FC236}">
                <a16:creationId xmlns:a16="http://schemas.microsoft.com/office/drawing/2014/main" id="{24D4C5A1-E1C6-4E3A-BE46-01D62D338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153" y="2003880"/>
            <a:ext cx="71626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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instructor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name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=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name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</a:t>
            </a:r>
            <a:b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 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u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department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u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dept_name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=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dept_name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“</a:t>
            </a:r>
            <a:b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              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u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building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= “Watson” ))}</a:t>
            </a:r>
            <a:endParaRPr kumimoji="1" lang="en-US" altLang="en-US" sz="20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  <p:bldP spid="18842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0C9C08B6-E23F-4C58-9885-96133A0CA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Queries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30202DDA-185B-49C2-8D35-B0006702D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890" y="692178"/>
            <a:ext cx="8352219" cy="2665800"/>
          </a:xfrm>
        </p:spPr>
        <p:txBody>
          <a:bodyPr/>
          <a:lstStyle/>
          <a:p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Find the set of all courses taught in the Fall 2009 semester, or in </a:t>
            </a:r>
            <a:b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the Spring 2010 semester, or both</a:t>
            </a: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</p:txBody>
      </p:sp>
      <p:sp>
        <p:nvSpPr>
          <p:cNvPr id="188420" name="Text Box 4">
            <a:extLst>
              <a:ext uri="{FF2B5EF4-FFF2-40B4-BE49-F238E27FC236}">
                <a16:creationId xmlns:a16="http://schemas.microsoft.com/office/drawing/2014/main" id="{B5D83A18-23B9-4046-800B-ABEEBFF45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700" y="2161190"/>
            <a:ext cx="779416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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course_id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=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course_id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]   </a:t>
            </a:r>
            <a:b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              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semester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= “Fall” 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[year]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2009) </a:t>
            </a:r>
            <a:b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v 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u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 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course_id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=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u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course_id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]   </a:t>
            </a:r>
            <a:b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              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u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semester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= “Spring” 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u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[year]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2010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218981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  <p:bldP spid="18842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4B4299AD-3305-41CB-A8E2-E59935268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5594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Queries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A77120-EF99-4D64-9A8C-C20796E5D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957" y="799916"/>
            <a:ext cx="7893560" cy="2665800"/>
          </a:xfrm>
        </p:spPr>
        <p:txBody>
          <a:bodyPr/>
          <a:lstStyle/>
          <a:p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Find the set of all courses taught in the Fall 2009 semester, and in the Spring 2010 semester</a:t>
            </a:r>
          </a:p>
          <a:p>
            <a:endParaRPr kumimoji="1"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endParaRPr kumimoji="1"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endParaRPr kumimoji="1"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 marL="114300" indent="0">
              <a:buNone/>
            </a:pPr>
            <a:endParaRPr 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7400" name="Text Box 8">
            <a:extLst>
              <a:ext uri="{FF2B5EF4-FFF2-40B4-BE49-F238E27FC236}">
                <a16:creationId xmlns:a16="http://schemas.microsoft.com/office/drawing/2014/main" id="{43554FAC-C8D9-440B-AC19-E9BCCAB8B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94" y="1857328"/>
            <a:ext cx="69372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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course_id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=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course_id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]   </a:t>
            </a:r>
            <a:b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              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semester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= “Fall” 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[year]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2009) </a:t>
            </a:r>
            <a:b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 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u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 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course_id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=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u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course_id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]   </a:t>
            </a:r>
            <a:b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              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u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semester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= “Spring” 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u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[year]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2010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4B4299AD-3305-41CB-A8E2-E59935268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5594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Queries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A77120-EF99-4D64-9A8C-C20796E5D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233" y="618380"/>
            <a:ext cx="7893560" cy="2665800"/>
          </a:xfrm>
        </p:spPr>
        <p:txBody>
          <a:bodyPr/>
          <a:lstStyle/>
          <a:p>
            <a:pPr marL="114300" indent="0">
              <a:buNone/>
            </a:pPr>
            <a:endParaRPr kumimoji="1" 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Find the set of all courses taught in the Fall 2009 semester, but not  in the Spring 2010 semester</a:t>
            </a:r>
            <a:endParaRPr 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7402" name="Text Box 10">
            <a:extLst>
              <a:ext uri="{FF2B5EF4-FFF2-40B4-BE49-F238E27FC236}">
                <a16:creationId xmlns:a16="http://schemas.microsoft.com/office/drawing/2014/main" id="{A55CCD63-19CC-4B5E-81AA-9A0F11036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088" y="2079099"/>
            <a:ext cx="738096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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course_id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=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course_id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]   </a:t>
            </a:r>
            <a:b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              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semester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= “Fall” 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[year]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2009 </a:t>
            </a:r>
            <a:b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  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u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 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course_id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=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u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course_id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]   </a:t>
            </a:r>
            <a:b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              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u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semester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= “Spring” 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u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[year]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2010 )}</a:t>
            </a:r>
          </a:p>
        </p:txBody>
      </p:sp>
    </p:spTree>
    <p:extLst>
      <p:ext uri="{BB962C8B-B14F-4D97-AF65-F5344CB8AC3E}">
        <p14:creationId xmlns:p14="http://schemas.microsoft.com/office/powerpoint/2010/main" val="31058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>
            <a:extLst>
              <a:ext uri="{FF2B5EF4-FFF2-40B4-BE49-F238E27FC236}">
                <a16:creationId xmlns:a16="http://schemas.microsoft.com/office/drawing/2014/main" id="{905050EE-053E-4357-8F91-636AFFC38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7932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Universal Quantification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29C27D7-26AB-4C9A-8448-AE0279799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962" y="1065381"/>
            <a:ext cx="7492076" cy="2665800"/>
          </a:xfrm>
        </p:spPr>
        <p:txBody>
          <a:bodyPr/>
          <a:lstStyle/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all students who have taken all courses offered in the Biology department</a:t>
            </a:r>
          </a:p>
          <a:p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lvl="1" indent="0">
              <a:buNone/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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student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=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]) </a:t>
            </a: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(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u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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course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u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dept_name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]=“Biology” 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            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s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takes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=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]   </a:t>
            </a: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                   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course_id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=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u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course_id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]))}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9FD1C24A-9ED0-4F32-90B6-B374FDB7B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10143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Safety of Expressions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EB72FE1-026F-4696-AC26-47006D124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0855" y="1183574"/>
            <a:ext cx="8542290" cy="2665800"/>
          </a:xfrm>
        </p:spPr>
        <p:txBody>
          <a:bodyPr/>
          <a:lstStyle/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possible to write tuple calculus expressions that generate infinite relations.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{ t |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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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} results in an infinite relation if the domain of any attribute of relation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is infinite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To guard against the problem, we restrict the set of allowable expressions to safe expressions.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9FD1C24A-9ED0-4F32-90B6-B374FDB7B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10143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Safety of Expressions (Cont.)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EB72FE1-026F-4696-AC26-47006D124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311" y="995316"/>
            <a:ext cx="8542290" cy="2665800"/>
          </a:xfrm>
        </p:spPr>
        <p:txBody>
          <a:bodyPr/>
          <a:lstStyle/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An expression {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|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)}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in the tuple relational calculus is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safe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if every component of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appears in one of the relations, tuples, or constants that appear in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</a:t>
            </a:r>
          </a:p>
          <a:p>
            <a:endParaRPr lang="en-US" altLang="en-US" sz="10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this is more than just a syntax condition. </a:t>
            </a:r>
          </a:p>
          <a:p>
            <a:pPr lvl="1"/>
            <a:endParaRPr lang="en-US" altLang="en-US" sz="1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{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|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 = 5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} is not safe --- it defines an infinite set with attribute values that do not appear in any relation or tuples or constants in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1526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>
            <a:extLst>
              <a:ext uri="{FF2B5EF4-FFF2-40B4-BE49-F238E27FC236}">
                <a16:creationId xmlns:a16="http://schemas.microsoft.com/office/drawing/2014/main" id="{4949CE07-B3AC-47C5-9EAF-D346A2C8B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30691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Safety of Expressions (Cont.)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9951733-01AF-46D7-A116-07207E664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9934" y="1008420"/>
            <a:ext cx="7324131" cy="2665800"/>
          </a:xfrm>
        </p:spPr>
        <p:txBody>
          <a:bodyPr/>
          <a:lstStyle/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again that query to find all students who have taken all courses offered in the Biology department</a:t>
            </a:r>
          </a:p>
          <a:p>
            <a:pPr lvl="1"/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{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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student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=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]) </a:t>
            </a: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(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u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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course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u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dept_name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]=“Biology” 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            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s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takes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=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]   </a:t>
            </a: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                   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course_id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 =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u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[</a:t>
            </a:r>
            <a:r>
              <a:rPr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course_id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]))}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Without the existential quantification on student, the above query would be unsafe if the Biology department has not offered any courses.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B36F2D80-4CB7-4307-9429-59EFCC1C6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Domain Relational Calculus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EE28583-CA9D-4A8F-BF43-421F341AC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3700" y="1090613"/>
            <a:ext cx="7560437" cy="2665800"/>
          </a:xfrm>
        </p:spPr>
        <p:txBody>
          <a:bodyPr/>
          <a:lstStyle/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nonprocedural query language equivalent in power to the tuple relational calculus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query is an expression of the form:</a:t>
            </a:r>
          </a:p>
          <a:p>
            <a:endParaRPr lang="en-US" altLang="en-US" sz="8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{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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x</a:t>
            </a:r>
            <a:r>
              <a:rPr lang="en-US" altLang="en-US" sz="2000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…, </a:t>
            </a:r>
            <a:r>
              <a:rPr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 |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…, </a:t>
            </a:r>
            <a:r>
              <a:rPr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)}</a:t>
            </a: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 lvl="1"/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…, </a:t>
            </a:r>
            <a:r>
              <a:rPr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represent domain variables</a:t>
            </a:r>
          </a:p>
          <a:p>
            <a:pPr lvl="1"/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represents a formula similar to that of the predicate calculus</a:t>
            </a:r>
          </a:p>
          <a:p>
            <a:pPr lvl="1">
              <a:buFont typeface="Monotype Sorts" pitchFamily="2" charset="2"/>
              <a:buNone/>
            </a:pPr>
            <a:endParaRPr lang="en-US" altLang="en-US" sz="2000" i="1" baseline="-25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A1EC320B-DE0D-4C68-B682-E1A32B12A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Joined Relations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6B54FB3-45E1-4330-8998-34CB2F052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5935" y="924750"/>
            <a:ext cx="8357190" cy="146565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 condition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defines which tuples in the two relations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what attributes are present in the result of the join.</a:t>
            </a:r>
            <a:endParaRPr lang="en-US" altLang="en-US" sz="2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 type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defines how tuples in each relation that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match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tuple in the other relation (based on the join condition) are treated.</a:t>
            </a:r>
            <a:endParaRPr lang="en-US" altLang="en-US" sz="2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D53ADBEC-2F7A-4E55-AE86-E1D9AC7E2E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t="32004" r="63737" b="31503"/>
          <a:stretch/>
        </p:blipFill>
        <p:spPr bwMode="auto">
          <a:xfrm>
            <a:off x="1537623" y="2581582"/>
            <a:ext cx="2375471" cy="181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974DB01-0117-40DF-9014-3B2DA00DFA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6" t="32004" r="375" b="31503"/>
          <a:stretch/>
        </p:blipFill>
        <p:spPr bwMode="auto">
          <a:xfrm>
            <a:off x="4450977" y="2581582"/>
            <a:ext cx="3216766" cy="181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>
            <a:extLst>
              <a:ext uri="{FF2B5EF4-FFF2-40B4-BE49-F238E27FC236}">
                <a16:creationId xmlns:a16="http://schemas.microsoft.com/office/drawing/2014/main" id="{9AD0530D-0749-4DDE-9E69-80503060A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22262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Queries</a:t>
            </a:r>
          </a:p>
        </p:txBody>
      </p:sp>
      <p:sp>
        <p:nvSpPr>
          <p:cNvPr id="759811" name="Rectangle 3">
            <a:extLst>
              <a:ext uri="{FF2B5EF4-FFF2-40B4-BE49-F238E27FC236}">
                <a16:creationId xmlns:a16="http://schemas.microsoft.com/office/drawing/2014/main" id="{1B006CCB-7CFB-4728-BDD6-16001EBBD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3282" y="1238850"/>
            <a:ext cx="8197436" cy="2665800"/>
          </a:xfrm>
        </p:spPr>
        <p:txBody>
          <a:bodyPr/>
          <a:lstStyle/>
          <a:p>
            <a:pPr>
              <a:tabLst>
                <a:tab pos="2396729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ID, name, </a:t>
            </a:r>
            <a:r>
              <a:rPr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salary 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instructors whose salary is greater than $80,000</a:t>
            </a:r>
          </a:p>
          <a:p>
            <a:pPr>
              <a:tabLst>
                <a:tab pos="2396729" algn="ctr"/>
              </a:tabLst>
            </a:pPr>
            <a:endParaRPr lang="en-US" altLang="en-US" sz="1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tabLst>
                <a:tab pos="2396729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 </a:t>
            </a:r>
            <a:r>
              <a:rPr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n, d, s&gt;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 </a:t>
            </a:r>
            <a:r>
              <a:rPr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n, d, s&gt;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instructor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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 80000}</a:t>
            </a:r>
          </a:p>
          <a:p>
            <a:pPr lvl="1">
              <a:tabLst>
                <a:tab pos="2396729" algn="ctr"/>
              </a:tabLst>
            </a:pP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tabLst>
                <a:tab pos="2396729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in the previous query, but output only the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attribute value</a:t>
            </a:r>
          </a:p>
          <a:p>
            <a:pPr>
              <a:tabLst>
                <a:tab pos="2396729" algn="ctr"/>
              </a:tabLst>
            </a:pPr>
            <a:endParaRPr lang="en-US" altLang="en-US" sz="1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tabLst>
                <a:tab pos="2396729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 </a:t>
            </a:r>
            <a:r>
              <a:rPr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|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 </a:t>
            </a:r>
            <a:r>
              <a:rPr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n, d, s&gt;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instructor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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 80000}</a:t>
            </a:r>
          </a:p>
          <a:p>
            <a:pPr marL="114300" indent="0">
              <a:buNone/>
              <a:tabLst>
                <a:tab pos="2396729" algn="ctr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 lvl="1">
              <a:tabLst>
                <a:tab pos="2396729" algn="ctr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tabLst>
                <a:tab pos="2396729" algn="ctr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tabLst>
                <a:tab pos="2396729" algn="ctr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 lvl="1">
              <a:tabLst>
                <a:tab pos="2396729" algn="ctr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>
            <a:extLst>
              <a:ext uri="{FF2B5EF4-FFF2-40B4-BE49-F238E27FC236}">
                <a16:creationId xmlns:a16="http://schemas.microsoft.com/office/drawing/2014/main" id="{9AD0530D-0749-4DDE-9E69-80503060A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22262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Queries</a:t>
            </a:r>
          </a:p>
        </p:txBody>
      </p:sp>
      <p:sp>
        <p:nvSpPr>
          <p:cNvPr id="759811" name="Rectangle 3">
            <a:extLst>
              <a:ext uri="{FF2B5EF4-FFF2-40B4-BE49-F238E27FC236}">
                <a16:creationId xmlns:a16="http://schemas.microsoft.com/office/drawing/2014/main" id="{1B006CCB-7CFB-4728-BDD6-16001EBBD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564" y="1090613"/>
            <a:ext cx="7694001" cy="2665800"/>
          </a:xfrm>
        </p:spPr>
        <p:txBody>
          <a:bodyPr/>
          <a:lstStyle/>
          <a:p>
            <a:pPr>
              <a:tabLst>
                <a:tab pos="2396729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names of all instructors whose department is in the Watson building</a:t>
            </a:r>
          </a:p>
          <a:p>
            <a:pPr>
              <a:tabLst>
                <a:tab pos="2396729" algn="ctr"/>
              </a:tabLst>
            </a:pPr>
            <a:endParaRPr lang="en-US" altLang="en-US" sz="1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None/>
              <a:tabLst>
                <a:tab pos="2396729" algn="ctr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{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 n &gt;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 </a:t>
            </a:r>
            <a:r>
              <a:rPr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d, s (&lt;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n, d, s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&gt;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instructor </a:t>
            </a: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     b, a (&lt;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d, b, a&gt;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department 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 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= “Watson” ))}</a:t>
            </a:r>
          </a:p>
          <a:p>
            <a:pPr lvl="1">
              <a:tabLst>
                <a:tab pos="2396729" algn="ctr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tabLst>
                <a:tab pos="2396729" algn="ctr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tabLst>
                <a:tab pos="2396729" algn="ctr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 lvl="1">
              <a:tabLst>
                <a:tab pos="2396729" algn="ctr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679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>
            <a:extLst>
              <a:ext uri="{FF2B5EF4-FFF2-40B4-BE49-F238E27FC236}">
                <a16:creationId xmlns:a16="http://schemas.microsoft.com/office/drawing/2014/main" id="{2867215B-347B-4716-BE7B-D77A09168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699" y="41233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Queries</a:t>
            </a:r>
          </a:p>
        </p:txBody>
      </p:sp>
      <p:sp>
        <p:nvSpPr>
          <p:cNvPr id="761860" name="Text Box 4">
            <a:extLst>
              <a:ext uri="{FF2B5EF4-FFF2-40B4-BE49-F238E27FC236}">
                <a16:creationId xmlns:a16="http://schemas.microsoft.com/office/drawing/2014/main" id="{4BF35572-394A-4E8B-B7FB-76C60EB5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912" y="1733985"/>
            <a:ext cx="60975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&lt;c&gt; 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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a, s, y, b, r, t  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 &lt;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c, a, s, y, b, r, t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&gt;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  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  </a:t>
            </a:r>
            <a:b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               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 “Fall”  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 2009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)</a:t>
            </a:r>
            <a:b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v  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a, s, y, b, r, t 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 &lt;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c, a, s, y, b, r, t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&gt;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]   </a:t>
            </a:r>
            <a:b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               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 “Spring”  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 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2010)}</a:t>
            </a:r>
          </a:p>
        </p:txBody>
      </p:sp>
      <p:sp>
        <p:nvSpPr>
          <p:cNvPr id="761861" name="Text Box 5">
            <a:extLst>
              <a:ext uri="{FF2B5EF4-FFF2-40B4-BE49-F238E27FC236}">
                <a16:creationId xmlns:a16="http://schemas.microsoft.com/office/drawing/2014/main" id="{740488A5-A08E-4674-A207-D8F151A00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597" y="991535"/>
            <a:ext cx="69252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Find the set of all courses taught in the Fall 2009 semester, or in the Spring 2010 semester, or both</a:t>
            </a:r>
          </a:p>
        </p:txBody>
      </p:sp>
      <p:sp>
        <p:nvSpPr>
          <p:cNvPr id="761862" name="Text Box 6">
            <a:extLst>
              <a:ext uri="{FF2B5EF4-FFF2-40B4-BE49-F238E27FC236}">
                <a16:creationId xmlns:a16="http://schemas.microsoft.com/office/drawing/2014/main" id="{E1144ECE-8EBA-4441-BCA3-063D20AD3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623" y="1568054"/>
            <a:ext cx="499705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en-US" sz="11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</p:txBody>
      </p:sp>
      <p:sp>
        <p:nvSpPr>
          <p:cNvPr id="761863" name="Text Box 7">
            <a:extLst>
              <a:ext uri="{FF2B5EF4-FFF2-40B4-BE49-F238E27FC236}">
                <a16:creationId xmlns:a16="http://schemas.microsoft.com/office/drawing/2014/main" id="{DFBE1107-984D-4878-9A54-58710D3A2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597" y="3030434"/>
            <a:ext cx="7973287" cy="115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case can also be written as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br>
              <a:rPr kumimoji="1" lang="en-US" altLang="en-US" sz="1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{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&lt;c&gt; 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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a, s, y, b, r, t  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 &lt;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c, a, s, y, b, r, t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&gt;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  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  </a:t>
            </a:r>
            <a:b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           ( (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 “Fall”  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 2009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)  v (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 “Spring”  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 </a:t>
            </a: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2010))}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 autoUpdateAnimBg="0"/>
      <p:bldP spid="761861" grpId="0" autoUpdateAnimBg="0"/>
      <p:bldP spid="761862" grpId="0" autoUpdateAnimBg="0"/>
      <p:bldP spid="76186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>
            <a:extLst>
              <a:ext uri="{FF2B5EF4-FFF2-40B4-BE49-F238E27FC236}">
                <a16:creationId xmlns:a16="http://schemas.microsoft.com/office/drawing/2014/main" id="{2867215B-347B-4716-BE7B-D77A09168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699" y="41233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Queries</a:t>
            </a:r>
          </a:p>
        </p:txBody>
      </p:sp>
      <p:sp>
        <p:nvSpPr>
          <p:cNvPr id="761864" name="Text Box 8">
            <a:extLst>
              <a:ext uri="{FF2B5EF4-FFF2-40B4-BE49-F238E27FC236}">
                <a16:creationId xmlns:a16="http://schemas.microsoft.com/office/drawing/2014/main" id="{B1EBF802-6256-4C55-B9A0-5140062E2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96" y="987032"/>
            <a:ext cx="72962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Find the set of all courses taught in the Fall 2009 semester, and in the Spring 2010 semester</a:t>
            </a:r>
          </a:p>
        </p:txBody>
      </p:sp>
      <p:sp>
        <p:nvSpPr>
          <p:cNvPr id="761865" name="Text Box 9">
            <a:extLst>
              <a:ext uri="{FF2B5EF4-FFF2-40B4-BE49-F238E27FC236}">
                <a16:creationId xmlns:a16="http://schemas.microsoft.com/office/drawing/2014/main" id="{4C59D488-16E6-4F91-BF95-4839D2E41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022" y="1924917"/>
            <a:ext cx="678395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&lt;c&gt;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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a, s, y, b, r, t 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 &lt;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c, a, s, y, b, r, t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&gt;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 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  </a:t>
            </a:r>
            <a:b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              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 “Fall” 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 2009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)</a:t>
            </a:r>
            <a:b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 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a, s, y, b, r, t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 &lt;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c, a, s, y, b, r, t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&gt;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]   </a:t>
            </a:r>
            <a:b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              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 “Spring” 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 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2010)}</a:t>
            </a:r>
          </a:p>
        </p:txBody>
      </p:sp>
    </p:spTree>
    <p:extLst>
      <p:ext uri="{BB962C8B-B14F-4D97-AF65-F5344CB8AC3E}">
        <p14:creationId xmlns:p14="http://schemas.microsoft.com/office/powerpoint/2010/main" val="14996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4" grpId="0" autoUpdateAnimBg="0"/>
      <p:bldP spid="76186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1949185D-2575-42D3-963F-2701C5A85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1500" y="110143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Safety of Expressions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A721D05-73AA-4080-9792-C22E2D763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998" y="741291"/>
            <a:ext cx="7941924" cy="2665800"/>
          </a:xfrm>
        </p:spPr>
        <p:txBody>
          <a:bodyPr/>
          <a:lstStyle/>
          <a:p>
            <a:pPr>
              <a:buNone/>
              <a:tabLst>
                <a:tab pos="476250" algn="l"/>
                <a:tab pos="2396729" algn="ctr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expression:</a:t>
            </a:r>
          </a:p>
          <a:p>
            <a:pPr>
              <a:buNone/>
              <a:tabLst>
                <a:tab pos="476250" algn="l"/>
                <a:tab pos="2396729" algn="ctr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{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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1425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x</a:t>
            </a:r>
            <a:r>
              <a:rPr lang="en-US" altLang="en-US" sz="1425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2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…,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1425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 |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1425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1425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2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…,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1425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1425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)}</a:t>
            </a:r>
          </a:p>
          <a:p>
            <a:pPr>
              <a:buNone/>
              <a:tabLst>
                <a:tab pos="476250" algn="l"/>
                <a:tab pos="2396729" algn="ctr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is safe if all of the following hold: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476250" algn="l"/>
                <a:tab pos="2396729" algn="ctr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All values that appear in tuples of the expression are values from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dom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 (that is, the values appear either in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or in a tuple of a 	relation mentioned in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).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476250" algn="l"/>
                <a:tab pos="2396729" algn="ctr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For every “there exists” </a:t>
            </a:r>
            <a:r>
              <a:rPr lang="en-US" altLang="en-US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subformula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of the form 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</a:t>
            </a:r>
            <a:r>
              <a:rPr lang="en-US" altLang="en-US" sz="1425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)), the 	</a:t>
            </a:r>
            <a:r>
              <a:rPr lang="en-US" altLang="en-US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subformula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is true if and only if there is a value of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in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dom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</a:t>
            </a:r>
            <a:r>
              <a:rPr lang="en-US" altLang="en-US" sz="1425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	such that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</a:t>
            </a:r>
            <a:r>
              <a:rPr lang="en-US" altLang="en-US" sz="1425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 is true.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476250" algn="l"/>
                <a:tab pos="2396729" algn="ctr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For every “for all” </a:t>
            </a:r>
            <a:r>
              <a:rPr lang="en-US" altLang="en-US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subformula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of the form </a:t>
            </a:r>
            <a:r>
              <a:rPr lang="en-US" altLang="en-US" sz="1500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</a:t>
            </a:r>
            <a:r>
              <a:rPr lang="en-US" altLang="en-US" sz="1425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)), the </a:t>
            </a:r>
            <a:r>
              <a:rPr lang="en-US" altLang="en-US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subformula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is true if and only if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</a:t>
            </a:r>
            <a:r>
              <a:rPr lang="en-US" altLang="en-US" sz="1425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 is true for all values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from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dom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</a:t>
            </a:r>
            <a:r>
              <a:rPr lang="en-US" altLang="en-US" sz="1425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>
            <a:extLst>
              <a:ext uri="{FF2B5EF4-FFF2-40B4-BE49-F238E27FC236}">
                <a16:creationId xmlns:a16="http://schemas.microsoft.com/office/drawing/2014/main" id="{9D5D9B47-30CE-42E8-A5D7-86F560B4A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7932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Universal Quantification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85D32B4-FA79-4F58-81FF-1B506375F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7820" y="977597"/>
            <a:ext cx="7808360" cy="2665800"/>
          </a:xfr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all students who have taken all courses offered in the Biology department</a:t>
            </a:r>
          </a:p>
          <a:p>
            <a:endParaRPr lang="en-US" altLang="en-US" sz="105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{&lt;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|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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n, d,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tc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( &lt;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n, d,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tc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&gt; 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student 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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(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ci,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ti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dn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cr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 &lt;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ci,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ti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dn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&gt; 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course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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dn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=“Biology”                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               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si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se, y, g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 &lt;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ci,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si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se, y, g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&gt; 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takes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))}</a:t>
            </a:r>
          </a:p>
          <a:p>
            <a:pPr lvl="1"/>
            <a:endParaRPr lang="en-US" altLang="en-US" sz="105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that without the existential quantification on student, the above query would be unsafe if the Biology department has not offered any courses.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21F6AC38-6B49-4AC4-851E-B83519F10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Outer Join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34B40B9-43EB-4371-B01B-E6217C15F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4073" y="1117015"/>
            <a:ext cx="7535853" cy="2665800"/>
          </a:xfrm>
        </p:spPr>
        <p:txBody>
          <a:bodyPr/>
          <a:lstStyle/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extension of the join operation that </a:t>
            </a:r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avoids loss of information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altLang="en-US" sz="1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Computes the join and then adds tuples form one relation that does not match tuples in the other relation to the result of the join. </a:t>
            </a:r>
          </a:p>
          <a:p>
            <a:endParaRPr lang="en-US" altLang="en-US" sz="105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Uses </a:t>
            </a:r>
            <a:r>
              <a:rPr lang="en-US" altLang="en-US" sz="2000" b="1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39BB30CB-2C07-4A46-BEAE-46C60FA6A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92573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Left Outer Join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B5709CD-936F-4C08-B3F6-60E250599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023" y="1325761"/>
            <a:ext cx="5943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natural left outer join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prereq</a:t>
            </a:r>
            <a:endParaRPr kumimoji="1"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5607" name="Picture 4">
            <a:extLst>
              <a:ext uri="{FF2B5EF4-FFF2-40B4-BE49-F238E27FC236}">
                <a16:creationId xmlns:a16="http://schemas.microsoft.com/office/drawing/2014/main" id="{1FD6BC3D-92C6-46D8-ABB2-8787EEE59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73" y="2111573"/>
            <a:ext cx="6259781" cy="141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7">
            <a:extLst>
              <a:ext uri="{FF2B5EF4-FFF2-40B4-BE49-F238E27FC236}">
                <a16:creationId xmlns:a16="http://schemas.microsoft.com/office/drawing/2014/main" id="{23FB5A3E-B74A-4917-A43F-689FDF956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634714" y="2178807"/>
            <a:ext cx="1070449" cy="325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1DDFD3B4-1428-4989-9B0C-8BAB7481E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05853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 Outer Join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7123B58-6C26-4CE8-864D-AED7E4B9F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989" y="1158984"/>
            <a:ext cx="48160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natural right outer join</a:t>
            </a:r>
            <a:r>
              <a:rPr kumimoji="1"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20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prereq</a:t>
            </a:r>
            <a:endParaRPr kumimoji="1" lang="en-US" altLang="en-US" sz="20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7017C46C-2050-493C-9C90-8E65D23D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634" y="1861857"/>
            <a:ext cx="6274428" cy="141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7">
            <a:extLst>
              <a:ext uri="{FF2B5EF4-FFF2-40B4-BE49-F238E27FC236}">
                <a16:creationId xmlns:a16="http://schemas.microsoft.com/office/drawing/2014/main" id="{CD2148C7-1B8C-4805-A2B7-01B3DB655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437246" y="1946112"/>
            <a:ext cx="1032596" cy="31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54A6A9EC-22A4-4223-B050-29440A864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98832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 Outer Join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B091BD3-988D-43BA-9BD3-F671E0863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077" y="1032182"/>
            <a:ext cx="49267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  <a:r>
              <a:rPr kumimoji="1"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2000" b="1" dirty="0">
                <a:solidFill>
                  <a:srgbClr val="00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natural full outer join</a:t>
            </a:r>
            <a:r>
              <a:rPr kumimoji="1"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20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prereq</a:t>
            </a:r>
            <a:endParaRPr kumimoji="1" lang="en-US" altLang="en-US" sz="2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0AF0011E-A7B8-4050-8948-80C2E5AE3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96" y="1808069"/>
            <a:ext cx="5860181" cy="15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7">
            <a:extLst>
              <a:ext uri="{FF2B5EF4-FFF2-40B4-BE49-F238E27FC236}">
                <a16:creationId xmlns:a16="http://schemas.microsoft.com/office/drawing/2014/main" id="{BB71E19D-ADA8-49FD-A04F-4E67586D6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472914" y="1849990"/>
            <a:ext cx="1037269" cy="31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C7632357-840B-4DB5-A498-E749FD231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60557"/>
            <a:ext cx="6996600" cy="715800"/>
          </a:xfrm>
        </p:spPr>
        <p:txBody>
          <a:bodyPr/>
          <a:lstStyle/>
          <a:p>
            <a:r>
              <a:rPr lang="en-US" alt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Joined Relations – Examples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BD09074-8089-4AA9-867E-BFA273ED8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676" y="1238850"/>
            <a:ext cx="5320673" cy="2665800"/>
          </a:xfrm>
        </p:spPr>
        <p:txBody>
          <a:bodyPr/>
          <a:lstStyle/>
          <a:p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</a:t>
            </a:r>
            <a:r>
              <a:rPr lang="en-US" alt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inner join </a:t>
            </a:r>
            <a:r>
              <a:rPr lang="en-US" altLang="en-US" sz="20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prereq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br>
              <a:rPr lang="en-US" alt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20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course.course_id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altLang="en-US" sz="20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prereq.course_id</a:t>
            </a:r>
            <a:endParaRPr lang="en-US" altLang="en-US" sz="2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3797" name="Picture 5">
            <a:extLst>
              <a:ext uri="{FF2B5EF4-FFF2-40B4-BE49-F238E27FC236}">
                <a16:creationId xmlns:a16="http://schemas.microsoft.com/office/drawing/2014/main" id="{625858CB-00ED-4614-9485-F281C965A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50" y="2219463"/>
            <a:ext cx="6589591" cy="102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7">
            <a:extLst>
              <a:ext uri="{FF2B5EF4-FFF2-40B4-BE49-F238E27FC236}">
                <a16:creationId xmlns:a16="http://schemas.microsoft.com/office/drawing/2014/main" id="{498011FE-E723-45F2-8619-B6076B98A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5690425" y="2289575"/>
            <a:ext cx="971330" cy="295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1501</Words>
  <Application>Microsoft Office PowerPoint</Application>
  <PresentationFormat>นำเสนอทางหน้าจอ (16:9)</PresentationFormat>
  <Paragraphs>285</Paragraphs>
  <Slides>45</Slides>
  <Notes>43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2</vt:i4>
      </vt:variant>
      <vt:variant>
        <vt:lpstr>ชื่อเรื่องสไลด์</vt:lpstr>
      </vt:variant>
      <vt:variant>
        <vt:i4>45</vt:i4>
      </vt:variant>
    </vt:vector>
  </HeadingPairs>
  <TitlesOfParts>
    <vt:vector size="56" baseType="lpstr">
      <vt:lpstr>Wingdings 3</vt:lpstr>
      <vt:lpstr>Source Sans Pro</vt:lpstr>
      <vt:lpstr>Monotype Sorts</vt:lpstr>
      <vt:lpstr>Oswald</vt:lpstr>
      <vt:lpstr>Helvetica</vt:lpstr>
      <vt:lpstr>Arial</vt:lpstr>
      <vt:lpstr>Open Sans</vt:lpstr>
      <vt:lpstr>Times New Roman</vt:lpstr>
      <vt:lpstr>Quince template</vt:lpstr>
      <vt:lpstr>Clip</vt:lpstr>
      <vt:lpstr>Equation</vt:lpstr>
      <vt:lpstr> Intermediate SQL</vt:lpstr>
      <vt:lpstr>Joined Relations</vt:lpstr>
      <vt:lpstr>Join operations – Example</vt:lpstr>
      <vt:lpstr>Joined Relations</vt:lpstr>
      <vt:lpstr>Outer Join</vt:lpstr>
      <vt:lpstr>Left Outer Join</vt:lpstr>
      <vt:lpstr>Right Outer Join</vt:lpstr>
      <vt:lpstr>Full Outer Join</vt:lpstr>
      <vt:lpstr>Joined Relations – Examples </vt:lpstr>
      <vt:lpstr>Joined Relations – Examples </vt:lpstr>
      <vt:lpstr>Joined Relations – Examples</vt:lpstr>
      <vt:lpstr>Relational Algebra</vt:lpstr>
      <vt:lpstr>Select Operation</vt:lpstr>
      <vt:lpstr>Select Operation</vt:lpstr>
      <vt:lpstr>Project Operation</vt:lpstr>
      <vt:lpstr>Project Operation</vt:lpstr>
      <vt:lpstr>Union Operation</vt:lpstr>
      <vt:lpstr>Union Operation</vt:lpstr>
      <vt:lpstr>Union Operation</vt:lpstr>
      <vt:lpstr>Set Difference Operation</vt:lpstr>
      <vt:lpstr>Set Difference Operation</vt:lpstr>
      <vt:lpstr>Set-Intersection Operation</vt:lpstr>
      <vt:lpstr>Cartesian-Product Operation</vt:lpstr>
      <vt:lpstr>Rename Operation</vt:lpstr>
      <vt:lpstr>Rename Operation</vt:lpstr>
      <vt:lpstr>Formal Definition</vt:lpstr>
      <vt:lpstr>Formal Definition</vt:lpstr>
      <vt:lpstr>Tuple Relational Calculus</vt:lpstr>
      <vt:lpstr>Predicate Calculus Formula</vt:lpstr>
      <vt:lpstr>Example Queries</vt:lpstr>
      <vt:lpstr>Example Queries</vt:lpstr>
      <vt:lpstr>Example Queries</vt:lpstr>
      <vt:lpstr>Example Queries</vt:lpstr>
      <vt:lpstr>Example Queries</vt:lpstr>
      <vt:lpstr>Universal Quantification</vt:lpstr>
      <vt:lpstr>Safety of Expressions</vt:lpstr>
      <vt:lpstr>Safety of Expressions (Cont.)</vt:lpstr>
      <vt:lpstr>Safety of Expressions (Cont.)</vt:lpstr>
      <vt:lpstr>Domain Relational Calculus</vt:lpstr>
      <vt:lpstr>Example Queries</vt:lpstr>
      <vt:lpstr>Example Queries</vt:lpstr>
      <vt:lpstr>Example Queries</vt:lpstr>
      <vt:lpstr>Example Queries</vt:lpstr>
      <vt:lpstr>Safety of Expressions</vt:lpstr>
      <vt:lpstr>Universal Quantification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Database Systems</dc:title>
  <dc:creator>user</dc:creator>
  <cp:lastModifiedBy>DSG DSGas</cp:lastModifiedBy>
  <cp:revision>94</cp:revision>
  <dcterms:modified xsi:type="dcterms:W3CDTF">2019-09-13T01:25:01Z</dcterms:modified>
</cp:coreProperties>
</file>