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8"/>
  </p:notesMasterIdLst>
  <p:sldIdLst>
    <p:sldId id="256" r:id="rId2"/>
    <p:sldId id="674" r:id="rId3"/>
    <p:sldId id="675" r:id="rId4"/>
    <p:sldId id="340" r:id="rId5"/>
    <p:sldId id="549" r:id="rId6"/>
    <p:sldId id="671" r:id="rId7"/>
    <p:sldId id="617" r:id="rId8"/>
    <p:sldId id="361" r:id="rId9"/>
    <p:sldId id="618" r:id="rId10"/>
    <p:sldId id="676" r:id="rId11"/>
    <p:sldId id="363" r:id="rId12"/>
    <p:sldId id="364" r:id="rId13"/>
    <p:sldId id="677" r:id="rId14"/>
    <p:sldId id="365" r:id="rId15"/>
    <p:sldId id="351" r:id="rId16"/>
    <p:sldId id="377" r:id="rId17"/>
    <p:sldId id="366" r:id="rId18"/>
    <p:sldId id="678" r:id="rId19"/>
    <p:sldId id="625" r:id="rId20"/>
    <p:sldId id="680" r:id="rId21"/>
    <p:sldId id="681" r:id="rId22"/>
    <p:sldId id="369" r:id="rId23"/>
    <p:sldId id="370" r:id="rId24"/>
    <p:sldId id="371" r:id="rId25"/>
    <p:sldId id="378" r:id="rId26"/>
    <p:sldId id="380" r:id="rId27"/>
    <p:sldId id="381" r:id="rId28"/>
    <p:sldId id="382" r:id="rId29"/>
    <p:sldId id="552" r:id="rId30"/>
    <p:sldId id="384" r:id="rId31"/>
    <p:sldId id="682" r:id="rId32"/>
    <p:sldId id="627" r:id="rId33"/>
    <p:sldId id="628" r:id="rId34"/>
    <p:sldId id="629" r:id="rId35"/>
    <p:sldId id="672" r:id="rId36"/>
    <p:sldId id="630" r:id="rId37"/>
    <p:sldId id="554" r:id="rId38"/>
    <p:sldId id="683" r:id="rId39"/>
    <p:sldId id="550" r:id="rId40"/>
    <p:sldId id="611" r:id="rId41"/>
    <p:sldId id="459" r:id="rId42"/>
    <p:sldId id="632" r:id="rId43"/>
    <p:sldId id="633" r:id="rId44"/>
    <p:sldId id="460" r:id="rId45"/>
    <p:sldId id="574" r:id="rId46"/>
    <p:sldId id="575" r:id="rId47"/>
    <p:sldId id="610" r:id="rId48"/>
    <p:sldId id="640" r:id="rId49"/>
    <p:sldId id="641" r:id="rId50"/>
    <p:sldId id="642" r:id="rId51"/>
    <p:sldId id="643" r:id="rId52"/>
    <p:sldId id="644" r:id="rId53"/>
    <p:sldId id="645" r:id="rId54"/>
    <p:sldId id="673" r:id="rId55"/>
    <p:sldId id="646" r:id="rId56"/>
    <p:sldId id="647" r:id="rId57"/>
    <p:sldId id="648" r:id="rId58"/>
    <p:sldId id="649" r:id="rId59"/>
    <p:sldId id="650" r:id="rId60"/>
    <p:sldId id="438" r:id="rId61"/>
    <p:sldId id="439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450" r:id="rId73"/>
    <p:sldId id="451" r:id="rId74"/>
    <p:sldId id="452" r:id="rId75"/>
    <p:sldId id="453" r:id="rId76"/>
    <p:sldId id="454" r:id="rId77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79"/>
      <p:bold r:id="rId80"/>
      <p:italic r:id="rId81"/>
      <p:boldItalic r:id="rId82"/>
    </p:embeddedFont>
    <p:embeddedFont>
      <p:font typeface="Open Sans" panose="020B0606030504020204" pitchFamily="34" charset="0"/>
      <p:regular r:id="rId83"/>
      <p:bold r:id="rId84"/>
      <p:italic r:id="rId85"/>
      <p:boldItalic r:id="rId86"/>
    </p:embeddedFont>
    <p:embeddedFont>
      <p:font typeface="Source Sans Pro" panose="020B0503030403020204" pitchFamily="34" charset="0"/>
      <p:regular r:id="rId87"/>
      <p:bold r:id="rId88"/>
      <p:italic r:id="rId89"/>
      <p:boldItalic r:id="rId90"/>
    </p:embeddedFont>
    <p:embeddedFont>
      <p:font typeface="Webdings" panose="05030102010509060703" pitchFamily="18" charset="2"/>
      <p:regular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2437A-DE21-4D83-AFBB-210704A0F663}">
  <a:tblStyle styleId="{22C2437A-DE21-4D83-AFBB-210704A0F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สไตล์ธีม 1 - เน้น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สไตล์ธีม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สไตล์ธีม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สไตล์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5" autoAdjust="0"/>
    <p:restoredTop sz="94042" autoAdjust="0"/>
  </p:normalViewPr>
  <p:slideViewPr>
    <p:cSldViewPr snapToGrid="0">
      <p:cViewPr varScale="1">
        <p:scale>
          <a:sx n="142" d="100"/>
          <a:sy n="142" d="100"/>
        </p:scale>
        <p:origin x="55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90" Type="http://schemas.openxmlformats.org/officeDocument/2006/relationships/font" Target="fonts/font12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657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1CC0F13-FB41-4D4E-812F-E158F771C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6DDBD0AC-1DE0-4F2E-988D-38645E3B802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9804785-4CC7-465A-BD13-42E20D6BF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7B76FF6-C40D-4C58-A45F-57BC078A7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2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31CC0F13-FB41-4D4E-812F-E158F771CE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6DDBD0AC-1DE0-4F2E-988D-38645E3B802A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29804785-4CC7-465A-BD13-42E20D6BF7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7B76FF6-C40D-4C58-A45F-57BC078A7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7B2C775-A867-4672-9C4C-2D5969FC9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F9E04123-1E9F-42A0-8948-1C530AE64426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316406D-1E78-4BB9-BCD4-481F3743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C458DEA-9ED0-4CEC-87AC-CCD18F95C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135A2A2-C889-4382-8F8C-F0839B4E7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3071BDD-E6A4-4845-BC5E-866AA7D09D1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554F3BB-6685-4D54-8529-2D36996EB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B72262C-24EE-47C2-B01E-5824D644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8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135A2A2-C889-4382-8F8C-F0839B4E7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3071BDD-E6A4-4845-BC5E-866AA7D09D1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554F3BB-6685-4D54-8529-2D36996EB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B72262C-24EE-47C2-B01E-5824D6446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C1F4F9B9-090A-4D64-ABA0-77E8F1EA5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3913FD55-C0D8-4ADC-BC9E-7A6F54F8634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8A23312-0846-48CB-8CFC-41084F8AC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D7507939-6119-47F9-B368-96EDE9C6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24A9E8-2A66-491B-BB00-D2032D11D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4F874650-C28D-41C8-BEFB-33D602A75DD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E78072-C7EF-4F18-A2C7-46C681631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548E24E-7EE1-424E-9D45-83853E15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661C7C45-9000-4AFF-B110-FAF4FD262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E7893DCC-3846-42B7-BE4C-A59B6CDA9C2A}" type="slidenum">
              <a:rPr lang="en-US" altLang="th-TH" sz="1200"/>
              <a:pPr/>
              <a:t>19</a:t>
            </a:fld>
            <a:endParaRPr lang="en-US" altLang="th-TH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3696F60-CDFF-4F73-AFE3-C2FAD9E93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23468E9-767C-4996-8C0C-7C286C8EA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th-TH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EEF9D3D-B56B-4C8F-B604-C784CF7DA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B970CA3B-240C-42DA-B2B6-4DB02A3C7DA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14E6A8A-EAC5-4949-AC9E-A4C594591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3A60E6A-1C26-4A6D-B04B-961AC232A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E7DCCB9-DC0F-4533-A5B2-AAA286D938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1" tIns="46576" rIns="93151" bIns="46576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9A5DDC96-7FEC-46CB-A16C-753AB8A28E09}" type="slidenum">
              <a:rPr lang="en-US" altLang="en-US" sz="1200"/>
              <a:pPr algn="r"/>
              <a:t>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5E25FF9-481C-4B98-B948-6A08E7F12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BF42EBA-ECB3-4963-A394-234C27D6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5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0D6992E-8BF7-436C-81D5-C773ED0D4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922D2FAD-A6A9-4B24-BD19-3895A262909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7D56F21-F58D-426B-B25A-992DF760E8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8E6F0018-7171-42E8-BF51-3D34C5E62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DAD43D3-3E9F-4770-8021-646C4F089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D103E44E-C3D7-4EFB-9EF3-EAB764F6635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02E0031E-7FF1-4E80-86E9-5CF050D16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2D3ED5C-2FA9-487F-A631-25A0B9807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C776D65-7D9F-4B1A-9F26-164C07B44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E6EB90C-9E98-4868-9025-FB3286F83A30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0127865F-3DAD-4F14-902E-03AD9E336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86D8202D-C9D7-41CF-BF45-2481EE3EF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41425ED-2114-4E1B-871E-FFA79A9B2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DA8EB417-1549-45F5-A6C4-EB6CAC63B90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8499DE65-E8EB-493E-B961-0EF4C382D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1D0E688-76AF-484B-A58D-B9F1CE8A5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B3C75CB4-D5A5-4320-86F7-E3EDA6A52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91484AA0-F7CD-4F84-95F7-1968FEFBA47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DE54BA68-1B87-427B-81AA-5E2A95831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4E17455-9D06-4569-BC85-F4065AD8F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93E6D1B4-684B-41BC-849E-667B7D8A0B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7A108582-6EAD-4D39-BE8E-A481A4C17D7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4C2E988D-FA7D-4DE7-AB8B-A36BEDBF6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E504ECD4-8D9A-4470-AAB6-EE72B65D4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6482DFD5-B935-4CC2-A37F-EF7E70625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375007DD-98C6-4561-A1D1-8D375D5BA1FC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7704982-8F25-480A-910A-B8315ABED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DA4F661D-1C0F-4449-A611-38432704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102B8AA-B54F-436E-A8A6-E7717E429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FBBA19B2-B2BB-4C71-82C5-6D1151DF98F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CEB128F1-2BA2-4DA5-876D-9E27F2677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67228DE9-04F7-43D6-9A10-8B3B47C57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7412B30-4F74-4E35-84AE-ED667CA58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C77F848D-070C-41A0-B8E4-078977FF960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AE7E7B8-91A9-401F-8694-CC596E6AD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B842E48-0E71-4513-B262-349402A5D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AD51A23D-3110-49FD-968C-B472C86EE5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38037AA-C600-458E-8EF2-5B951D3A249C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08E588D-FB5B-411D-872C-B9CA720C3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6D91711-45A7-4B61-806F-9E43E9EF2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E7DCCB9-DC0F-4533-A5B2-AAA286D938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1" tIns="46576" rIns="93151" bIns="46576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9A5DDC96-7FEC-46CB-A16C-753AB8A28E09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5E25FF9-481C-4B98-B948-6A08E7F12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BF42EBA-ECB3-4963-A394-234C27D6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09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B33BF2F-B2DB-4610-81E2-C376825A7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4BC20CB2-4CC4-42AB-9E5E-3D6164FE6A7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CE0552A-D501-4C72-9316-E88337C86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90CB28B-6211-4D07-B684-A1421E55D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B33BF2F-B2DB-4610-81E2-C376825A7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4BC20CB2-4CC4-42AB-9E5E-3D6164FE6A7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6CE0552A-D501-4C72-9316-E88337C86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90CB28B-6211-4D07-B684-A1421E55D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04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2C433EC8-DDCC-43A8-9BB3-E54384CFD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7B606409-070E-4E1C-8921-46820C701866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23C5A7E-3AC9-4398-8AFD-4D47D1D45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A854457-98E3-4A5E-B6A8-19FF76E5C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2692DA43-DC9C-4C43-8F75-97541B938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AA88C061-DBF7-49FD-827D-D5388EBD715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0D4A826F-5408-4EDC-BA1F-198114B01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D863563-BDFD-49ED-9C53-937F10CE6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075B79B-209B-410F-ABE3-83171D3E9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E323E551-C372-4DD5-8455-5D22956601D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8A64C3BA-AA54-45CA-81BA-6DFCAA6E1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90F49B7-E293-41C5-8F55-BCD833210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202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7091705-778E-4728-9D52-9199C9A3A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6955B53C-9E22-4309-9138-F924E5C50793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80A0095-B464-406A-9314-2BA2DBE17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B89F6C71-1041-4D97-BF3E-B77049654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075B79B-209B-410F-ABE3-83171D3E9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E323E551-C372-4DD5-8455-5D22956601D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8A64C3BA-AA54-45CA-81BA-6DFCAA6E1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90F49B7-E293-41C5-8F55-BCD833210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7A81A581-736D-40A1-BD73-85670D7A0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F7BE0F25-8985-4609-A2B7-F0EB11E4863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7BA9D3D-1135-4A48-801A-E37166B84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69D13C0-C9BA-493D-BD5B-193B22A8D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05A09B99-BE26-4FCE-B3C7-4F8723E132E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6F7568EF-3054-4467-B1F0-85CE8D3742A7}" type="slidenum">
              <a:rPr lang="en-US" altLang="en-US" sz="1200"/>
              <a:pPr algn="r"/>
              <a:t>42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EA6347C-F4CD-4AD8-AD59-CDD38157E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32D5DAA1-46A6-4858-92F4-79C0CFB18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0B654B79-FB23-4547-A002-9FB1A5C2A1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868B5177-BD4C-41E4-A4CB-119095EDC8EB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D9005254-AFB3-45FA-8BC5-101503BFB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C0DBCCC9-BC95-48B1-90BC-C6B5076A2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4B22A7B-1901-4D9C-A598-1A45C94E6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55B2448-02A4-452E-9D6E-625519E2674A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5BD0AC4-9DBD-49FF-8D08-971363FAD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3E803866-D9B8-4F10-BF86-C114884AC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5A41A9F2-FC1C-4227-8963-751021615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BFDD308D-9CC4-4669-8A4B-8DC36A597BE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5515B2C7-E4D1-4DF6-BCC2-731CFDB8C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48A14EF7-D428-465E-858A-3C5F4B0C7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8598954C-288E-439E-8BE3-73706783E08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FB3D61A8-5CF0-4D9B-BE5C-B5CD536EA102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D003BB8A-657A-495E-AB0D-4C1809FA8F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F5D40438-6885-44DB-B91A-776868B76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C7A74096-F3DE-41CC-A12C-A4133337F3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1E09B36E-127D-423F-924A-81D88206449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BA09F1C9-D5D6-4C51-B99C-B2D531EE7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C043A04-9067-4DE8-B8F3-58B6843A8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F15995BE-023C-45EA-ACC1-A703743E1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F44E255B-D4BF-4588-BAFB-9F9ED65087EF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DBAF039F-F001-4711-BD95-8B77A7F5F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35CBED6-6F6F-4BE4-B6A2-58EFACB5C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2820D1A4-7CAF-4872-A326-861CD49E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EE4A4443-B2E8-452A-B1D8-C2C777616779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2D461EC6-5E89-4E3E-B005-4EB50389CB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C888DAA9-E17E-412E-9947-5C8D11AAA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0F010E11-EF5E-4335-BA6B-04F055365E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833230F8-C0B8-48D1-B978-593E0708C929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F2E0F969-6E68-43B2-95C0-B1D6F828A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E77D60A5-217B-4740-9495-C4CD4BFDE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E86DE1B-BCF6-496C-BC9B-DFE500739C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86BB374F-47DA-4F3E-A31F-779306B5102E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256A6C87-0EF3-4064-8AEC-9C720368B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0D6C155-C5F6-407A-841D-4B1323C5B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CC5F1ECD-28A1-4DC1-B5CC-0D18E2C48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329F7C83-4395-4022-B548-BB137B2CB6C6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4CEE0F1E-22D7-4CBD-A076-0EA6CA397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B600A7F-05B8-4584-B09E-FA170600E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A4BF286A-C94C-4CE2-8A23-BDAB8B175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6CFBA3A9-9681-42FD-BFAB-4D346A37AC1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64401D2F-6C14-43DB-BB4B-09C85AEE1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817FE78A-0633-46D4-9D6E-2FA1CBA6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CEF9C7F-B2B5-48B0-BB0E-90945934B0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1" tIns="46576" rIns="93151" bIns="46576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307D1A19-02DE-4026-96AA-81F0F88C56D1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8351A59-F82C-423D-93FC-9CE3C9B90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0DEFE4A-BF26-46AD-A759-34617C62A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A4BF286A-C94C-4CE2-8A23-BDAB8B175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6CFBA3A9-9681-42FD-BFAB-4D346A37AC1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64401D2F-6C14-43DB-BB4B-09C85AEE1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817FE78A-0633-46D4-9D6E-2FA1CBA6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36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A0DDE50C-F7E2-4A17-BA22-A7F268F7E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7E276E2A-3DB4-4E8C-ABD9-8CDC08B9F610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4ACA396-852D-4851-A936-E23FA9A2D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685A47FB-CA24-43F3-A83B-9E192B86A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21256F45-54F0-4434-9931-8B744EF1F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4118A5C-D562-45A5-9A0F-495FED0467B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E314020C-2E95-438F-86CE-62B43430CE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A38EBB9-D8E9-46C6-9DFE-5714C3C95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EFFCD01A-0A3B-4F56-BC57-88F7EBE00C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745510D5-2847-4CC7-B9B5-E78F54B7A0BB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67F510F8-3D8D-4B38-BE93-F66C89EDF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B05DA757-3531-4648-B8F6-4A4AFCB18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788B2E9E-8580-4F2A-BF8B-4641928AF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7ED9C737-AD5A-4437-B3EE-EDE427C56FE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F4F69565-269F-4865-84F2-7A5423A76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1C9BDAB5-2E54-48BF-8C44-C98ECC6F1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AAFF97CE-E51F-4705-A327-4608E6F90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00C82C3-C912-4405-9A2E-42802DDBB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07D75D70-5DEC-434D-A010-CE186A5B20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D7ECF6C5-C628-4A77-BD14-D430674CCCD7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3F072893-D95F-4243-9149-DC270D915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50ADFA27-91FB-4E3B-9F62-1454C149A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AD8E110-F214-4AFF-BAB5-50DB8B16C4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EB3E356C-0EEB-4E33-A2D1-D3944CCF0AF7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F33F48C-DC4F-4B44-910F-62A619358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86D34CF6-EE51-437F-8762-6239A903B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654144ED-852A-4EBB-95BF-2B36889FB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A6DB4CAC-CECC-49BD-B2AE-EF297181C79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B89DEF3-05AC-4014-9322-4CAC2768F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0BC01AD-78C8-422C-A03D-1EEE94E5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016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A61844A1-6CA9-4C59-8305-ACF90D0E8F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EA61AD95-1DAE-474E-B21E-D5104E46EDA1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8454D338-ACD0-43C3-9EA6-3EFEA0381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DDDED3DD-D886-4B6D-973B-F20087B4F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DBDDD782-A3ED-4754-AEF7-CD78F6269B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87B210A9-448F-4ADE-8D84-63253D8A2CF4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0A457FBB-C20D-4379-B2B6-417A33A8C0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B619C6D6-7CBF-4D68-BA60-B8A90CD9C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7076D1E0-88C2-421F-B183-0685E491E9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56" tIns="46579" rIns="93156" bIns="46579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/>
            <a:fld id="{F48AA82A-A9AF-4F43-B49C-3CFD4964A0F9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A69941E9-3C25-4610-B9C3-3BE85350E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934D8599-F3F4-4E4F-B983-8DAAF4241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047C6A47-C719-4FA5-8C28-F6DEACB55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7FE26480-12ED-4AF1-982D-E787F4817987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5CFEDF8E-7BAE-4AD0-8BFC-277B172D8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01B400D6-2540-458A-94CA-FD0A87A00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3F8EB5CB-6A75-4665-AA7E-B1A04E51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DEE444AA-AAC8-4836-B8C8-D21D6FCDD50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F0D9B256-8D70-4455-A3F9-841378C7C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5581D36E-CFB2-4F5C-927C-EDF7D52F7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5A033D44-E18A-460F-8632-C7C699D61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26D6051C-9990-4BB4-B42F-F7D224DD8B76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98988974-0F9F-4C48-B33E-C25D71E2C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AEFD7099-2D90-4D81-A537-7A85617E2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5BCCE626-CF9E-4006-8546-0BFCE23E6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04A50A91-6E8A-4592-BDE3-8006AF792999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2C8909AF-ADB6-4808-B59F-562913FCC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773BE7F9-A242-4F38-B553-E174DD5C3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B44C7F2E-A4BE-4AB5-9F7B-60B3B42BC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4D9FAA84-0737-4BD6-8DBB-3AAD4832926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55E21EAA-C71C-407A-91C6-FDE37FC07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9182A44B-AE06-4FC9-A423-D7B3B48EB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654144ED-852A-4EBB-95BF-2B36889FBB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A6DB4CAC-CECC-49BD-B2AE-EF297181C79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B89DEF3-05AC-4014-9322-4CAC2768F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0BC01AD-78C8-422C-A03D-1EEE94E5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E81C91B-9107-473D-9FEA-1A391E87DD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BA1318A4-22F7-43EC-B942-D199166C8EF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B7F04CE-E6A1-471A-90C9-BB9214FE8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168CBB6-ABF0-4840-A9BC-91637FA49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165BB91-A079-4227-BB1A-5DA0933E4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fld id="{0662E7CF-AB95-47CA-B90B-B86129FB581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B3DAD82-7D83-42FD-88CB-546FA7CD1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A58D2FC-39B0-4C5E-A10C-6DE085875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047750" y="1552950"/>
            <a:ext cx="69817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6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95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BA55CC-B89F-433C-AB2F-18CD206A2A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B328D-A2BA-4D99-AC2F-0E4A2AFB1D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5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765EE0A5-BFD2-43B9-B3DA-EEFF2C011B2C}"/>
              </a:ext>
            </a:extLst>
          </p:cNvPr>
          <p:cNvGraphicFramePr>
            <a:graphicFrameLocks/>
          </p:cNvGraphicFramePr>
          <p:nvPr/>
        </p:nvGraphicFramePr>
        <p:xfrm>
          <a:off x="1524000" y="104775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765EE0A5-BFD2-43B9-B3DA-EEFF2C011B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4775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CE54204-0855-497C-A350-2FD652A29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581" y="4294585"/>
            <a:ext cx="2832827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200" b="1" baseline="30000">
                <a:solidFill>
                  <a:srgbClr val="CC3300"/>
                </a:solidFill>
              </a:rPr>
              <a:t>th</a:t>
            </a:r>
            <a:r>
              <a:rPr lang="en-US" altLang="en-US" sz="1200" b="1">
                <a:solidFill>
                  <a:srgbClr val="CC3300"/>
                </a:solidFill>
              </a:rPr>
              <a:t> Ed</a:t>
            </a:r>
            <a:r>
              <a:rPr lang="en-US" altLang="en-US" sz="12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9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900" b="1">
                <a:solidFill>
                  <a:srgbClr val="CC3300"/>
                </a:solidFill>
              </a:rPr>
            </a:br>
            <a:r>
              <a:rPr lang="en-US" altLang="en-US" sz="900" b="1">
                <a:solidFill>
                  <a:srgbClr val="CC3300"/>
                </a:solidFill>
              </a:rPr>
              <a:t>See </a:t>
            </a:r>
            <a:r>
              <a:rPr lang="en-US" altLang="en-US" sz="9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9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655D8B5D-769A-4A5B-B90B-5E9795D2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7A6F1E-F77A-4387-9814-FEC8EDFE0B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4335066"/>
            <a:ext cx="3448050" cy="3429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8D7895-65FB-409B-9F4F-5699464923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4663679"/>
            <a:ext cx="1905000" cy="3429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8D45ECD2-D5F8-4D01-BDFF-FDC3379B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6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4" r:id="rId2"/>
    <p:sldLayoutId id="2147483660" r:id="rId3"/>
    <p:sldLayoutId id="2147483661" r:id="rId4"/>
    <p:sldLayoutId id="2147483662" r:id="rId5"/>
    <p:sldLayoutId id="2147483665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86009" y="3118147"/>
            <a:ext cx="885032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Entity-Relationship Model</a:t>
            </a:r>
            <a:endParaRPr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2E1BEE3C-2D66-464F-96F2-E6DE394A8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" y="136584"/>
            <a:ext cx="8698230" cy="7158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Entity sets in ER Diagram</a:t>
            </a:r>
            <a:endParaRPr 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209152-ED31-40BC-A910-BCD44BA62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964" y="852384"/>
            <a:ext cx="7504071" cy="2665800"/>
          </a:xfrm>
        </p:spPr>
        <p:txBody>
          <a:bodyPr/>
          <a:lstStyle/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 can be represented graphically as follows:</a:t>
            </a:r>
          </a:p>
          <a:p>
            <a:pPr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Rectangles represent entity sets.</a:t>
            </a:r>
          </a:p>
          <a:p>
            <a:pPr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 listed inside entity rectangle</a:t>
            </a:r>
          </a:p>
          <a:p>
            <a:pPr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Underline indicates primary key attributes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CF1D38E-A735-4B2F-AB00-69CFAD48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682" y="2745728"/>
            <a:ext cx="4124516" cy="14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3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2E1BEE3C-2D66-464F-96F2-E6DE394A8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658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8209152-ED31-40BC-A910-BCD44BA62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9964" y="852384"/>
            <a:ext cx="7504071" cy="2665800"/>
          </a:xfrm>
        </p:spPr>
        <p:txBody>
          <a:bodyPr/>
          <a:lstStyle/>
          <a:p>
            <a:pPr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association among several entities</a:t>
            </a:r>
          </a:p>
          <a:p>
            <a:pPr>
              <a:buNone/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44553 (Peltier) 	                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            22222 (</a:t>
            </a:r>
            <a:r>
              <a:rPr lang="en-US" altLang="en-US" sz="1600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Einstein)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altLang="en-US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	               relationship set	                    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</a:t>
            </a:r>
          </a:p>
          <a:p>
            <a:pPr>
              <a:buNone/>
              <a:tabLst>
                <a:tab pos="1152525" algn="ctr"/>
                <a:tab pos="2657475" algn="ctr"/>
                <a:tab pos="4111229" algn="ctr"/>
              </a:tabLst>
            </a:pPr>
            <a:endParaRPr lang="en-US" altLang="en-US" sz="9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</a:t>
            </a:r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mathematical relation among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None/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		{(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|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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 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}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</a:br>
            <a:endParaRPr lang="en-US" altLang="en-US" sz="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buNone/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 where (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Example: </a:t>
            </a:r>
          </a:p>
          <a:p>
            <a:pPr lvl="1">
              <a:buNone/>
              <a:tabLst>
                <a:tab pos="1152525" algn="ctr"/>
                <a:tab pos="2657475" algn="ctr"/>
                <a:tab pos="4111229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		        (44553,22222) 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B3CA7020-1578-44C3-9629-91D860492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2986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 </a:t>
            </a:r>
            <a:r>
              <a:rPr lang="en-US" sz="32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</a:p>
        </p:txBody>
      </p:sp>
      <p:pic>
        <p:nvPicPr>
          <p:cNvPr id="14339" name="Picture 6">
            <a:extLst>
              <a:ext uri="{FF2B5EF4-FFF2-40B4-BE49-F238E27FC236}">
                <a16:creationId xmlns:a16="http://schemas.microsoft.com/office/drawing/2014/main" id="{ACEABC0D-40EF-495E-A677-1A8C1C9A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37" y="1060813"/>
            <a:ext cx="6020991" cy="333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5854819E-29DE-4F91-AC80-899666AC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9068"/>
            <a:ext cx="9006840" cy="715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Relationship  Sets via ER Diagrams </a:t>
            </a:r>
            <a:endParaRPr lang="en-US" sz="28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CCFA80-540C-4ABF-B97E-23B16BC92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766297"/>
            <a:ext cx="7289426" cy="2665800"/>
          </a:xfrm>
        </p:spPr>
        <p:txBody>
          <a:bodyPr/>
          <a:lstStyle/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kumimoji="1"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Diamonds represent relationship sets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1BBD2C8-ABF6-48B2-87B5-3D4A7645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99" y="2099197"/>
            <a:ext cx="6940751" cy="141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82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5854819E-29DE-4F91-AC80-899666AC2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906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Sets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CCFA80-540C-4ABF-B97E-23B16BC92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766297"/>
            <a:ext cx="7289426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attribute can also be associated with a relationship set.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instance, the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 between entity sets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have the attribute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tracks when the student started being associated with the advisor</a:t>
            </a:r>
          </a:p>
        </p:txBody>
      </p:sp>
      <p:pic>
        <p:nvPicPr>
          <p:cNvPr id="15364" name="Picture 6">
            <a:extLst>
              <a:ext uri="{FF2B5EF4-FFF2-40B4-BE49-F238E27FC236}">
                <a16:creationId xmlns:a16="http://schemas.microsoft.com/office/drawing/2014/main" id="{802FA709-C068-4F04-BA21-F3534341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66" y="2159708"/>
            <a:ext cx="4966097" cy="235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38266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21" y="1708312"/>
            <a:ext cx="7527772" cy="219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845264CD-28CC-496B-B14D-E5C0DF846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9122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CFD93DA-FCA7-4E20-9F18-FE05D8D07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791" y="1062133"/>
            <a:ext cx="6981700" cy="2665800"/>
          </a:xfrm>
        </p:spPr>
        <p:txBody>
          <a:bodyPr/>
          <a:lstStyle/>
          <a:p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 of a relationship need not be distinct</a:t>
            </a:r>
          </a:p>
          <a:p>
            <a:pPr lvl="1"/>
            <a:r>
              <a:rPr kumimoji="0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occurrence of an entity set plays a “role” in the relationship</a:t>
            </a:r>
            <a:endParaRPr lang="en-US" alt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labels “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and “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are called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roles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0724" name="Picture 17">
            <a:extLst>
              <a:ext uri="{FF2B5EF4-FFF2-40B4-BE49-F238E27FC236}">
                <a16:creationId xmlns:a16="http://schemas.microsoft.com/office/drawing/2014/main" id="{6FBE9D11-3CA5-4641-BBFA-B29F1728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720" y="2738342"/>
            <a:ext cx="45529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0C3CB83C-7EF7-48C1-BDA9-3F17E5141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Degree of a Relationship Set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B1043F6-A146-4ACF-8DEA-A44F4ECAA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1035238"/>
            <a:ext cx="6981700" cy="26658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relationship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involve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entity sets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(or degree two). 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relationship sets in a database system are binary.</a:t>
            </a:r>
          </a:p>
          <a:p>
            <a:pPr lvl="1"/>
            <a:endParaRPr lang="en-US" altLang="en-US" sz="1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Relationships between more than two entity sets are rare.  </a:t>
            </a:r>
          </a:p>
          <a:p>
            <a:pPr lvl="1">
              <a:buClr>
                <a:srgbClr val="CC6600"/>
              </a:buClr>
              <a:buSzPct val="105000"/>
              <a:buFont typeface="Webdings" panose="05030102010509060703" pitchFamily="18" charset="2"/>
              <a:buChar char="4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on research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under the guidance of an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1">
              <a:buClr>
                <a:srgbClr val="CC6600"/>
              </a:buClr>
              <a:buSzPct val="105000"/>
              <a:buFont typeface="Webdings" panose="05030102010509060703" pitchFamily="18" charset="2"/>
              <a:buChar char="4"/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ternary relationship between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instructor, student,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kumimoji="0"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BF52B38-5977-429A-8C15-1841D9487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2E9DB9-D020-423D-AD7F-7538B179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42485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Non-binary Relationship Sets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010012-A069-44E0-B9D5-03DFA845F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633" y="1074547"/>
            <a:ext cx="7634796" cy="1680845"/>
          </a:xfrm>
        </p:spPr>
        <p:txBody>
          <a:bodyPr/>
          <a:lstStyle/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relationship sets are binary</a:t>
            </a: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 occasions when it is more convenient to represent relationships as non-binary.</a:t>
            </a: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E-R Diagram with a Ternary Relationship</a:t>
            </a:r>
          </a:p>
          <a:p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20">
            <a:extLst>
              <a:ext uri="{FF2B5EF4-FFF2-40B4-BE49-F238E27FC236}">
                <a16:creationId xmlns:a16="http://schemas.microsoft.com/office/drawing/2014/main" id="{2867AE4F-88A4-4E56-AE22-C916663B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55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09CD415F-EBF2-4A85-A026-F8AEA354B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0296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 Attributes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7DB557E-1904-4C40-983D-4B5E3E94F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7408" y="954556"/>
            <a:ext cx="6981700" cy="2665800"/>
          </a:xfrm>
        </p:spPr>
        <p:txBody>
          <a:bodyPr/>
          <a:lstStyle/>
          <a:p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types:</a:t>
            </a:r>
          </a:p>
          <a:p>
            <a:pPr lvl="1"/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composite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attributes.</a:t>
            </a:r>
          </a:p>
          <a:p>
            <a:pPr lvl="1"/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Single-valued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multivalued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attributes</a:t>
            </a:r>
          </a:p>
          <a:p>
            <a:pPr lvl="2"/>
            <a:r>
              <a:rPr lang="en-US" altLang="th-TH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multivalued attribute: </a:t>
            </a:r>
            <a:r>
              <a:rPr lang="en-US" altLang="th-TH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phone_numbers</a:t>
            </a:r>
            <a:endParaRPr lang="en-US" altLang="th-TH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Derived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attributes</a:t>
            </a:r>
          </a:p>
          <a:p>
            <a:pPr lvl="2"/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be computed from other attributes</a:t>
            </a:r>
          </a:p>
          <a:p>
            <a:pPr lvl="2"/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age, given </a:t>
            </a:r>
            <a:r>
              <a:rPr lang="en-US" altLang="th-TH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date_of_birth</a:t>
            </a:r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altLang="th-TH" sz="10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  <a:r>
              <a:rPr lang="en-US" altLang="th-TH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the set of permitted values for each attribute </a:t>
            </a:r>
          </a:p>
          <a:p>
            <a:endParaRPr lang="en-US" altLang="th-TH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37C2D3-E46A-43BD-8ED5-1B8D18F72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987" y="208950"/>
            <a:ext cx="6996600" cy="71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Phases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643A00-A36A-4ED8-8054-093C6034B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794" y="566850"/>
            <a:ext cx="8350185" cy="2665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24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phase 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characterize fully the </a:t>
            </a: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needs 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prospective database users. 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phase  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choosing  a data model</a:t>
            </a:r>
          </a:p>
          <a:p>
            <a:pPr lvl="1"/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concepts of the chosen data model</a:t>
            </a:r>
          </a:p>
          <a:p>
            <a:pPr lvl="1"/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Translating  these requirements 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 a conceptual schema of the database.</a:t>
            </a:r>
          </a:p>
          <a:p>
            <a:pPr lvl="1"/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fully </a:t>
            </a:r>
            <a:r>
              <a:rPr lang="en-US" alt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developed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conceptual schema indicates the functional requirements of the enterprise. </a:t>
            </a:r>
          </a:p>
          <a:p>
            <a:endParaRPr lang="en-US" altLang="en-US" sz="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sz="2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86FEA2-0F5E-420D-99EC-2B6B108E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806054"/>
            <a:ext cx="5495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 sz="1200"/>
          </a:p>
          <a:p>
            <a:pPr>
              <a:buFont typeface="Monotype Sorts" charset="2"/>
              <a:buNone/>
            </a:pPr>
            <a:r>
              <a:rPr lang="en-US" altLang="en-US" sz="1200">
                <a:sym typeface="Symbol" panose="05050102010706020507" pitchFamily="18" charset="2"/>
              </a:rPr>
              <a:t> 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995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3BF52B38-5977-429A-8C15-1841D94879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325139-CB05-46B9-AB04-158920066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4320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Composite Attributes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C816241-152A-42B0-9DD3-994BB28F9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Composite attributes allow us to divided attributes  into subparts (other attributes).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B362C0A6-2E3A-43C9-8329-BF4D31CB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20" y="2065338"/>
            <a:ext cx="7067516" cy="222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958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79AFA7D-22C3-4161-9027-78A79ECD7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75183-66C8-4FEB-B6B6-D4EA0BB81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711" y="19875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Complex Attributes  in 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3EB72-8EAF-4977-BF15-F968891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51" y="883920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2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A929B68A-E1A5-4456-8B37-61C70074C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9122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Cardinality Constraints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1B5EDD-9B77-4762-834C-E856A1A0D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1007025"/>
            <a:ext cx="6981700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 the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entities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which another entity can be associated via a relationship set.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useful in describing binary relationship sets.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binary relationship set the mapping cardinality must be one of the following types: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to one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to many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to one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to many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12E09091-7469-4D5A-B076-CDF92480A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5590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Cardinalities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A1AF2DF-FACA-42A1-BC76-68E65B2D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769" y="3508236"/>
            <a:ext cx="122661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to one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6B589D0-05A2-445D-8866-EF2506C7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712" y="3512321"/>
            <a:ext cx="12266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to many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EC3F0454-4326-4FF0-AAA0-DEE1BC517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64" y="3896278"/>
            <a:ext cx="811736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kumimoji="1" lang="en-US" alt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Some elements in </a:t>
            </a:r>
            <a:r>
              <a:rPr kumimoji="1" lang="en-US" altLang="en-US" sz="15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kumimoji="1" lang="en-US" alt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1" lang="en-US" altLang="en-US" sz="15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kumimoji="1" lang="en-US" alt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may not be mapped to any elements in the other set</a:t>
            </a:r>
          </a:p>
        </p:txBody>
      </p:sp>
      <p:pic>
        <p:nvPicPr>
          <p:cNvPr id="18438" name="Picture 7" descr="7">
            <a:extLst>
              <a:ext uri="{FF2B5EF4-FFF2-40B4-BE49-F238E27FC236}">
                <a16:creationId xmlns:a16="http://schemas.microsoft.com/office/drawing/2014/main" id="{C536F8AE-92E9-4C9E-A32E-F1B127DCD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44" y="935919"/>
            <a:ext cx="5029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4DF4CDA0-BAD0-4D5A-ABD8-2CA99AD63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4917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Cardinalities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4E04899-ADFE-4DC1-9A11-DB4E9EDD4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535" y="3498034"/>
            <a:ext cx="1247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to one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CB98E95-21D0-42D2-BD5E-7335E5AC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799" y="3498034"/>
            <a:ext cx="133402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to many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0D1CF2DB-3E3D-4113-811F-A657E3B2C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58" y="3891592"/>
            <a:ext cx="83775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kumimoji="1"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Some elements in A and B may not be mapped to any elements in the other set</a:t>
            </a:r>
          </a:p>
        </p:txBody>
      </p:sp>
      <p:pic>
        <p:nvPicPr>
          <p:cNvPr id="19462" name="Picture 7" descr="7">
            <a:extLst>
              <a:ext uri="{FF2B5EF4-FFF2-40B4-BE49-F238E27FC236}">
                <a16:creationId xmlns:a16="http://schemas.microsoft.com/office/drawing/2014/main" id="{756310D6-B87F-4CB0-8399-88C8D35D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997401"/>
            <a:ext cx="4743450" cy="247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C2DDC4D2-F752-45FA-B06F-6259964EE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Cardinality Constraints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A4F4517-C62F-467E-90F0-241AD82FF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044" y="878681"/>
            <a:ext cx="6981700" cy="26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express cardinality constraints by drawing either a directed line (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One-to-one relationship between an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is associated with at most one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via the relationship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associated with at most one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via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stud_dept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3A9ADF4D-EA43-4338-9543-7EF126B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321930" y="3268126"/>
            <a:ext cx="4383881" cy="11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CEAEC82E-AC89-423F-BEBD-6BD763D52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9219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One-to-Many Relationship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A264E41-A572-4FE7-B016-52FC2493C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662" y="1020900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one-to-many relationship between an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instructor is associated with several (including 0) students    via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is associated with at most one instructor via advisor, 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5D5FB046-A130-45A0-869D-8F48F457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21718" y="2392303"/>
            <a:ext cx="4500563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A3D0D80-3FB7-480F-8FEB-9AD78AD8C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4385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Many-to-One Relationships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CC65D3F-D49F-4F41-9E07-F2408D33E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6147" y="1028515"/>
            <a:ext cx="6981700" cy="2665800"/>
          </a:xfrm>
          <a:noFill/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many-to-one relationship between an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student,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instructor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associated with at most one student via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 student is associated with several (including 0) instructors via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</a:p>
        </p:txBody>
      </p:sp>
      <p:grpSp>
        <p:nvGrpSpPr>
          <p:cNvPr id="2" name="กลุ่ม 1">
            <a:extLst>
              <a:ext uri="{FF2B5EF4-FFF2-40B4-BE49-F238E27FC236}">
                <a16:creationId xmlns:a16="http://schemas.microsoft.com/office/drawing/2014/main" id="{260498EA-5065-4220-891D-E5071D14F84B}"/>
              </a:ext>
            </a:extLst>
          </p:cNvPr>
          <p:cNvGrpSpPr/>
          <p:nvPr/>
        </p:nvGrpSpPr>
        <p:grpSpPr>
          <a:xfrm>
            <a:off x="2350294" y="2681428"/>
            <a:ext cx="4393406" cy="1360885"/>
            <a:chOff x="2350294" y="2681428"/>
            <a:chExt cx="4393406" cy="1360885"/>
          </a:xfrm>
        </p:grpSpPr>
        <p:pic>
          <p:nvPicPr>
            <p:cNvPr id="33796" name="Picture 5">
              <a:extLst>
                <a:ext uri="{FF2B5EF4-FFF2-40B4-BE49-F238E27FC236}">
                  <a16:creationId xmlns:a16="http://schemas.microsoft.com/office/drawing/2014/main" id="{D75A6A24-623B-4F7F-B211-A0EC102CBFAF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2350294" y="2681428"/>
              <a:ext cx="4393406" cy="1360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7" name="Line 6">
              <a:extLst>
                <a:ext uri="{FF2B5EF4-FFF2-40B4-BE49-F238E27FC236}">
                  <a16:creationId xmlns:a16="http://schemas.microsoft.com/office/drawing/2014/main" id="{574C10E5-664F-4765-B677-76E3396B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1837" y="3380852"/>
              <a:ext cx="171450" cy="1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th-TH" sz="105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5EB3ADBE-8EEB-4CBA-B037-3D2E2C084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Many-to-Many Relationship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68D3611-7978-4F15-81F4-87066388F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319" y="1001621"/>
            <a:ext cx="7692839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instructor is associated with several (possibly 0) students via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is associated with several (possibly 0) instructors via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pic>
        <p:nvPicPr>
          <p:cNvPr id="34820" name="Picture 6">
            <a:extLst>
              <a:ext uri="{FF2B5EF4-FFF2-40B4-BE49-F238E27FC236}">
                <a16:creationId xmlns:a16="http://schemas.microsoft.com/office/drawing/2014/main" id="{1751F8F5-0877-4DD3-8037-5C821171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80" y="2667296"/>
            <a:ext cx="4887516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0623FF89-8FF7-4456-B6AD-10891183C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699" y="17020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 and Partial Participation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27D2C0E-E156-4353-BFEA-84686C7F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458" y="886001"/>
            <a:ext cx="5586413" cy="144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participation 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3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participation of </a:t>
            </a:r>
            <a:r>
              <a:rPr kumimoji="1" lang="en-US" altLang="en-US" sz="13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 </a:t>
            </a: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kumimoji="1" lang="en-US" altLang="en-US" sz="13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 r</a:t>
            </a: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elation is total</a:t>
            </a:r>
          </a:p>
          <a:p>
            <a:pPr lvl="2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every </a:t>
            </a:r>
            <a:r>
              <a:rPr kumimoji="1" lang="en-US" altLang="en-US" sz="13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 </a:t>
            </a: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have an associated instructor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participation: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</a:pP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participation of </a:t>
            </a:r>
            <a:r>
              <a:rPr kumimoji="1" lang="en-US" altLang="en-US" sz="13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kumimoji="1" lang="en-US" altLang="en-US" sz="135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  <a:r>
              <a:rPr kumimoji="1"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partial</a:t>
            </a:r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7EA405C3-3D3E-42C0-8DB2-307E0C3A8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05" y="1759418"/>
            <a:ext cx="4982766" cy="982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37C2D3-E46A-43BD-8ED5-1B8D18F72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987" y="208950"/>
            <a:ext cx="6996600" cy="71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Phases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643A00-A36A-4ED8-8054-093C6034B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3794" y="566850"/>
            <a:ext cx="8350185" cy="266580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32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Phase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 Moving from an abstract data model to the implementation of the database</a:t>
            </a:r>
            <a:endParaRPr lang="en-US" alt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/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Logical Design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Deciding on the database schema. Database design requires that we find a “good” collection of relation schemas.</a:t>
            </a:r>
          </a:p>
          <a:p>
            <a:pPr marL="1143000" lvl="2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decision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attributes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we record in the database?</a:t>
            </a:r>
          </a:p>
          <a:p>
            <a:pPr marL="1143000" lvl="2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Science decision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relation schemas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we have and how should the attributes be distributed among the various relation schemas?</a:t>
            </a:r>
          </a:p>
          <a:p>
            <a:pPr marL="800100" lvl="1"/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Physical Design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Deciding on the physical layout of the database                </a:t>
            </a:r>
          </a:p>
          <a:p>
            <a:endParaRPr lang="en-US" altLang="en-US" sz="7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E86FEA2-0F5E-420D-99EC-2B6B108E3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806054"/>
            <a:ext cx="5495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 sz="1200"/>
          </a:p>
          <a:p>
            <a:pPr>
              <a:buFont typeface="Monotype Sorts" charset="2"/>
              <a:buNone/>
            </a:pPr>
            <a:r>
              <a:rPr lang="en-US" altLang="en-US" sz="1200">
                <a:sym typeface="Symbol" panose="05050102010706020507" pitchFamily="18" charset="2"/>
              </a:rPr>
              <a:t> 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07612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BEF3A759-51C2-4B59-B073-B92869429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4161"/>
            <a:ext cx="9144000" cy="7158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Notation for Expressing More Complex Constraints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5411B2-2B11-4D47-88DC-DEDC2361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88" y="1087708"/>
            <a:ext cx="7839636" cy="18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line may have an associated minimum and maximum cardinality, shown in the form </a:t>
            </a:r>
            <a:r>
              <a:rPr kumimoji="1" lang="en-US" altLang="en-US" sz="135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l..h</a:t>
            </a: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where </a:t>
            </a:r>
            <a:r>
              <a:rPr kumimoji="1" lang="en-US" altLang="en-US" sz="135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minimum and </a:t>
            </a:r>
            <a:r>
              <a:rPr kumimoji="1" lang="en-US" altLang="en-US" sz="135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maximum cardinality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maximum value of * indicates no limit.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can advise 0 or more students.  A student must have 1 advisor; cannot have multiple advisors</a:t>
            </a:r>
          </a:p>
          <a:p>
            <a:pPr marL="457200" lvl="1" indent="0"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35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AF168A97-AB70-40B3-B218-C234B61F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95" y="2738088"/>
            <a:ext cx="4350544" cy="8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6943F0D-1244-4DA5-B31A-C4A6525876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ECAD2A-69BA-4541-9BC8-9F2CDC842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660" y="53974"/>
            <a:ext cx="8496300" cy="1076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Cardinality Constraints on </a:t>
            </a:r>
            <a:b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Ternary Relationship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7C560E-DA0A-4B88-A4C2-6275266C6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1" y="1130300"/>
            <a:ext cx="8496299" cy="5189538"/>
          </a:xfrm>
        </p:spPr>
        <p:txBody>
          <a:bodyPr/>
          <a:lstStyle/>
          <a:p>
            <a:pPr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an arrow from </a:t>
            </a:r>
            <a:r>
              <a:rPr lang="en-US" altLang="en-US" sz="16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 ternary relationship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arrows to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1. Each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is associated with a unique entity from B and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2. Each pair of entities from (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B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associated with a unique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entity, and   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each pair (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C</a:t>
            </a: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is associated with a unique </a:t>
            </a:r>
            <a:r>
              <a:rPr lang="en-US" alt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  <a:p>
            <a:pPr lvl="1"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avoid confusion we outlaw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68946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0D40ED28-31DA-4F8C-986D-814A8E6F6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699" y="20382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Redundant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F7EF16B-36E4-4654-AEEE-DE4C02F4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601" y="1001621"/>
            <a:ext cx="7766797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we have entity sets:</a:t>
            </a:r>
          </a:p>
          <a:p>
            <a:pPr lvl="1"/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attributes: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salary</a:t>
            </a:r>
          </a:p>
          <a:p>
            <a:pPr lvl="1"/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department,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attributes: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building, budget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model the fact that each instructor has an associated department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relationship set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inst_dept</a:t>
            </a:r>
            <a:endParaRPr lang="en-US" altLang="en-US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appears in both entity sets.  Since it is the  primary key for the entity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replicates information present in the relationship and is therefore redundant in the entity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needs to be removed.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BUT: when converting back to tables, in some cases the attribute gets reintroduced.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0A1320F6-ABF0-443E-AF2F-108A7429B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8877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Entity Sets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AF3828E-0ABB-4A2E-9360-687E74427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5705" y="1072667"/>
            <a:ext cx="7552589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entity, which is uniquely identified by a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semester, year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Clearly, section entities are related to course entities. Suppose we create a relationship set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between entity sets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the information in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redundant, since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already has an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identifies the course with which the section is related.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option to deal with this redundancy is to get rid of the relationship 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ec_course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 however, by doing so the relationship between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73D79EE8-DA47-48DD-8B1E-1D8BA65EE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Entity Sets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41F1CC-07B4-40E7-B941-B69982DAE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279" y="1035237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alternative way to deal with this redundancy is to not store the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 and to only store the remaining attributes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semester.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the entity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then does not have enough attributes to identify a particular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 uniquely; although each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 is distinct, sections for different courses may share the same 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ection_id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semester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1"/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deal with this problem, we treat the relationship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 special relationship that provides extra information, in this case, the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required to identify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entities uniquely.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73D79EE8-DA47-48DD-8B1E-1D8BA65EE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Entity Sets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41F1CC-07B4-40E7-B941-B69982DAE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384" y="954555"/>
            <a:ext cx="7468945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notion of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entity set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formalizes the above intuition. A weak entity set is one whose existence is dependent on another entity, called its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identifying entity.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 of associating a primary key with a weak entity, we use the identifying entity, along with extra attributes called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discriminator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uniquely identify a weak entity. 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entity set that is not a weak entity set is termed a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entity set.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73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22325CC6-D2CE-454D-98A5-E11B84F78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Entity Sets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846A3CA-081F-443A-8BE6-25BB22DAC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0686" y="1068856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weak entity must be associated with an identifying entity; that is, the weak entity set is said to be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existence dependent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identifying entity set.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identifying entity set is said to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weak entity set that it identifies.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relationship associating the weak entity set with the identifying entity set is called the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identifying relationship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the relational schema we eventually create from the entity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does have the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reasons that will become clear later, even though we have dropped the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from the entity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2840D2BD-5BE2-4736-9A02-BBB0DD47C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7654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Expressing Weak Entity Sets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F8C85BE-9EA2-49FF-AE5B-A1FEE00BF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086" y="936431"/>
            <a:ext cx="8203827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E-R diagrams, a weak entity set is depicted via a double rectangle.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underline the discriminator of a weak entity set  with a dashed line.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relationship set connecting the  weak entity set to the identifying strong entity set is depicted by a double diamond. 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for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(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semester, year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88DA05C9-EAA1-46A3-B550-4227E046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19" y="2874169"/>
            <a:ext cx="48006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DF001769-BA81-4FE8-8BBF-8DB0A8DCB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Redundant Attributes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A87CA1B-7221-42C1-9312-9F3BE482D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727075"/>
            <a:ext cx="7594415" cy="3313975"/>
          </a:xfrm>
        </p:spPr>
        <p:txBody>
          <a:bodyPr/>
          <a:lstStyle/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we have entity sets:</a:t>
            </a:r>
          </a:p>
          <a:p>
            <a:pPr lvl="1"/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attributes: 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salary</a:t>
            </a:r>
          </a:p>
          <a:p>
            <a:pPr lvl="1"/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department,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attributes: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building, budget</a:t>
            </a: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model the fact that each instructor has an associated department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relationship set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inst_dept</a:t>
            </a:r>
            <a:endParaRPr lang="en-US" altLang="en-US" sz="17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attribute </a:t>
            </a:r>
            <a:r>
              <a:rPr lang="en-US" altLang="en-US" sz="1700" i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altLang="en-US" sz="17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replicates information present in the relationship and is therefore  redundant</a:t>
            </a:r>
          </a:p>
          <a:p>
            <a:pPr lvl="1"/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needs to be removed.</a:t>
            </a:r>
          </a:p>
          <a:p>
            <a:r>
              <a:rPr lang="en-US" alt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BUT: when converting back to tables, in some cases the attribute gets reintroduced, as we will see later.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685F375-15F6-4C30-AAF3-3EE4A03D8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88" y="3823303"/>
            <a:ext cx="4014980" cy="11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7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C10AFFE4-5D47-4154-9DC3-EE04DD72AF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517712" y="2032374"/>
            <a:ext cx="4743450" cy="7159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E-R Diagram for </a:t>
            </a:r>
            <a:b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University Enterprise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76583880-E397-450D-9073-D3A7F6B79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06" y="76760"/>
            <a:ext cx="5343208" cy="507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00" y="1141470"/>
            <a:ext cx="7727400" cy="266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designing a database schema, we must ensure that we avoid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major pitfalls: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Redundancy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Redundant representation of information may lead to data </a:t>
            </a:r>
            <a:r>
              <a:rPr lang="en-US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inconsistency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Incompleteness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bad design may make certain aspects of the enterprise difficult or impossible to model.</a:t>
            </a:r>
          </a:p>
          <a:p>
            <a:pPr marL="571500" lvl="1" indent="0">
              <a:buSzPct val="110000"/>
              <a:buNone/>
            </a:pPr>
            <a:endParaRPr lang="en-US" alt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DCD5C6EF-CDAE-45DF-B34E-5D60E317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36584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Reduction to Relation Schemas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F05AD30-BFDA-4BF9-B7F4-E70A0CBB9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003" y="968004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 and relationship sets can be expressed uniformly as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schemas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represent the contents of the database.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database which conforms to an E-R diagram can be represented by a collection of schemas.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C4971573-5079-4835-8BD6-FD7580463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Entity Sets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EFD6C6B-79AF-49B1-B71A-5B5B0EAFF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298" y="924750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student(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name,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tot_cred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br>
              <a:rPr lang="en-US" altLang="en-US" sz="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( 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sec_id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year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)</a:t>
            </a:r>
          </a:p>
        </p:txBody>
      </p:sp>
      <p:pic>
        <p:nvPicPr>
          <p:cNvPr id="43012" name="Picture 3">
            <a:extLst>
              <a:ext uri="{FF2B5EF4-FFF2-40B4-BE49-F238E27FC236}">
                <a16:creationId xmlns:a16="http://schemas.microsoft.com/office/drawing/2014/main" id="{1D93350B-F0DE-40E8-AC34-68E19D243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05316"/>
            <a:ext cx="4280297" cy="9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0063D79-95DA-4934-BBB1-FC310FF29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65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 of Entity Sets with Composite Attributes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80FA545-2E75-4ADB-B922-EBD8421D0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4405" y="994897"/>
            <a:ext cx="6981700" cy="2665800"/>
          </a:xfrm>
          <a:noFill/>
        </p:spPr>
        <p:txBody>
          <a:bodyPr/>
          <a:lstStyle/>
          <a:p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given entity set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composite attribute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component attributes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last_name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schema corresponding to the entity set has two attributes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name_first_name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and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name_last_name</a:t>
            </a:r>
            <a:endParaRPr lang="en-US" altLang="en-US" sz="14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Prefix omitted if there is no ambiguity (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name_first_name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Ignoring multivalued attributes, extended instructor schema is</a:t>
            </a:r>
          </a:p>
          <a:p>
            <a:pPr lvl="1"/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instructor(ID,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middle_initial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street_number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street_name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apt_number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city, state,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zip_code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date_of_birth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5060" name="Picture 5">
            <a:extLst>
              <a:ext uri="{FF2B5EF4-FFF2-40B4-BE49-F238E27FC236}">
                <a16:creationId xmlns:a16="http://schemas.microsoft.com/office/drawing/2014/main" id="{071972BA-D912-48C8-B37C-34B36EDA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5" y="512094"/>
            <a:ext cx="1713310" cy="363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12037205-FFC0-4414-8471-F4478F438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33156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 of Entity Sets with Multivalued Attributes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9CA30A2-0033-4A58-BF95-4CC4147F0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924" y="1047366"/>
            <a:ext cx="8216152" cy="2665800"/>
          </a:xfrm>
          <a:noFill/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multivalued attribute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an entity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represented by a separate schema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attributes corresponding to the primary key of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an attribute corresponding to multivalued attribute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Multivalued attribute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phone_number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represented by a schema: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inst_phone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phone_number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value of the multivalued attribute maps to a separate tuple of the relation on schema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entity with primary key  22222 and phone numbers 456-7890 and 123-4567 maps to two tuples:   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(22222, 456-7890) and (22222, 123-4567)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314A4491-FB9C-44E9-9989-F3CE32294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Relationship Sets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6B9BBF3-AF24-493C-B7AF-99628FA60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6725" y="974726"/>
            <a:ext cx="7397003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schema for relationship set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</a:t>
            </a:r>
          </a:p>
          <a:p>
            <a:pPr>
              <a:buFont typeface="Monotype Sorts" charset="2"/>
              <a:buNone/>
            </a:pPr>
            <a:endParaRPr lang="en-US" altLang="en-US" sz="5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advisor =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s_id</a:t>
            </a:r>
            <a:r>
              <a:rPr lang="en-US" altLang="en-US" sz="1600" i="1" u="sng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600" i="1" u="sng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i_id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44037" name="Picture 6">
            <a:extLst>
              <a:ext uri="{FF2B5EF4-FFF2-40B4-BE49-F238E27FC236}">
                <a16:creationId xmlns:a16="http://schemas.microsoft.com/office/drawing/2014/main" id="{D8DAAD6A-62F5-4338-A385-BAC818426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02" y="3012982"/>
            <a:ext cx="4514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03F1A32D-C85A-4762-ADA9-CFBFC869D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1641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Redundancy of Schemas</a:t>
            </a: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53F2B038-6A2F-4123-93B0-FE372B9C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73" y="846143"/>
            <a:ext cx="7571669" cy="159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Instead of creating a schema for relationship set </a:t>
            </a:r>
            <a:r>
              <a:rPr kumimoji="1" lang="en-US" altLang="en-US" sz="15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inst_dept</a:t>
            </a:r>
            <a:r>
              <a:rPr kumimoji="1"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add an attribute </a:t>
            </a:r>
            <a:r>
              <a:rPr kumimoji="1" lang="en-US" altLang="en-US" sz="15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dept_name</a:t>
            </a:r>
            <a:r>
              <a:rPr kumimoji="1"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schema arising from entity set </a:t>
            </a:r>
            <a:r>
              <a:rPr kumimoji="1" lang="en-US" altLang="en-US" sz="15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</a:p>
        </p:txBody>
      </p: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7062E1DD-1E96-4196-B21F-90B5F9F6D120}"/>
              </a:ext>
            </a:extLst>
          </p:cNvPr>
          <p:cNvGrpSpPr/>
          <p:nvPr/>
        </p:nvGrpSpPr>
        <p:grpSpPr>
          <a:xfrm>
            <a:off x="1766373" y="2140582"/>
            <a:ext cx="5199682" cy="2085160"/>
            <a:chOff x="3440532" y="2375905"/>
            <a:chExt cx="5199682" cy="2085160"/>
          </a:xfrm>
        </p:grpSpPr>
        <p:grpSp>
          <p:nvGrpSpPr>
            <p:cNvPr id="47109" name="Group 13">
              <a:extLst>
                <a:ext uri="{FF2B5EF4-FFF2-40B4-BE49-F238E27FC236}">
                  <a16:creationId xmlns:a16="http://schemas.microsoft.com/office/drawing/2014/main" id="{F6C0F5AC-F708-4DD7-B0CD-72584F7D8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532" y="2375905"/>
              <a:ext cx="5199682" cy="2085160"/>
              <a:chOff x="1920" y="1690"/>
              <a:chExt cx="5596" cy="2698"/>
            </a:xfrm>
          </p:grpSpPr>
          <p:pic>
            <p:nvPicPr>
              <p:cNvPr id="47110" name="Picture 6">
                <a:extLst>
                  <a:ext uri="{FF2B5EF4-FFF2-40B4-BE49-F238E27FC236}">
                    <a16:creationId xmlns:a16="http://schemas.microsoft.com/office/drawing/2014/main" id="{DC1B61BE-FFB9-405F-AB8A-E7EC0D47D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52" t="423" r="7481" b="61655"/>
              <a:stretch>
                <a:fillRect/>
              </a:stretch>
            </p:blipFill>
            <p:spPr bwMode="auto">
              <a:xfrm>
                <a:off x="2208" y="1843"/>
                <a:ext cx="5308" cy="2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11" name="Rectangle 11">
                <a:extLst>
                  <a:ext uri="{FF2B5EF4-FFF2-40B4-BE49-F238E27FC236}">
                    <a16:creationId xmlns:a16="http://schemas.microsoft.com/office/drawing/2014/main" id="{63721DD2-B0E7-4069-B1F6-CA69C3189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782"/>
                <a:ext cx="2212" cy="4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9pPr>
              </a:lstStyle>
              <a:p>
                <a:endParaRPr lang="en-US" altLang="en-US" sz="1200"/>
              </a:p>
            </p:txBody>
          </p:sp>
          <p:sp>
            <p:nvSpPr>
              <p:cNvPr id="47112" name="Rectangle 12">
                <a:extLst>
                  <a:ext uri="{FF2B5EF4-FFF2-40B4-BE49-F238E27FC236}">
                    <a16:creationId xmlns:a16="http://schemas.microsoft.com/office/drawing/2014/main" id="{9B2A8EA3-A69B-49DC-97C0-C071A59B2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690"/>
                <a:ext cx="374" cy="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9pPr>
              </a:lstStyle>
              <a:p>
                <a:endParaRPr lang="en-US" altLang="en-US" sz="1200"/>
              </a:p>
            </p:txBody>
          </p:sp>
        </p:grpSp>
        <p:sp>
          <p:nvSpPr>
            <p:cNvPr id="3" name="สี่เหลี่ยมผืนผ้า 2">
              <a:extLst>
                <a:ext uri="{FF2B5EF4-FFF2-40B4-BE49-F238E27FC236}">
                  <a16:creationId xmlns:a16="http://schemas.microsoft.com/office/drawing/2014/main" id="{F22C7C76-A84C-41C4-A8AA-D084BAE0FA05}"/>
                </a:ext>
              </a:extLst>
            </p:cNvPr>
            <p:cNvSpPr/>
            <p:nvPr/>
          </p:nvSpPr>
          <p:spPr>
            <a:xfrm>
              <a:off x="3644022" y="2702859"/>
              <a:ext cx="347513" cy="255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4594EC31-5B59-4CBF-98C7-915240E2B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85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Redundancy of Schemas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9B8AAA6-6503-4AB7-AB4F-AB78D430E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206" y="1129368"/>
            <a:ext cx="7336926" cy="26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participation is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00B983AF-5C02-44FC-BC8B-B7A21CB39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144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Redundancy of Schemas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2740C48-197F-476F-814B-023870527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938" y="917241"/>
            <a:ext cx="6981700" cy="26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The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section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schema already contains the attributes that would appear in the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sec_course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schema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C89195AE-FDC3-4A89-9328-7774B54F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39" y="2674594"/>
            <a:ext cx="4280297" cy="90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07BE94D3-0193-4299-9FE4-5ED8D2BE5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8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Specialization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96EFFEE-AC7C-4D5B-93D8-11A74C31E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2085" y="1015068"/>
            <a:ext cx="8069355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Top-down design process; we designate sub-groupings within an entity set that are distinctive from other entities in the set.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Depicted by a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triangle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component labeled ISA (e.g.,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“is a”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inheritance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a lower-level entity set inherits all the attributes and relationship participation of the higher-level entity set to which it is linked.</a:t>
            </a: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1">
            <a:extLst>
              <a:ext uri="{FF2B5EF4-FFF2-40B4-BE49-F238E27FC236}">
                <a16:creationId xmlns:a16="http://schemas.microsoft.com/office/drawing/2014/main" id="{3E6DA4F5-08C6-45FE-9198-C3EE78A68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98" y="1287684"/>
            <a:ext cx="2750344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02" name="Rectangle 2">
            <a:extLst>
              <a:ext uri="{FF2B5EF4-FFF2-40B4-BE49-F238E27FC236}">
                <a16:creationId xmlns:a16="http://schemas.microsoft.com/office/drawing/2014/main" id="{B8802EA3-2000-4F0F-AB30-2E089475C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Specialization 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6847B4A-5C8B-4AF2-8091-388AE3063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128" y="924750"/>
            <a:ext cx="6981700" cy="2665800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Overlapping</a:t>
            </a:r>
            <a:r>
              <a:rPr lang="en-US" altLang="en-US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altLang="en-US" i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r>
              <a:rPr lang="en-US" altLang="en-US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i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</a:p>
          <a:p>
            <a:r>
              <a:rPr lang="en-US" altLang="en-US" b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Disjoint</a:t>
            </a:r>
            <a:r>
              <a:rPr lang="en-US" altLang="en-US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altLang="en-US" i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</a:t>
            </a:r>
            <a:r>
              <a:rPr lang="en-US" altLang="en-US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i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secretary</a:t>
            </a:r>
          </a:p>
          <a:p>
            <a:r>
              <a:rPr lang="en-US" altLang="en-US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and partial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9F2B79-25D6-4B50-992C-8448EA698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50031"/>
            <a:ext cx="6996600" cy="71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Approaches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DB737FD-121E-45AE-9CFC-D608FBA41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805320"/>
            <a:ext cx="7720676" cy="2665800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Relationship Model </a:t>
            </a:r>
            <a:endParaRPr lang="en-US" altLang="en-US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an enterprise as a collection of 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entities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b="1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relationships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altLang="en-US" sz="1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“thing” or “object” in the enterprise that is distinguishable from other objects</a:t>
            </a:r>
          </a:p>
          <a:p>
            <a:pPr lvl="3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Described by a set of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</a:t>
            </a: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an association among several entities</a:t>
            </a:r>
          </a:p>
          <a:p>
            <a:pPr lvl="2"/>
            <a:endParaRPr lang="en-US" altLang="en-US" sz="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Represented diagrammatically by an </a:t>
            </a:r>
            <a:r>
              <a:rPr lang="en-US" altLang="en-US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entity-relationship diagram</a:t>
            </a:r>
          </a:p>
          <a:p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Normalization Theory 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6DC31F88-31F5-444F-97B7-0DF072974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134" y="225313"/>
            <a:ext cx="7719732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Specialization via Schemas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76584BC-D711-4887-8F16-1F5D1547B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385" y="941113"/>
            <a:ext cx="7545481" cy="2665800"/>
          </a:xfrm>
        </p:spPr>
        <p:txBody>
          <a:bodyPr/>
          <a:lstStyle/>
          <a:p>
            <a:pPr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1: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a schema for the higher-level entity </a:t>
            </a: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a schema for each lower-level entity set, include primary key of higher-level entity set and local attributes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Drawback:  getting information about, an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55300" name="Group 2">
            <a:extLst>
              <a:ext uri="{FF2B5EF4-FFF2-40B4-BE49-F238E27FC236}">
                <a16:creationId xmlns:a16="http://schemas.microsoft.com/office/drawing/2014/main" id="{B5990E4D-A22B-41B7-830E-CD242A6BDD8E}"/>
              </a:ext>
            </a:extLst>
          </p:cNvPr>
          <p:cNvGrpSpPr>
            <a:grpSpLocks/>
          </p:cNvGrpSpPr>
          <p:nvPr/>
        </p:nvGrpSpPr>
        <p:grpSpPr bwMode="auto">
          <a:xfrm>
            <a:off x="2676525" y="2121693"/>
            <a:ext cx="4217194" cy="900113"/>
            <a:chOff x="1931353" y="2917825"/>
            <a:chExt cx="5623133" cy="1200150"/>
          </a:xfrm>
        </p:grpSpPr>
        <p:sp>
          <p:nvSpPr>
            <p:cNvPr id="55301" name="Line 4">
              <a:extLst>
                <a:ext uri="{FF2B5EF4-FFF2-40B4-BE49-F238E27FC236}">
                  <a16:creationId xmlns:a16="http://schemas.microsoft.com/office/drawing/2014/main" id="{112F23F6-F31C-4ACE-B61A-98FA4BE02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025" y="3257550"/>
              <a:ext cx="3797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sz="1050"/>
            </a:p>
          </p:txBody>
        </p:sp>
        <p:sp>
          <p:nvSpPr>
            <p:cNvPr id="55302" name="Line 5">
              <a:extLst>
                <a:ext uri="{FF2B5EF4-FFF2-40B4-BE49-F238E27FC236}">
                  <a16:creationId xmlns:a16="http://schemas.microsoft.com/office/drawing/2014/main" id="{B4052A70-0B35-42D4-9A70-18B054C7D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013" y="291782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sz="1050"/>
            </a:p>
          </p:txBody>
        </p:sp>
        <p:sp>
          <p:nvSpPr>
            <p:cNvPr id="55303" name="TextBox 1">
              <a:extLst>
                <a:ext uri="{FF2B5EF4-FFF2-40B4-BE49-F238E27FC236}">
                  <a16:creationId xmlns:a16="http://schemas.microsoft.com/office/drawing/2014/main" id="{55D6431E-FC03-4F2F-898F-B9641C845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353" y="2965338"/>
              <a:ext cx="5623133" cy="11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9pPr>
            </a:lstStyle>
            <a:p>
              <a:r>
                <a:rPr lang="en-US" altLang="en-US" sz="1200" dirty="0">
                  <a:solidFill>
                    <a:srgbClr val="000099"/>
                  </a:solidFill>
                </a:rPr>
                <a:t>schema                    attributes</a:t>
              </a:r>
            </a:p>
            <a:p>
              <a:r>
                <a:rPr lang="en-US" altLang="en-US" sz="1200" dirty="0"/>
                <a:t>person	           ID, name, street, city</a:t>
              </a:r>
            </a:p>
            <a:p>
              <a:r>
                <a:rPr lang="en-US" altLang="en-US" sz="1200" dirty="0"/>
                <a:t>student	           ID, </a:t>
              </a:r>
              <a:r>
                <a:rPr lang="en-US" altLang="en-US" sz="1200" dirty="0" err="1"/>
                <a:t>tot_cred</a:t>
              </a:r>
              <a:endParaRPr lang="en-US" altLang="en-US" sz="1200" dirty="0"/>
            </a:p>
            <a:p>
              <a:r>
                <a:rPr lang="en-US" altLang="en-US" sz="1200" dirty="0"/>
                <a:t>employee	           ID, salary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8EAD411A-2357-4639-A801-B4C271D5A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194" y="208950"/>
            <a:ext cx="9002806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Specialization as Schemas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1765E02-963B-4B28-A3CB-F5593C78D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6726" y="899522"/>
            <a:ext cx="6981700" cy="2665800"/>
          </a:xfrm>
        </p:spPr>
        <p:txBody>
          <a:bodyPr/>
          <a:lstStyle/>
          <a:p>
            <a:pPr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2:  </a:t>
            </a: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 a schema for each entity set with all local and inherited attributes</a:t>
            </a:r>
          </a:p>
          <a:p>
            <a:pPr lvl="1">
              <a:buNone/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None/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None/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None/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556" algn="l"/>
                <a:tab pos="941785" algn="ctr"/>
                <a:tab pos="1839516" algn="l"/>
                <a:tab pos="2868216" algn="ctr"/>
              </a:tabLst>
            </a:pP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Drawback: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name, street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city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may be stored redundantly for people who are both students and employees</a:t>
            </a:r>
          </a:p>
        </p:txBody>
      </p:sp>
      <p:grpSp>
        <p:nvGrpSpPr>
          <p:cNvPr id="56324" name="Group 1">
            <a:extLst>
              <a:ext uri="{FF2B5EF4-FFF2-40B4-BE49-F238E27FC236}">
                <a16:creationId xmlns:a16="http://schemas.microsoft.com/office/drawing/2014/main" id="{96FAF962-613F-4B2D-AD2C-D52BCFB4ED3B}"/>
              </a:ext>
            </a:extLst>
          </p:cNvPr>
          <p:cNvGrpSpPr>
            <a:grpSpLocks/>
          </p:cNvGrpSpPr>
          <p:nvPr/>
        </p:nvGrpSpPr>
        <p:grpSpPr bwMode="auto">
          <a:xfrm>
            <a:off x="2668191" y="1782366"/>
            <a:ext cx="4217194" cy="900113"/>
            <a:chOff x="1820258" y="2430715"/>
            <a:chExt cx="5623133" cy="1200150"/>
          </a:xfrm>
        </p:grpSpPr>
        <p:sp>
          <p:nvSpPr>
            <p:cNvPr id="56325" name="Line 4">
              <a:extLst>
                <a:ext uri="{FF2B5EF4-FFF2-40B4-BE49-F238E27FC236}">
                  <a16:creationId xmlns:a16="http://schemas.microsoft.com/office/drawing/2014/main" id="{7F44B102-BF9D-4BFA-A9B5-04B57154F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930" y="2770440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sz="1050"/>
            </a:p>
          </p:txBody>
        </p:sp>
        <p:sp>
          <p:nvSpPr>
            <p:cNvPr id="56326" name="Line 5">
              <a:extLst>
                <a:ext uri="{FF2B5EF4-FFF2-40B4-BE49-F238E27FC236}">
                  <a16:creationId xmlns:a16="http://schemas.microsoft.com/office/drawing/2014/main" id="{4269B28A-3CC5-4202-8E4F-A98EEFD17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 sz="1050"/>
            </a:p>
          </p:txBody>
        </p:sp>
        <p:sp>
          <p:nvSpPr>
            <p:cNvPr id="56327" name="TextBox 8">
              <a:extLst>
                <a:ext uri="{FF2B5EF4-FFF2-40B4-BE49-F238E27FC236}">
                  <a16:creationId xmlns:a16="http://schemas.microsoft.com/office/drawing/2014/main" id="{8D8C6FBA-6CA5-43DC-B6CA-FF91DB6F4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258" y="2478228"/>
              <a:ext cx="5623133" cy="11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9pPr>
            </a:lstStyle>
            <a:p>
              <a:r>
                <a:rPr lang="en-US" altLang="en-US" sz="1200" dirty="0">
                  <a:solidFill>
                    <a:srgbClr val="000099"/>
                  </a:solidFill>
                </a:rPr>
                <a:t>schema                    attributes</a:t>
              </a:r>
            </a:p>
            <a:p>
              <a:r>
                <a:rPr lang="en-US" altLang="en-US" sz="1200" dirty="0"/>
                <a:t>person	           ID, name, street, city</a:t>
              </a:r>
            </a:p>
            <a:p>
              <a:r>
                <a:rPr lang="en-US" altLang="en-US" sz="1200" dirty="0"/>
                <a:t>student	           ID, name, street, city, </a:t>
              </a:r>
              <a:r>
                <a:rPr lang="en-US" altLang="en-US" sz="1200" dirty="0" err="1"/>
                <a:t>tot_cred</a:t>
              </a:r>
              <a:endParaRPr lang="en-US" altLang="en-US" sz="1200" dirty="0"/>
            </a:p>
            <a:p>
              <a:r>
                <a:rPr lang="en-US" altLang="en-US" sz="1200" dirty="0"/>
                <a:t>employee	           ID, name, street, city, salary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>
            <a:extLst>
              <a:ext uri="{FF2B5EF4-FFF2-40B4-BE49-F238E27FC236}">
                <a16:creationId xmlns:a16="http://schemas.microsoft.com/office/drawing/2014/main" id="{CD412D17-3B19-44C2-8C1E-05DF91AE1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8450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E705BD0-0CE4-42B8-B391-2473CA207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020" y="1162985"/>
            <a:ext cx="7874373" cy="2665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bottom-up design process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combine a number of entity sets that share the same features into a higher-level entity set.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27F7C000-7365-4BE5-A932-3EE50F742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051" y="338290"/>
            <a:ext cx="7423897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Constraints on a Specialization/Generalization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4B82675-FC21-46EB-BE53-4C1032676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149" y="1188561"/>
            <a:ext cx="6981700" cy="2665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Completeness constraint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an entity must belong to one of the lower-level entity sets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an entity need not belong to one of the lower-level entity sets</a:t>
            </a:r>
          </a:p>
          <a:p>
            <a:endParaRPr lang="en-US" altLang="en-US" sz="1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27F7C000-7365-4BE5-A932-3EE50F742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051" y="338290"/>
            <a:ext cx="7423897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Constraints on a Specialization/Generalization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4B82675-FC21-46EB-BE53-4C1032676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149" y="1054090"/>
            <a:ext cx="7423896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generalization is the default.  We can specify total generalization in an ER diagram by adding the keyword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pPr lvl="1"/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7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ABEA7DE5-2F58-4BDE-9FB5-A28D9D424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6934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AE80AC2-41DA-4131-BE0D-01D06B3E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00" y="986253"/>
            <a:ext cx="7478629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lvl="1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ternary relationship </a:t>
            </a:r>
            <a:r>
              <a:rPr kumimoji="1" lang="en-US" altLang="en-US" sz="135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we saw earlier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en-US" sz="135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we want to record evaluations of a student by a guide on a project</a:t>
            </a:r>
          </a:p>
        </p:txBody>
      </p:sp>
      <p:pic>
        <p:nvPicPr>
          <p:cNvPr id="59396" name="Picture 40">
            <a:extLst>
              <a:ext uri="{FF2B5EF4-FFF2-40B4-BE49-F238E27FC236}">
                <a16:creationId xmlns:a16="http://schemas.microsoft.com/office/drawing/2014/main" id="{33C3A310-C204-4D32-9C04-8B7144E2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28" y="1730468"/>
            <a:ext cx="3373040" cy="267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6F229039-2B44-4AD6-953E-20B620AA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BF5135D-79EF-4F74-8025-C47FFE4FF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955" y="981450"/>
            <a:ext cx="7907991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sets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eval_for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 overlapping information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eval_for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 corresponds to a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some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relationships may not correspond to any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eval_for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relationships </a:t>
            </a:r>
          </a:p>
          <a:p>
            <a:pPr lvl="2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we can’t discard the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Eliminate this redundancy via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</a:t>
            </a: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Treat relationship as an abstract entity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relationships between relationships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 of relationship into new entity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E9E18B3E-71F2-4685-A4AD-361A2F734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81203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2660ECB-1D41-410C-91B8-C68412D07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870" y="745565"/>
            <a:ext cx="7625603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Eliminate this redundancy via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without introducing redundancy, the following diagram represents: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 is guided by a particular instructor on a particular project 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student, instructor, project combination may have an associated evaluation</a:t>
            </a:r>
          </a:p>
        </p:txBody>
      </p:sp>
      <p:pic>
        <p:nvPicPr>
          <p:cNvPr id="61444" name="Picture 38">
            <a:extLst>
              <a:ext uri="{FF2B5EF4-FFF2-40B4-BE49-F238E27FC236}">
                <a16:creationId xmlns:a16="http://schemas.microsoft.com/office/drawing/2014/main" id="{76A29074-0C96-4412-8C19-0EF16C2C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07" y="1996883"/>
            <a:ext cx="2990785" cy="240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68267838-24D4-4C18-AF14-11F72A136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895" y="195543"/>
            <a:ext cx="820421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Representing Aggregation via Schemas</a:t>
            </a:r>
            <a:endParaRPr 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21C2E7A-16A6-4EB6-8C24-049F10BB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40" y="1082896"/>
            <a:ext cx="5992766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represent aggregation, create a schema containing</a:t>
            </a:r>
          </a:p>
          <a:p>
            <a:pPr marL="557213" lvl="1" indent="-214313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of the aggregated relationship,</a:t>
            </a:r>
          </a:p>
          <a:p>
            <a:pPr marL="557213" lvl="1" indent="-214313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primary key of the associated entity set</a:t>
            </a:r>
          </a:p>
          <a:p>
            <a:pPr marL="557213" lvl="1" indent="-214313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descriptive attributes</a:t>
            </a:r>
          </a:p>
          <a:p>
            <a:pPr marL="257175" indent="-25717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example:</a:t>
            </a:r>
          </a:p>
          <a:p>
            <a:pPr marL="557213" lvl="1" indent="-214313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schema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eval_for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is:</a:t>
            </a:r>
          </a:p>
          <a:p>
            <a:pPr marL="600075" lvl="1" indent="-257175">
              <a:spcBef>
                <a:spcPct val="35000"/>
              </a:spcBef>
              <a:buClr>
                <a:schemeClr val="tx2"/>
              </a:buClr>
              <a:buSzPct val="90000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eval_for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s_ID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project_id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i_ID</a:t>
            </a:r>
            <a:r>
              <a:rPr kumimoji="1"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evaluation_id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557213" lvl="1" indent="-214313">
              <a:spcBef>
                <a:spcPct val="35000"/>
              </a:spcBef>
              <a:buClr>
                <a:schemeClr val="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schema </a:t>
            </a:r>
            <a:r>
              <a:rPr kumimoji="1"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r>
              <a:rPr kumimoji="1"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redundant.</a:t>
            </a:r>
          </a:p>
          <a:p>
            <a:pPr marL="257175" indent="-25717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57175" indent="-257175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392D8461-3417-4F69-8153-F8B72175D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514" y="1904872"/>
            <a:ext cx="6996600" cy="71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 dirty="0">
                <a:solidFill>
                  <a:srgbClr val="00206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B7548E9D-8E34-4F23-891E-98C7A2816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 model - Database Modeling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5E437B-449F-4656-A254-CB8BBA64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520" y="1114602"/>
            <a:ext cx="8074959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ER data mode was developed to facilitate database design by allowing specification of an enterprise schema that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represents the overall logical structure of a database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altLang="en-US" sz="11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ER model is very useful in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mapping the meanings and interactions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real-world enterprises onto a conceptual schema.  Because of this usefulness, many database-design tools draw on concepts from the ER model.</a:t>
            </a:r>
          </a:p>
          <a:p>
            <a:pPr>
              <a:buFont typeface="Monotype Sorts" charset="2"/>
              <a:buNone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210732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41470"/>
            <a:ext cx="6981700" cy="26658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of erroneous E-R diagrams </a:t>
            </a: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684" name="Picture 5" descr="C:\Users\as668\Desktop\Judi\6_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13" y="1047178"/>
            <a:ext cx="4019788" cy="339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0675" y="196440"/>
            <a:ext cx="7730490" cy="715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Mistakes in E-R Diagrams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675" y="912240"/>
            <a:ext cx="6981700" cy="26658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Correct versions</a:t>
            </a:r>
            <a:b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708" name="Picture 2" descr="C:\Users\as668\Desktop\Judi\6_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1" y="976525"/>
            <a:ext cx="5340486" cy="335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60E1D7E6-BD21-441F-81A3-81E8F3556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1585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Entities vs. Attributes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0D0825C-33F6-4431-9B0E-1AA2F77C4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351" y="1238850"/>
            <a:ext cx="6981700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entity sets vs. attributes</a:t>
            </a:r>
            <a:b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5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1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5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id="{2A21800B-0160-412D-A848-C3D5FE79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851982" y="2074664"/>
            <a:ext cx="4567238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AF70DA80-A7D3-4512-BBE1-D9C8C9E5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2760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Entities vs. Relationship sets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F033E47-265B-4669-9EAF-BE1EB5E90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4132" y="843406"/>
            <a:ext cx="6981700" cy="2665800"/>
          </a:xfrm>
        </p:spPr>
        <p:txBody>
          <a:bodyPr/>
          <a:lstStyle/>
          <a:p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entity sets vs. relationship sets</a:t>
            </a:r>
          </a:p>
          <a:p>
            <a:pPr>
              <a:buFont typeface="Monotype Sorts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Possible guideline is to designate a relationship set to describe an action that occurs between entities</a:t>
            </a:r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Monotype Sorts" charset="2"/>
              <a:buNone/>
            </a:pPr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Placement of relationship attributes</a:t>
            </a:r>
          </a:p>
          <a:p>
            <a:pPr marL="114300" indent="0">
              <a:buNone/>
            </a:pPr>
            <a:r>
              <a:rPr kumimoji="1" 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For example, attribute date as attribute of advisor or as attribute of  </a:t>
            </a:r>
            <a:br>
              <a:rPr kumimoji="1" 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1" 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student</a:t>
            </a: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1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448794" lvl="1" indent="-28105894"/>
            <a:endParaRPr lang="en-US" altLang="en-US" sz="14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AB23549E-9BE1-451C-BE44-B6AEEF13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96" y="1786532"/>
            <a:ext cx="4270772" cy="15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1DEB6CFF-F732-4D2E-9EFB-130630C6F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784" y="208950"/>
            <a:ext cx="7896432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Vs. Non-Binary Relationships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3615CB8-BFE2-4A98-8B4E-220463CC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678" y="924750"/>
            <a:ext cx="8123145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it is possible to replace any non-binary (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for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&gt; 2) relationship set by a number of distinct binary relationship sets, a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en-US" sz="1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ary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 set shows more clearly that several entities participate in a single relationship.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 a ternary relationship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parents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relating a child to his/her father and mother, is best replaced by two binary relationships, 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father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</a:t>
            </a:r>
          </a:p>
          <a:p>
            <a:pPr lvl="2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are some relationships that are naturally non-binary</a:t>
            </a:r>
          </a:p>
          <a:p>
            <a:pPr lvl="2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</a:t>
            </a:r>
            <a:r>
              <a:rPr lang="en-US" altLang="en-US" sz="16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proj_guide</a:t>
            </a:r>
            <a:endParaRPr lang="en-US" altLang="en-US" sz="1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BD762C93-95CC-435C-9877-10A1F84B8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4364" y="291224"/>
            <a:ext cx="6535271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Converting Non-Binary Relationships to Binary Form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E7A3145-690F-4E95-B28F-5571F2B08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471" y="1007024"/>
            <a:ext cx="5696894" cy="26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 entity sets A, B and C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an entity set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1.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relating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      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relating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     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relating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identifying attribute for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and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any attributes of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each relationship (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b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c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in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R,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1. a new entity 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entity set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      </a:t>
            </a:r>
            <a:b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add (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a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to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b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add (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b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to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                </a:t>
            </a:r>
            <a:b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4. add (</a:t>
            </a:r>
            <a:r>
              <a:rPr lang="en-US" altLang="en-US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altLang="en-US" sz="1400" i="1" baseline="-250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c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to </a:t>
            </a:r>
            <a:r>
              <a:rPr lang="en-US" altLang="en-US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altLang="en-US" sz="14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</p:txBody>
      </p:sp>
      <p:pic>
        <p:nvPicPr>
          <p:cNvPr id="67588" name="Picture 6">
            <a:extLst>
              <a:ext uri="{FF2B5EF4-FFF2-40B4-BE49-F238E27FC236}">
                <a16:creationId xmlns:a16="http://schemas.microsoft.com/office/drawing/2014/main" id="{F7029CEA-D687-43AC-8A75-3890D6DFD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3"/>
          <a:stretch/>
        </p:blipFill>
        <p:spPr bwMode="auto">
          <a:xfrm>
            <a:off x="6916271" y="899270"/>
            <a:ext cx="1390545" cy="14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2080B2F-0847-4B2E-8C2B-80F2F761C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8"/>
          <a:stretch/>
        </p:blipFill>
        <p:spPr bwMode="auto">
          <a:xfrm>
            <a:off x="6299947" y="2641858"/>
            <a:ext cx="2289258" cy="14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AE21F319-B7CE-48C0-B83A-EB62FC8D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825" y="150031"/>
            <a:ext cx="8044350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Converting Non-Binary Relationships (Cont.)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F06A1D6-A842-49E2-A790-A0BCBF6A0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695" y="1048686"/>
            <a:ext cx="784748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need to translate constraints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Translating all constraints may not be possible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may be instances in the translated schema that</a:t>
            </a:r>
            <a:b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cannot correspond to any instance of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</a:p>
          <a:p>
            <a:pPr lvl="2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Exercise: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add constraints to the relationships R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R</a:t>
            </a:r>
            <a:r>
              <a:rPr lang="en-US" altLang="en-US" sz="1600" i="1" baseline="-25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ensure that a newly created entity corresponds to exactly one entity in each of entity sets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B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en-US" sz="16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</a:p>
          <a:p>
            <a:pPr lvl="1"/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825B2889-3AD7-4701-A86B-1CE9DACA1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20895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E-R Design Decisions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CE4FA80-590E-4A08-91DA-9DC6CE301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700" y="924750"/>
            <a:ext cx="6981700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an attribute or entity set to represent an object.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Whether a real-world concept is best expressed by an entity set or a relationship set.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a ternary relationship versus a pair of binary relationships.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a strong or weak entity set.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specialization/generalization – contributes to modularity in the design.</a:t>
            </a: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>
            <a:extLst>
              <a:ext uri="{FF2B5EF4-FFF2-40B4-BE49-F238E27FC236}">
                <a16:creationId xmlns:a16="http://schemas.microsoft.com/office/drawing/2014/main" id="{DC52014A-5EF6-4A3F-8CA7-C4354E487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366" y="138850"/>
            <a:ext cx="7901268" cy="715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 of Symbols Used in E-R Notation</a:t>
            </a:r>
          </a:p>
        </p:txBody>
      </p:sp>
      <p:pic>
        <p:nvPicPr>
          <p:cNvPr id="70659" name="Picture 5">
            <a:extLst>
              <a:ext uri="{FF2B5EF4-FFF2-40B4-BE49-F238E27FC236}">
                <a16:creationId xmlns:a16="http://schemas.microsoft.com/office/drawing/2014/main" id="{6893FE62-283B-41F1-A641-832ED5BC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812552" y="952049"/>
            <a:ext cx="5647412" cy="323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>
            <a:extLst>
              <a:ext uri="{FF2B5EF4-FFF2-40B4-BE49-F238E27FC236}">
                <a16:creationId xmlns:a16="http://schemas.microsoft.com/office/drawing/2014/main" id="{C4D9CE37-8160-46C2-8773-C9242964E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048" y="183648"/>
            <a:ext cx="7739903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Symbols Used in E-R Notation (Cont.)</a:t>
            </a:r>
          </a:p>
        </p:txBody>
      </p:sp>
      <p:pic>
        <p:nvPicPr>
          <p:cNvPr id="71683" name="Picture 5">
            <a:extLst>
              <a:ext uri="{FF2B5EF4-FFF2-40B4-BE49-F238E27FC236}">
                <a16:creationId xmlns:a16="http://schemas.microsoft.com/office/drawing/2014/main" id="{DCB95482-857F-4A00-A0AC-97D3A114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2117193" y="832421"/>
            <a:ext cx="5123908" cy="34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B7548E9D-8E34-4F23-891E-98C7A2816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4330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 model - Database Modeling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5E437B-449F-4656-A254-CB8BBA64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520" y="1033919"/>
            <a:ext cx="8074959" cy="2665800"/>
          </a:xfrm>
        </p:spPr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ER data model employs </a:t>
            </a:r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basic concepts</a:t>
            </a:r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sets,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relationship sets, 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attributes.</a:t>
            </a:r>
          </a:p>
          <a:p>
            <a:pPr lvl="1"/>
            <a:endParaRPr lang="en-US" altLang="en-US" sz="1100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ER model also has an associated diagrammatic representation, the ER diagram, which can express the overall logical structure of a database graphically.</a:t>
            </a:r>
          </a:p>
          <a:p>
            <a:pPr>
              <a:buFont typeface="Monotype Sorts" charset="2"/>
              <a:buNone/>
            </a:pPr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>
            <a:extLst>
              <a:ext uri="{FF2B5EF4-FFF2-40B4-BE49-F238E27FC236}">
                <a16:creationId xmlns:a16="http://schemas.microsoft.com/office/drawing/2014/main" id="{C81F066A-3CAC-4970-89BF-7EFA6587B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184181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 ER Notations</a:t>
            </a:r>
          </a:p>
        </p:txBody>
      </p:sp>
      <p:sp>
        <p:nvSpPr>
          <p:cNvPr id="72707" name="Rectangle 116">
            <a:extLst>
              <a:ext uri="{FF2B5EF4-FFF2-40B4-BE49-F238E27FC236}">
                <a16:creationId xmlns:a16="http://schemas.microsoft.com/office/drawing/2014/main" id="{B8D8AF4F-10DC-4516-A48A-28D76DF65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2650" y="986209"/>
            <a:ext cx="6981700" cy="647609"/>
          </a:xfrm>
        </p:spPr>
        <p:txBody>
          <a:bodyPr/>
          <a:lstStyle/>
          <a:p>
            <a:r>
              <a:rPr lang="en-US" altLang="en-US" sz="15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Chen, IDE1FX, …</a:t>
            </a:r>
          </a:p>
        </p:txBody>
      </p:sp>
      <p:pic>
        <p:nvPicPr>
          <p:cNvPr id="72708" name="Picture 5">
            <a:extLst>
              <a:ext uri="{FF2B5EF4-FFF2-40B4-BE49-F238E27FC236}">
                <a16:creationId xmlns:a16="http://schemas.microsoft.com/office/drawing/2014/main" id="{26A842D7-5DB3-4F9C-AD28-0521F47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2010370" y="1664074"/>
            <a:ext cx="5123259" cy="132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>
            <a:extLst>
              <a:ext uri="{FF2B5EF4-FFF2-40B4-BE49-F238E27FC236}">
                <a16:creationId xmlns:a16="http://schemas.microsoft.com/office/drawing/2014/main" id="{F8D29E96-0C15-425D-BB6C-DE48844B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1611262" y="3416722"/>
            <a:ext cx="6359129" cy="74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>
            <a:extLst>
              <a:ext uri="{FF2B5EF4-FFF2-40B4-BE49-F238E27FC236}">
                <a16:creationId xmlns:a16="http://schemas.microsoft.com/office/drawing/2014/main" id="{504A7969-39DC-46B1-973C-C8AB5919E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700" y="0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Alternative ER Notations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E67AB0E-F71A-4547-9868-57171EBD4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150" y="645273"/>
            <a:ext cx="6981700" cy="2665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                                 IDE1FX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                (Crows feet notation)</a:t>
            </a:r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id="{B03E13FB-91DE-4B1E-A153-EAD23C7F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2094589" y="1123111"/>
            <a:ext cx="5666184" cy="346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314085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349925"/>
            <a:ext cx="8241030" cy="1881283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</a:t>
            </a:r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Unified Modeling Language</a:t>
            </a:r>
          </a:p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 has many components to graphically model different aspects of an entire software system</a:t>
            </a:r>
          </a:p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703" y="211629"/>
            <a:ext cx="7157057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807605" y="4252985"/>
            <a:ext cx="552878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5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</a:t>
            </a:r>
            <a:r>
              <a:rPr lang="en-US" altLang="en-US" sz="135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915343" y="954313"/>
            <a:ext cx="5313314" cy="30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39379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2195036" y="794148"/>
            <a:ext cx="1922145" cy="28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3750" rIns="67500" bIns="3375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275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026821" y="815579"/>
            <a:ext cx="1672827" cy="28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3750" rIns="67500" bIns="3375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275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183005" y="4174158"/>
            <a:ext cx="67779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</a:t>
            </a:r>
            <a:r>
              <a:rPr lang="en-US" alt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Generalization can use merged or separate arrows independent of disjoint/overlapping</a:t>
            </a:r>
            <a:endParaRPr lang="en-US" altLang="en-US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931466" y="1171263"/>
            <a:ext cx="5156978" cy="258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3700" y="429767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910" y="1256204"/>
            <a:ext cx="8572500" cy="2631091"/>
          </a:xfrm>
        </p:spPr>
        <p:txBody>
          <a:bodyPr/>
          <a:lstStyle/>
          <a:p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88067" name="Picture 2" descr="C:\Users\as668\Desktop\Judi\6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894" y="789385"/>
            <a:ext cx="3230166" cy="384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43F104B1-B26A-4425-8AE8-13DDBB35A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977" y="60516"/>
            <a:ext cx="6996600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E94E0B2-0F77-4F45-9EB6-7E81305E5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8479" y="776316"/>
            <a:ext cx="7913595" cy="2665800"/>
          </a:xfrm>
        </p:spPr>
        <p:txBody>
          <a:bodyPr/>
          <a:lstStyle/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altLang="en-US" sz="1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en-US" altLang="en-US" sz="16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object that exists and is distinguishable from other objects.</a:t>
            </a:r>
          </a:p>
          <a:p>
            <a:pPr lvl="1"/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 specific person, company, event, plant</a:t>
            </a:r>
          </a:p>
          <a:p>
            <a:pPr lvl="1"/>
            <a:endParaRPr lang="en-US" altLang="en-US" sz="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altLang="en-US" sz="1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 </a:t>
            </a:r>
            <a:r>
              <a:rPr lang="en-US" altLang="en-US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set of entities of the same type that share the same properties.</a:t>
            </a:r>
          </a:p>
          <a:p>
            <a:pPr lvl="1"/>
            <a:r>
              <a:rPr lang="en-US" altLang="en-US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set of all persons, companies, trees, holidays</a:t>
            </a:r>
          </a:p>
          <a:p>
            <a:pPr lvl="1"/>
            <a:endParaRPr lang="en-US" altLang="en-US" sz="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entity is represented by </a:t>
            </a:r>
            <a:r>
              <a:rPr lang="en-US" altLang="th-TH" sz="1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attributes</a:t>
            </a:r>
            <a:r>
              <a:rPr lang="en-US" altLang="th-TH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i.e., descriptive properties possessed by all members of an entity set.</a:t>
            </a:r>
          </a:p>
          <a:p>
            <a:pPr lvl="1"/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	</a:t>
            </a:r>
            <a:r>
              <a:rPr lang="en-US" altLang="th-TH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= </a:t>
            </a:r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th-TH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ID, name, street, city, salary </a:t>
            </a:r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br>
              <a:rPr lang="en-US" altLang="th-TH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th-TH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course= </a:t>
            </a:r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altLang="th-TH" sz="1400" i="1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course_id</a:t>
            </a:r>
            <a:r>
              <a:rPr lang="en-US" altLang="th-TH" sz="1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title, credits</a:t>
            </a:r>
            <a:r>
              <a:rPr lang="en-US" altLang="th-TH" sz="14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>
              <a:buFont typeface="Monotype Sorts" charset="2"/>
              <a:buNone/>
            </a:pPr>
            <a:endParaRPr lang="en-US" altLang="th-TH" sz="600" i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th-TH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subset of the attributes form a  </a:t>
            </a:r>
            <a:r>
              <a:rPr lang="en-US" altLang="en-US" sz="1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primary key </a:t>
            </a:r>
            <a:r>
              <a:rPr lang="en-US" altLang="th-TH" sz="1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sz="16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D9558C9D-041B-4F82-A69D-031F1DAB5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063" y="143307"/>
            <a:ext cx="7593874" cy="7158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Sets - </a:t>
            </a:r>
            <a:r>
              <a:rPr lang="en-US" sz="32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 </a:t>
            </a:r>
            <a:r>
              <a:rPr lang="en-US" sz="32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32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endParaRPr lang="en-US" sz="3200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D19588C-54E4-4549-9508-64D285AD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048" y="1147542"/>
            <a:ext cx="55364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instructor_ID</a:t>
            </a:r>
            <a:r>
              <a:rPr lang="en-US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instructor_name</a:t>
            </a:r>
            <a:r>
              <a:rPr lang="en-US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</a:t>
            </a:r>
            <a:r>
              <a:rPr lang="en-US" alt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student_ID</a:t>
            </a:r>
            <a:r>
              <a:rPr lang="en-US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student_name</a:t>
            </a:r>
            <a:endParaRPr lang="en-US" alt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1933B714-5143-4E78-BC4B-C5FE6028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12" y="1509328"/>
            <a:ext cx="4766072" cy="26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3827</Words>
  <Application>Microsoft Office PowerPoint</Application>
  <PresentationFormat>นำเสนอทางหน้าจอ (16:9)</PresentationFormat>
  <Paragraphs>489</Paragraphs>
  <Slides>76</Slides>
  <Notes>72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76</vt:i4>
      </vt:variant>
    </vt:vector>
  </HeadingPairs>
  <TitlesOfParts>
    <vt:vector size="87" baseType="lpstr">
      <vt:lpstr>Wingdings</vt:lpstr>
      <vt:lpstr>Monotype Sorts</vt:lpstr>
      <vt:lpstr>Times New Roman</vt:lpstr>
      <vt:lpstr>Source Sans Pro</vt:lpstr>
      <vt:lpstr>Oswald</vt:lpstr>
      <vt:lpstr>Webdings</vt:lpstr>
      <vt:lpstr>Open Sans</vt:lpstr>
      <vt:lpstr>Arial</vt:lpstr>
      <vt:lpstr>Helvetica</vt:lpstr>
      <vt:lpstr>Quince template</vt:lpstr>
      <vt:lpstr>Clip</vt:lpstr>
      <vt:lpstr> Entity-Relationship Model</vt:lpstr>
      <vt:lpstr>Design Phases</vt:lpstr>
      <vt:lpstr>Design Phases</vt:lpstr>
      <vt:lpstr>Design Alternatives</vt:lpstr>
      <vt:lpstr>Design Approaches</vt:lpstr>
      <vt:lpstr>ER model - Database Modeling</vt:lpstr>
      <vt:lpstr>ER model - Database Modeling</vt:lpstr>
      <vt:lpstr>Entity Sets</vt:lpstr>
      <vt:lpstr>Entity Sets - instructor and student</vt:lpstr>
      <vt:lpstr>Representing Entity sets in ER Diagram</vt:lpstr>
      <vt:lpstr>Relationship Sets</vt:lpstr>
      <vt:lpstr>Relationship Set advisor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Cardinality Constraints</vt:lpstr>
      <vt:lpstr>One-to-Many Relationship</vt:lpstr>
      <vt:lpstr>Many-to-One Relationships</vt:lpstr>
      <vt:lpstr>Many-to-Many Relationship</vt:lpstr>
      <vt:lpstr>Total  and Partial Participation</vt:lpstr>
      <vt:lpstr>Notation for Expressing More Complex Constraints</vt:lpstr>
      <vt:lpstr>Cardinality Constraints on  Ternary Relationship</vt:lpstr>
      <vt:lpstr>Redundant Attributes</vt:lpstr>
      <vt:lpstr>Weak Entity Sets</vt:lpstr>
      <vt:lpstr>Weak Entity Sets (Cont.)</vt:lpstr>
      <vt:lpstr>Weak Entity Sets (Cont.)</vt:lpstr>
      <vt:lpstr>Weak Entity Sets (Cont.)</vt:lpstr>
      <vt:lpstr>Expressing Weak Entity Sets</vt:lpstr>
      <vt:lpstr>Redundant Attributes</vt:lpstr>
      <vt:lpstr>E-R Diagram for  a University Enterprise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Design Constraints on a Specialization/Generalization</vt:lpstr>
      <vt:lpstr>Design Constraints on a Specialization/Generalization</vt:lpstr>
      <vt:lpstr>Aggregation</vt:lpstr>
      <vt:lpstr>Aggregation (Cont.)</vt:lpstr>
      <vt:lpstr>Aggregation (Cont.)</vt:lpstr>
      <vt:lpstr>Representing Aggregation via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Database Systems</dc:title>
  <dc:creator>user</dc:creator>
  <cp:lastModifiedBy>DSG DSGas</cp:lastModifiedBy>
  <cp:revision>131</cp:revision>
  <dcterms:modified xsi:type="dcterms:W3CDTF">2019-09-19T15:39:41Z</dcterms:modified>
</cp:coreProperties>
</file>