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0" r:id="rId4"/>
    <p:sldId id="359" r:id="rId5"/>
    <p:sldId id="361" r:id="rId6"/>
    <p:sldId id="360" r:id="rId7"/>
    <p:sldId id="362" r:id="rId8"/>
    <p:sldId id="366" r:id="rId9"/>
    <p:sldId id="261" r:id="rId10"/>
    <p:sldId id="355" r:id="rId11"/>
    <p:sldId id="363" r:id="rId12"/>
    <p:sldId id="364" r:id="rId13"/>
    <p:sldId id="365" r:id="rId14"/>
    <p:sldId id="367" r:id="rId15"/>
    <p:sldId id="373" r:id="rId16"/>
    <p:sldId id="374" r:id="rId17"/>
    <p:sldId id="375" r:id="rId18"/>
    <p:sldId id="376" r:id="rId19"/>
    <p:sldId id="377" r:id="rId20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MS PGothic" panose="020B0600070205080204" pitchFamily="34" charset="-128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5" autoAdjust="0"/>
    <p:restoredTop sz="94296" autoAdjust="0"/>
  </p:normalViewPr>
  <p:slideViewPr>
    <p:cSldViewPr snapToGrid="0">
      <p:cViewPr varScale="1">
        <p:scale>
          <a:sx n="143" d="100"/>
          <a:sy n="143" d="100"/>
        </p:scale>
        <p:origin x="52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959162-0CC8-4D37-A2AD-C7D89E68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235C-248E-4F79-85D9-EBA1A24F8895}" type="slidenum">
              <a:rPr lang="en-US" altLang="th-TH"/>
              <a:pPr/>
              <a:t>10</a:t>
            </a:fld>
            <a:endParaRPr lang="en-US" altLang="th-TH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C45D52-D1BE-4959-9636-535B88A3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9C7FD8F1-20F0-46AB-BEA3-ECA6BD09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06760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959162-0CC8-4D37-A2AD-C7D89E68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235C-248E-4F79-85D9-EBA1A24F8895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C45D52-D1BE-4959-9636-535B88A3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9C7FD8F1-20F0-46AB-BEA3-ECA6BD09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93926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959162-0CC8-4D37-A2AD-C7D89E68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235C-248E-4F79-85D9-EBA1A24F8895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C45D52-D1BE-4959-9636-535B88A3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9C7FD8F1-20F0-46AB-BEA3-ECA6BD09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77052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959162-0CC8-4D37-A2AD-C7D89E68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235C-248E-4F79-85D9-EBA1A24F8895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C45D52-D1BE-4959-9636-535B88A3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9C7FD8F1-20F0-46AB-BEA3-ECA6BD09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43351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02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301BAC-F3B2-4A22-A409-BFF1C06C6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715C6-1305-4AA9-83A3-F721488EB135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BEC763AB-B8C1-4682-A2C0-2DB62CC89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1C1E1359-F640-4D29-9289-3853F1979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1993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8733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6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10689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95882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18F0-8602-42FB-87AA-D4B758F3A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2C246-124D-459C-A2F7-F7BBD7E1DD5A}" type="slidenum">
              <a:rPr lang="en-US" altLang="th-TH"/>
              <a:pPr/>
              <a:t>8</a:t>
            </a:fld>
            <a:endParaRPr lang="en-US" altLang="th-TH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6B4B710-8473-4051-8C34-B73C284A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57B391F8-CEC1-4333-B0C2-0BCCF5024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35376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959162-0CC8-4D37-A2AD-C7D89E68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1235C-248E-4F79-85D9-EBA1A24F8895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C45D52-D1BE-4959-9636-535B88A37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9C7FD8F1-20F0-46AB-BEA3-ECA6BD09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</p:spPr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047750" y="1552950"/>
            <a:ext cx="69817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BA55CC-B89F-433C-AB2F-18CD206A2A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B328D-A2BA-4D99-AC2F-0E4A2AFB1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 1: Creating Database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D1C374-7B7E-483E-B4F2-535E05CE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r>
              <a:rPr lang="en-CA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Populating Tables</a:t>
            </a:r>
            <a:endParaRPr lang="en-US" alt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69B2CF05-4BA0-4416-A93C-56D49912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695" y="1142815"/>
            <a:ext cx="8540003" cy="2665800"/>
          </a:xfrm>
        </p:spPr>
        <p:txBody>
          <a:bodyPr/>
          <a:lstStyle/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(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ProductName,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UnitPrice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NumberInStock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(1, 'Strawberry', 4.99, 16);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Product;</a:t>
            </a:r>
          </a:p>
          <a:p>
            <a:endParaRPr lang="en-US" altLang="th-TH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 TABLE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UnitPrice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decimal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(5, 2);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UnitPrice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=4.99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=1;</a:t>
            </a:r>
          </a:p>
          <a:p>
            <a:pPr lvl="1">
              <a:buFont typeface="Monotype Sorts" charset="2"/>
              <a:buNone/>
            </a:pPr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8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D1C374-7B7E-483E-B4F2-535E05CE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r>
              <a:rPr lang="en-CA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Populating Tables</a:t>
            </a:r>
            <a:endParaRPr lang="en-US" alt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69B2CF05-4BA0-4416-A93C-56D49912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695" y="1142815"/>
            <a:ext cx="8540003" cy="2665800"/>
          </a:xfrm>
        </p:spPr>
        <p:txBody>
          <a:bodyPr/>
          <a:lstStyle/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SalesOrder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OrderDate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CustomerID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b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(DATE '2006-10-11', 1);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SalesOrder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OrderLine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OrderLineID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OrderID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ProductID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QuantityOrdered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th-TH" dirty="0"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(1,1,1,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'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3kg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D1C374-7B7E-483E-B4F2-535E05CE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8950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Row and Table Commands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69B2CF05-4BA0-4416-A93C-56D49912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695" y="1142815"/>
            <a:ext cx="8540003" cy="2665800"/>
          </a:xfrm>
        </p:spPr>
        <p:txBody>
          <a:bodyPr/>
          <a:lstStyle/>
          <a:p>
            <a:pPr marL="114300" indent="0">
              <a:buNone/>
            </a:pPr>
            <a:r>
              <a:rPr lang="en-CA" sz="2800" b="1" dirty="0"/>
              <a:t>Table Copying</a:t>
            </a:r>
            <a:endParaRPr lang="en-US" sz="2800" b="1" dirty="0"/>
          </a:p>
          <a:p>
            <a:r>
              <a:rPr lang="en-CA" sz="2000" b="1" dirty="0"/>
              <a:t>CREATE TABLE </a:t>
            </a:r>
            <a:r>
              <a:rPr lang="en-CA" sz="2000" dirty="0"/>
              <a:t>Customer2 </a:t>
            </a:r>
            <a:r>
              <a:rPr lang="en-CA" sz="2000" b="1" dirty="0"/>
              <a:t>AS SELECT </a:t>
            </a:r>
            <a:r>
              <a:rPr lang="en-CA" sz="2000" dirty="0"/>
              <a:t>* </a:t>
            </a:r>
            <a:r>
              <a:rPr lang="en-CA" sz="2000" b="1" dirty="0"/>
              <a:t>FROM</a:t>
            </a:r>
            <a:r>
              <a:rPr lang="en-CA" sz="2000" dirty="0"/>
              <a:t> Customer;</a:t>
            </a:r>
            <a:endParaRPr lang="th-TH" sz="2000" dirty="0"/>
          </a:p>
          <a:p>
            <a:endParaRPr lang="th-TH" sz="2000" dirty="0"/>
          </a:p>
          <a:p>
            <a:r>
              <a:rPr lang="en-US" sz="2000" b="1" dirty="0"/>
              <a:t>CREATE TABLE </a:t>
            </a:r>
            <a:r>
              <a:rPr lang="en-US" sz="2000" dirty="0"/>
              <a:t>Customer3 </a:t>
            </a:r>
            <a:r>
              <a:rPr lang="en-US" sz="2000" b="1" dirty="0"/>
              <a:t>LIKE</a:t>
            </a:r>
            <a:r>
              <a:rPr lang="en-US" sz="2000" dirty="0"/>
              <a:t> Customer;</a:t>
            </a:r>
          </a:p>
        </p:txBody>
      </p:sp>
    </p:spTree>
    <p:extLst>
      <p:ext uri="{BB962C8B-B14F-4D97-AF65-F5344CB8AC3E}">
        <p14:creationId xmlns:p14="http://schemas.microsoft.com/office/powerpoint/2010/main" val="266062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D1C374-7B7E-483E-B4F2-535E05CE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8950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Useful Row and Table Commands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69B2CF05-4BA0-4416-A93C-56D49912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695" y="1142815"/>
            <a:ext cx="8540003" cy="2665800"/>
          </a:xfrm>
        </p:spPr>
        <p:txBody>
          <a:bodyPr/>
          <a:lstStyle/>
          <a:p>
            <a:pPr marL="114300" indent="0">
              <a:buNone/>
            </a:pPr>
            <a:r>
              <a:rPr lang="en-CA" sz="2800" b="1" dirty="0"/>
              <a:t>Table Deletion</a:t>
            </a:r>
            <a:endParaRPr lang="en-US" sz="2800" b="1" dirty="0"/>
          </a:p>
          <a:p>
            <a:r>
              <a:rPr lang="en-CA" sz="2000" b="1" dirty="0"/>
              <a:t>DROP TABLE </a:t>
            </a:r>
            <a:r>
              <a:rPr lang="en-CA" sz="2000" dirty="0"/>
              <a:t>Customer3;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CA" sz="2800" b="1" dirty="0"/>
              <a:t>Row Deletion</a:t>
            </a:r>
            <a:endParaRPr lang="th-TH" sz="2800" dirty="0"/>
          </a:p>
          <a:p>
            <a:r>
              <a:rPr lang="en-CA" b="1" dirty="0"/>
              <a:t>DELETE FROM </a:t>
            </a:r>
            <a:r>
              <a:rPr lang="en-CA" dirty="0"/>
              <a:t>Customer2 </a:t>
            </a:r>
            <a:r>
              <a:rPr lang="en-CA" b="1" dirty="0"/>
              <a:t>WHERE</a:t>
            </a:r>
            <a:r>
              <a:rPr lang="en-CA" dirty="0"/>
              <a:t> </a:t>
            </a:r>
            <a:r>
              <a:rPr lang="en-CA" dirty="0" err="1"/>
              <a:t>CustomerID</a:t>
            </a:r>
            <a:r>
              <a:rPr lang="en-CA" dirty="0"/>
              <a:t>=1.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4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D6B96A-B785-4622-8D9E-241070D14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5E695B9-2DDB-4259-AB85-D5218BB8B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4" t="11372" r="25000" b="8889"/>
          <a:stretch/>
        </p:blipFill>
        <p:spPr>
          <a:xfrm>
            <a:off x="1855694" y="0"/>
            <a:ext cx="5607424" cy="51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2800997-D4A3-400B-875B-FC163506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B328D-A2BA-4D99-AC2F-0E4A2AFB1D7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E5B0DB7-4EEC-4EF2-817C-C5582278C48E}"/>
              </a:ext>
            </a:extLst>
          </p:cNvPr>
          <p:cNvSpPr txBox="1"/>
          <p:nvPr/>
        </p:nvSpPr>
        <p:spPr>
          <a:xfrm>
            <a:off x="2693922" y="127311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dictionary</a:t>
            </a:r>
            <a:endParaRPr lang="th-TH" sz="36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9DDF3BD-7005-4E05-89BA-82B0073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79648"/>
              </p:ext>
            </p:extLst>
          </p:nvPr>
        </p:nvGraphicFramePr>
        <p:xfrm>
          <a:off x="222637" y="1138143"/>
          <a:ext cx="8706209" cy="2077720"/>
        </p:xfrm>
        <a:graphic>
          <a:graphicData uri="http://schemas.openxmlformats.org/drawingml/2006/table">
            <a:tbl>
              <a:tblPr firstRow="1" bandRow="1">
                <a:tableStyleId>{22C2437A-DE21-4D83-AFBB-210704A0F663}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863924254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4025373358"/>
                    </a:ext>
                  </a:extLst>
                </a:gridCol>
                <a:gridCol w="952028">
                  <a:extLst>
                    <a:ext uri="{9D8B030D-6E8A-4147-A177-3AD203B41FA5}">
                      <a16:colId xmlns:a16="http://schemas.microsoft.com/office/drawing/2014/main" val="2339376015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45709974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374318065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133849294"/>
                    </a:ext>
                  </a:extLst>
                </a:gridCol>
                <a:gridCol w="633600">
                  <a:extLst>
                    <a:ext uri="{9D8B030D-6E8A-4147-A177-3AD203B41FA5}">
                      <a16:colId xmlns:a16="http://schemas.microsoft.com/office/drawing/2014/main" val="323151488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177453806"/>
                    </a:ext>
                  </a:extLst>
                </a:gridCol>
                <a:gridCol w="836046">
                  <a:extLst>
                    <a:ext uri="{9D8B030D-6E8A-4147-A177-3AD203B41FA5}">
                      <a16:colId xmlns:a16="http://schemas.microsoft.com/office/drawing/2014/main" val="35659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Table name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Requi</a:t>
                      </a:r>
                      <a:r>
                        <a:rPr lang="en-US" sz="1100" dirty="0"/>
                        <a:t>-red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FK referenced table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THEMEPARK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PARK_NAME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Name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VARCHAR( 35)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PARK_CITY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VARCHAR( 50)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PARK_COUNTR Y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CHAR(2)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2800997-D4A3-400B-875B-FC163506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B328D-A2BA-4D99-AC2F-0E4A2AFB1D72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9DDF3BD-7005-4E05-89BA-82B0073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88669"/>
              </p:ext>
            </p:extLst>
          </p:nvPr>
        </p:nvGraphicFramePr>
        <p:xfrm>
          <a:off x="278296" y="433070"/>
          <a:ext cx="8706209" cy="4551680"/>
        </p:xfrm>
        <a:graphic>
          <a:graphicData uri="http://schemas.openxmlformats.org/drawingml/2006/table">
            <a:tbl>
              <a:tblPr firstRow="1" bandRow="1">
                <a:tableStyleId>{22C2437A-DE21-4D83-AFBB-210704A0F663}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863924254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4025373358"/>
                    </a:ext>
                  </a:extLst>
                </a:gridCol>
                <a:gridCol w="952028">
                  <a:extLst>
                    <a:ext uri="{9D8B030D-6E8A-4147-A177-3AD203B41FA5}">
                      <a16:colId xmlns:a16="http://schemas.microsoft.com/office/drawing/2014/main" val="2339376015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45709974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374318065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133849294"/>
                    </a:ext>
                  </a:extLst>
                </a:gridCol>
                <a:gridCol w="633600">
                  <a:extLst>
                    <a:ext uri="{9D8B030D-6E8A-4147-A177-3AD203B41FA5}">
                      <a16:colId xmlns:a16="http://schemas.microsoft.com/office/drawing/2014/main" val="323151488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177453806"/>
                    </a:ext>
                  </a:extLst>
                </a:gridCol>
                <a:gridCol w="836046">
                  <a:extLst>
                    <a:ext uri="{9D8B030D-6E8A-4147-A177-3AD203B41FA5}">
                      <a16:colId xmlns:a16="http://schemas.microsoft.com/office/drawing/2014/main" val="356598306"/>
                    </a:ext>
                  </a:extLst>
                </a:gridCol>
              </a:tblGrid>
              <a:tr h="3480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Table name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Requi</a:t>
                      </a:r>
                      <a:r>
                        <a:rPr lang="en-US" sz="1100" dirty="0"/>
                        <a:t>-red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FK referenced table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EMPLOYEE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EMP_NUM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NUMERIC(4)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0000 –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EMP_TITLE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 title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EMP_LNAME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VARCHAR(15)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EMP_FNAME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Name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VARCHAR(15)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EMP_DOB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 of Birth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YYYY-MM-DD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7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EMP_HIRE_DATE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Hire date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YYYY-MM-DD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EMP_AREACODE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8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EMP_PHONE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 (12)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  <a:p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  <a:p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THEME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PARK </a:t>
                      </a:r>
                      <a:endParaRPr lang="th-T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6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2800997-D4A3-400B-875B-FC163506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B328D-A2BA-4D99-AC2F-0E4A2AFB1D72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9DDF3BD-7005-4E05-89BA-82B0073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17484"/>
              </p:ext>
            </p:extLst>
          </p:nvPr>
        </p:nvGraphicFramePr>
        <p:xfrm>
          <a:off x="218895" y="265430"/>
          <a:ext cx="8706209" cy="4612640"/>
        </p:xfrm>
        <a:graphic>
          <a:graphicData uri="http://schemas.openxmlformats.org/drawingml/2006/table">
            <a:tbl>
              <a:tblPr firstRow="1" bandRow="1">
                <a:tableStyleId>{22C2437A-DE21-4D83-AFBB-210704A0F663}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863924254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4025373358"/>
                    </a:ext>
                  </a:extLst>
                </a:gridCol>
                <a:gridCol w="952028">
                  <a:extLst>
                    <a:ext uri="{9D8B030D-6E8A-4147-A177-3AD203B41FA5}">
                      <a16:colId xmlns:a16="http://schemas.microsoft.com/office/drawing/2014/main" val="2339376015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45709974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374318065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133849294"/>
                    </a:ext>
                  </a:extLst>
                </a:gridCol>
                <a:gridCol w="633600">
                  <a:extLst>
                    <a:ext uri="{9D8B030D-6E8A-4147-A177-3AD203B41FA5}">
                      <a16:colId xmlns:a16="http://schemas.microsoft.com/office/drawing/2014/main" val="323151488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177453806"/>
                    </a:ext>
                  </a:extLst>
                </a:gridCol>
                <a:gridCol w="836046">
                  <a:extLst>
                    <a:ext uri="{9D8B030D-6E8A-4147-A177-3AD203B41FA5}">
                      <a16:colId xmlns:a16="http://schemas.microsoft.com/office/drawing/2014/main" val="356598306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Table name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Requi</a:t>
                      </a:r>
                      <a:r>
                        <a:rPr lang="en-US" sz="1100" dirty="0"/>
                        <a:t>-red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FK referenced table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TICKET 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TICKET_NO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##########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TICKET_PRICE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NUMERIC(4,2)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##.##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TICKET_TYPE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ticket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THEMEPARK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ATTRACTION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ATTRACT_NO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Attraction number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NUMERIC(10)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##########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7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PARK_CODE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XXXXXXXX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THEME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PARK 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ATTRACT_NAME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VARCHAR(35)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8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ATTRACT_AGE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NUMERIC(3)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###</a:t>
                      </a:r>
                      <a:endParaRPr lang="th-TH" sz="1200" dirty="0"/>
                    </a:p>
                    <a:p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Default 0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ATTRACT_CAP ACITY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NUMERIC(3)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###</a:t>
                      </a:r>
                      <a:endParaRPr lang="th-TH" sz="1200" dirty="0"/>
                    </a:p>
                    <a:p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6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2800997-D4A3-400B-875B-FC163506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B328D-A2BA-4D99-AC2F-0E4A2AFB1D72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9DDF3BD-7005-4E05-89BA-82B0073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95525"/>
              </p:ext>
            </p:extLst>
          </p:nvPr>
        </p:nvGraphicFramePr>
        <p:xfrm>
          <a:off x="218895" y="1084415"/>
          <a:ext cx="8706209" cy="2707640"/>
        </p:xfrm>
        <a:graphic>
          <a:graphicData uri="http://schemas.openxmlformats.org/drawingml/2006/table">
            <a:tbl>
              <a:tblPr firstRow="1" bandRow="1">
                <a:tableStyleId>{22C2437A-DE21-4D83-AFBB-210704A0F663}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863924254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4025373358"/>
                    </a:ext>
                  </a:extLst>
                </a:gridCol>
                <a:gridCol w="952028">
                  <a:extLst>
                    <a:ext uri="{9D8B030D-6E8A-4147-A177-3AD203B41FA5}">
                      <a16:colId xmlns:a16="http://schemas.microsoft.com/office/drawing/2014/main" val="2339376015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45709974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374318065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133849294"/>
                    </a:ext>
                  </a:extLst>
                </a:gridCol>
                <a:gridCol w="633600">
                  <a:extLst>
                    <a:ext uri="{9D8B030D-6E8A-4147-A177-3AD203B41FA5}">
                      <a16:colId xmlns:a16="http://schemas.microsoft.com/office/drawing/2014/main" val="323151488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177453806"/>
                    </a:ext>
                  </a:extLst>
                </a:gridCol>
                <a:gridCol w="836046">
                  <a:extLst>
                    <a:ext uri="{9D8B030D-6E8A-4147-A177-3AD203B41FA5}">
                      <a16:colId xmlns:a16="http://schemas.microsoft.com/office/drawing/2014/main" val="356598306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Table name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Requi</a:t>
                      </a:r>
                      <a:r>
                        <a:rPr lang="en-US" sz="1100" dirty="0"/>
                        <a:t>-red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FK referenced table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HOUR 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EMP_NUM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NUMERIC(4)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EMPLOYEE</a:t>
                      </a:r>
                      <a:endParaRPr lang="th-T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ATTRACT_NO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Attraction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##########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  <a:p>
                      <a:pPr algn="ctr"/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ATTRACTION</a:t>
                      </a:r>
                      <a:endParaRPr lang="th-T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HOURS_PER_AT TRACT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hours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NUMERIC(2)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HOUR_RATE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Hourly Rate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NUMERIC(4,2)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##.##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DATE_WORKED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Date worked 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YYYY-MM-DD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1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2800997-D4A3-400B-875B-FC163506F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B328D-A2BA-4D99-AC2F-0E4A2AFB1D72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9DDF3BD-7005-4E05-89BA-82B00739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14115"/>
              </p:ext>
            </p:extLst>
          </p:nvPr>
        </p:nvGraphicFramePr>
        <p:xfrm>
          <a:off x="218895" y="265430"/>
          <a:ext cx="8706209" cy="3967480"/>
        </p:xfrm>
        <a:graphic>
          <a:graphicData uri="http://schemas.openxmlformats.org/drawingml/2006/table">
            <a:tbl>
              <a:tblPr firstRow="1" bandRow="1">
                <a:tableStyleId>{22C2437A-DE21-4D83-AFBB-210704A0F663}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863924254"/>
                    </a:ext>
                  </a:extLst>
                </a:gridCol>
                <a:gridCol w="1582309">
                  <a:extLst>
                    <a:ext uri="{9D8B030D-6E8A-4147-A177-3AD203B41FA5}">
                      <a16:colId xmlns:a16="http://schemas.microsoft.com/office/drawing/2014/main" val="4025373358"/>
                    </a:ext>
                  </a:extLst>
                </a:gridCol>
                <a:gridCol w="952028">
                  <a:extLst>
                    <a:ext uri="{9D8B030D-6E8A-4147-A177-3AD203B41FA5}">
                      <a16:colId xmlns:a16="http://schemas.microsoft.com/office/drawing/2014/main" val="2339376015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45709974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374318065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133849294"/>
                    </a:ext>
                  </a:extLst>
                </a:gridCol>
                <a:gridCol w="633600">
                  <a:extLst>
                    <a:ext uri="{9D8B030D-6E8A-4147-A177-3AD203B41FA5}">
                      <a16:colId xmlns:a16="http://schemas.microsoft.com/office/drawing/2014/main" val="323151488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177453806"/>
                    </a:ext>
                  </a:extLst>
                </a:gridCol>
                <a:gridCol w="836046">
                  <a:extLst>
                    <a:ext uri="{9D8B030D-6E8A-4147-A177-3AD203B41FA5}">
                      <a16:colId xmlns:a16="http://schemas.microsoft.com/office/drawing/2014/main" val="356598306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Table name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 name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Requi</a:t>
                      </a:r>
                      <a:r>
                        <a:rPr lang="en-US" sz="1100" dirty="0"/>
                        <a:t>-red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PK/FK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FK referenced table</a:t>
                      </a:r>
                      <a:endParaRPr lang="th-T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SALES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TRANSACTION_ NO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##########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PARK_CODE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Park code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XXXXXXXX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FK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THEMEPARK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SALE_DATE 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 of Sale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th-TH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SALESLINE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TRANSACTION_ NO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Transaction No 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NUMERIC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##########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PK / FK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7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LINE_NO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Line number 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NUMERIC(2)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##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th-TH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79542"/>
                  </a:ext>
                </a:extLst>
              </a:tr>
              <a:tr h="454479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TICKET_NO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Ticket number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NUMERIC(10)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##########</a:t>
                      </a:r>
                      <a:endParaRPr lang="th-T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FK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TICKET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LINE_QTY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Quantity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NUMERIC (4)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####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8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LINE_PRICE 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of line</a:t>
                      </a:r>
                      <a:endParaRPr lang="th-T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NUMERIC(9.2)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#######.##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6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9698CC97-4D3F-4486-B22A-BBDDFE3B6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8"/>
            <a:ext cx="6996600" cy="715800"/>
          </a:xfrm>
        </p:spPr>
        <p:txBody>
          <a:bodyPr/>
          <a:lstStyle/>
          <a:p>
            <a:r>
              <a:rPr lang="en-US" altLang="th-TH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and delete Schema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5854B0CB-3DEF-49E7-89EA-8ADBB21C1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75" y="1033920"/>
            <a:ext cx="7593884" cy="2665800"/>
          </a:xfrm>
        </p:spPr>
        <p:txBody>
          <a:bodyPr/>
          <a:lstStyle/>
          <a:p>
            <a:r>
              <a:rPr lang="en-US" altLang="th-TH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SCHEMA </a:t>
            </a:r>
            <a:r>
              <a:rPr lang="en-US" altLang="th-TH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Shop;</a:t>
            </a:r>
          </a:p>
          <a:p>
            <a:pPr marL="114300" indent="0">
              <a:buNone/>
            </a:pPr>
            <a:endParaRPr lang="en-US" altLang="th-TH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 DATABASE </a:t>
            </a:r>
            <a:r>
              <a:rPr lang="en-US" altLang="th-TH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shop;</a:t>
            </a:r>
          </a:p>
          <a:p>
            <a:endParaRPr lang="en-US" altLang="th-TH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</a:t>
            </a:r>
            <a:r>
              <a:rPr lang="en-US" altLang="th-TH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shop;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156" y="1290732"/>
            <a:ext cx="7598709" cy="2665800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CREATE TABLE </a:t>
            </a:r>
            <a:r>
              <a:rPr lang="en-CA" dirty="0"/>
              <a:t>Customer(</a:t>
            </a:r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CustomerID</a:t>
            </a:r>
            <a:r>
              <a:rPr lang="en-CA" dirty="0"/>
              <a:t> int 	</a:t>
            </a:r>
            <a:r>
              <a:rPr lang="en-CA" b="1" dirty="0"/>
              <a:t>NOT NULL AUTO_INCREMENT PRIMARY KEY</a:t>
            </a:r>
            <a:r>
              <a:rPr lang="en-CA" dirty="0"/>
              <a:t>, 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CustFirstName</a:t>
            </a:r>
            <a:r>
              <a:rPr lang="en-CA" dirty="0"/>
              <a:t>  	</a:t>
            </a:r>
            <a:r>
              <a:rPr lang="en-CA" b="1" dirty="0"/>
              <a:t>varchar(25)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CustMidName</a:t>
            </a:r>
            <a:r>
              <a:rPr lang="en-CA" dirty="0"/>
              <a:t> 	</a:t>
            </a:r>
            <a:r>
              <a:rPr lang="en-CA" b="1" dirty="0"/>
              <a:t>varchar(10)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CustLastName</a:t>
            </a:r>
            <a:r>
              <a:rPr lang="en-CA" dirty="0"/>
              <a:t> 	</a:t>
            </a:r>
            <a:r>
              <a:rPr lang="en-CA" b="1" dirty="0"/>
              <a:t>varchar(25)</a:t>
            </a:r>
            <a:endParaRPr lang="en-US" b="1" dirty="0"/>
          </a:p>
          <a:p>
            <a:pPr marL="114300" indent="0">
              <a:buNone/>
            </a:pPr>
            <a:r>
              <a:rPr lang="en-CA" dirty="0"/>
              <a:t>	);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b="1" dirty="0"/>
              <a:t>desc</a:t>
            </a:r>
            <a:r>
              <a:rPr lang="en-CA" dirty="0"/>
              <a:t> Customer;</a:t>
            </a: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156" y="1290732"/>
            <a:ext cx="7598709" cy="2665800"/>
          </a:xfrm>
        </p:spPr>
        <p:txBody>
          <a:bodyPr/>
          <a:lstStyle/>
          <a:p>
            <a:r>
              <a:rPr lang="en-CA" b="1" dirty="0"/>
              <a:t>CREATE TABLE </a:t>
            </a:r>
            <a:r>
              <a:rPr lang="en-CA" dirty="0" err="1"/>
              <a:t>SalesOrder</a:t>
            </a:r>
            <a:r>
              <a:rPr lang="en-CA" dirty="0"/>
              <a:t>(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OrderID</a:t>
            </a:r>
            <a:r>
              <a:rPr lang="en-CA" dirty="0"/>
              <a:t> int </a:t>
            </a:r>
            <a:r>
              <a:rPr lang="en-CA" b="1" dirty="0"/>
              <a:t>NOT NULL AUTO_INCREMENT PRIMARY KEY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CA" dirty="0" err="1"/>
              <a:t>OrderDate</a:t>
            </a:r>
            <a:r>
              <a:rPr lang="en-CA" dirty="0"/>
              <a:t> </a:t>
            </a:r>
            <a:r>
              <a:rPr lang="en-CA" b="1" dirty="0"/>
              <a:t>date</a:t>
            </a:r>
            <a:r>
              <a:rPr lang="en-CA" dirty="0"/>
              <a:t>, 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CustomerID</a:t>
            </a:r>
            <a:r>
              <a:rPr lang="en-CA" dirty="0"/>
              <a:t> </a:t>
            </a:r>
            <a:r>
              <a:rPr lang="en-CA" b="1" dirty="0"/>
              <a:t>int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CA" b="1" dirty="0"/>
              <a:t>FOREIGN KEY </a:t>
            </a:r>
            <a:r>
              <a:rPr lang="en-CA" dirty="0"/>
              <a:t>(</a:t>
            </a:r>
            <a:r>
              <a:rPr lang="en-CA" dirty="0" err="1"/>
              <a:t>CustomerID</a:t>
            </a:r>
            <a:r>
              <a:rPr lang="en-CA" dirty="0"/>
              <a:t>) </a:t>
            </a:r>
            <a:r>
              <a:rPr lang="en-CA" b="1" dirty="0"/>
              <a:t>REFERENCES</a:t>
            </a:r>
            <a:r>
              <a:rPr lang="en-CA" dirty="0"/>
              <a:t> Customer(</a:t>
            </a:r>
            <a:r>
              <a:rPr lang="en-CA" dirty="0" err="1"/>
              <a:t>CustomerID</a:t>
            </a:r>
            <a:r>
              <a:rPr lang="en-CA" dirty="0"/>
              <a:t>)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);</a:t>
            </a:r>
            <a:endParaRPr lang="en-US" dirty="0"/>
          </a:p>
          <a:p>
            <a:pPr marL="114300" indent="0">
              <a:buNone/>
            </a:pPr>
            <a:endParaRPr lang="en-CA" dirty="0"/>
          </a:p>
          <a:p>
            <a:r>
              <a:rPr lang="en-CA" b="1" dirty="0"/>
              <a:t>desc</a:t>
            </a:r>
            <a:r>
              <a:rPr lang="en-CA" dirty="0"/>
              <a:t> </a:t>
            </a:r>
            <a:r>
              <a:rPr lang="en-CA" dirty="0" err="1"/>
              <a:t>SalesOrder</a:t>
            </a:r>
            <a:r>
              <a:rPr lang="en-CA" dirty="0"/>
              <a:t>;</a:t>
            </a:r>
            <a:endParaRPr lang="en-US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2242" y="920938"/>
            <a:ext cx="7759515" cy="266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table ‘Product’ with attributes ‘</a:t>
            </a:r>
            <a:r>
              <a:rPr lang="en-US" sz="2400" dirty="0" err="1"/>
              <a:t>ProductID</a:t>
            </a:r>
            <a:r>
              <a:rPr lang="en-US" sz="2400" dirty="0"/>
              <a:t>’ as primary key, ‘ProductName’,  ‘</a:t>
            </a:r>
            <a:r>
              <a:rPr lang="en-US" sz="2400" dirty="0" err="1"/>
              <a:t>UnitPrice</a:t>
            </a:r>
            <a:r>
              <a:rPr lang="en-US" sz="2400" dirty="0"/>
              <a:t>’ as decimal, and ‘</a:t>
            </a:r>
            <a:r>
              <a:rPr lang="en-US" sz="2400" dirty="0" err="1"/>
              <a:t>NumberInStock</a:t>
            </a:r>
            <a:r>
              <a:rPr lang="en-US" sz="2400" dirty="0"/>
              <a:t>’.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table ‘</a:t>
            </a:r>
            <a:r>
              <a:rPr lang="en-CA" sz="2400" dirty="0" err="1"/>
              <a:t>OrderLine</a:t>
            </a:r>
            <a:r>
              <a:rPr lang="en-US" sz="2400" dirty="0"/>
              <a:t>’ with attributes ‘</a:t>
            </a:r>
            <a:r>
              <a:rPr lang="en-CA" sz="2400" dirty="0" err="1"/>
              <a:t>OrderLineID</a:t>
            </a:r>
            <a:r>
              <a:rPr lang="en-US" sz="2400" dirty="0"/>
              <a:t>’ as primary key, ‘</a:t>
            </a:r>
            <a:r>
              <a:rPr lang="en-CA" sz="2400" dirty="0" err="1"/>
              <a:t>OrderID</a:t>
            </a:r>
            <a:r>
              <a:rPr lang="en-US" sz="2400" dirty="0"/>
              <a:t>’,  ‘</a:t>
            </a:r>
            <a:r>
              <a:rPr lang="en-CA" sz="2400" dirty="0" err="1"/>
              <a:t>ProductID</a:t>
            </a:r>
            <a:r>
              <a:rPr lang="en-US" sz="2400" dirty="0"/>
              <a:t>’, and ‘</a:t>
            </a:r>
            <a:r>
              <a:rPr lang="en-CA" sz="2400" dirty="0" err="1"/>
              <a:t>QuantityOrdered</a:t>
            </a:r>
            <a:r>
              <a:rPr lang="en-US" sz="2400" dirty="0"/>
              <a:t>’. ‘</a:t>
            </a:r>
            <a:r>
              <a:rPr lang="en-US" sz="2400" dirty="0" err="1"/>
              <a:t>OrderID</a:t>
            </a:r>
            <a:r>
              <a:rPr lang="en-US" sz="2400" dirty="0"/>
              <a:t>’ and ‘</a:t>
            </a:r>
            <a:r>
              <a:rPr lang="en-US" sz="2400" dirty="0" err="1"/>
              <a:t>ProductID</a:t>
            </a:r>
            <a:r>
              <a:rPr lang="en-US" sz="2400" dirty="0"/>
              <a:t>’ are foreign keys referred to table ‘</a:t>
            </a:r>
            <a:r>
              <a:rPr lang="en-CA" sz="2400" dirty="0" err="1"/>
              <a:t>SalesOrder</a:t>
            </a:r>
            <a:r>
              <a:rPr lang="en-CA" sz="2400" dirty="0"/>
              <a:t>’ and ‘Product’ respectively.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156" y="1290732"/>
            <a:ext cx="7961220" cy="2665800"/>
          </a:xfrm>
        </p:spPr>
        <p:txBody>
          <a:bodyPr/>
          <a:lstStyle/>
          <a:p>
            <a:r>
              <a:rPr lang="en-US" b="1" dirty="0"/>
              <a:t>CREATE TABLE </a:t>
            </a:r>
            <a:r>
              <a:rPr lang="en-US" dirty="0"/>
              <a:t>Product (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int NOT NULL AUTO_INCREMENT PRIMARY KEY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dirty="0"/>
              <a:t>	ProductName </a:t>
            </a:r>
            <a:r>
              <a:rPr lang="en-US" b="1" dirty="0"/>
              <a:t>varchar(25)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UnitPrice</a:t>
            </a:r>
            <a:r>
              <a:rPr lang="en-US" dirty="0"/>
              <a:t> </a:t>
            </a:r>
            <a:r>
              <a:rPr lang="en-US" b="1" dirty="0"/>
              <a:t>decimal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NumberInStock</a:t>
            </a:r>
            <a:r>
              <a:rPr lang="en-US" dirty="0"/>
              <a:t> </a:t>
            </a:r>
            <a:r>
              <a:rPr lang="en-US" b="1" dirty="0"/>
              <a:t>int</a:t>
            </a:r>
          </a:p>
          <a:p>
            <a:pPr marL="114300" indent="0">
              <a:buNone/>
            </a:pPr>
            <a:r>
              <a:rPr lang="en-US" dirty="0"/>
              <a:t>	);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4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815" y="1041961"/>
            <a:ext cx="7961220" cy="2665800"/>
          </a:xfrm>
        </p:spPr>
        <p:txBody>
          <a:bodyPr/>
          <a:lstStyle/>
          <a:p>
            <a:r>
              <a:rPr lang="en-CA" b="1" dirty="0"/>
              <a:t>CREATE TABLE </a:t>
            </a:r>
            <a:r>
              <a:rPr lang="en-CA" dirty="0" err="1"/>
              <a:t>OrderLine</a:t>
            </a:r>
            <a:r>
              <a:rPr lang="en-CA" dirty="0"/>
              <a:t> (</a:t>
            </a:r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OrderLineID</a:t>
            </a:r>
            <a:r>
              <a:rPr lang="en-CA" dirty="0"/>
              <a:t> </a:t>
            </a:r>
            <a:r>
              <a:rPr lang="en-CA" b="1" dirty="0"/>
              <a:t>int NOT NULL AUTO_INCREMENT PRIMARY KEY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OrderID</a:t>
            </a:r>
            <a:r>
              <a:rPr lang="en-CA" dirty="0"/>
              <a:t> </a:t>
            </a:r>
            <a:r>
              <a:rPr lang="en-CA" b="1" dirty="0"/>
              <a:t>int</a:t>
            </a:r>
            <a:r>
              <a:rPr lang="en-CA" dirty="0"/>
              <a:t>, 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ProductID</a:t>
            </a:r>
            <a:r>
              <a:rPr lang="en-CA" dirty="0"/>
              <a:t> </a:t>
            </a:r>
            <a:r>
              <a:rPr lang="en-CA" b="1" dirty="0"/>
              <a:t>int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dirty="0" err="1"/>
              <a:t>QuantityOrdered</a:t>
            </a:r>
            <a:r>
              <a:rPr lang="en-CA" dirty="0"/>
              <a:t> </a:t>
            </a:r>
            <a:r>
              <a:rPr lang="en-CA" b="1" dirty="0"/>
              <a:t>varchar(15)</a:t>
            </a:r>
            <a:r>
              <a:rPr lang="en-CA" dirty="0"/>
              <a:t>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b="1" dirty="0"/>
              <a:t>FOREIGN KEY </a:t>
            </a:r>
            <a:r>
              <a:rPr lang="en-CA" dirty="0"/>
              <a:t>(</a:t>
            </a:r>
            <a:r>
              <a:rPr lang="en-CA" dirty="0" err="1"/>
              <a:t>OrderID</a:t>
            </a:r>
            <a:r>
              <a:rPr lang="en-CA" dirty="0"/>
              <a:t>) </a:t>
            </a:r>
            <a:r>
              <a:rPr lang="en-CA" b="1" dirty="0"/>
              <a:t>REFERENCES</a:t>
            </a:r>
            <a:r>
              <a:rPr lang="en-CA" dirty="0"/>
              <a:t> </a:t>
            </a:r>
            <a:r>
              <a:rPr lang="en-CA" dirty="0" err="1"/>
              <a:t>SalesOrder</a:t>
            </a:r>
            <a:r>
              <a:rPr lang="en-CA" dirty="0"/>
              <a:t>(</a:t>
            </a:r>
            <a:r>
              <a:rPr lang="en-CA" dirty="0" err="1"/>
              <a:t>OrderID</a:t>
            </a:r>
            <a:r>
              <a:rPr lang="en-CA" dirty="0"/>
              <a:t>),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</a:t>
            </a:r>
            <a:r>
              <a:rPr lang="en-CA" b="1" dirty="0"/>
              <a:t>FOREIGN KEY </a:t>
            </a:r>
            <a:r>
              <a:rPr lang="en-CA" dirty="0"/>
              <a:t>(</a:t>
            </a:r>
            <a:r>
              <a:rPr lang="en-CA" dirty="0" err="1"/>
              <a:t>ProductID</a:t>
            </a:r>
            <a:r>
              <a:rPr lang="en-CA" dirty="0"/>
              <a:t>) </a:t>
            </a:r>
            <a:r>
              <a:rPr lang="en-CA" b="1" dirty="0"/>
              <a:t>REFERENCES</a:t>
            </a:r>
            <a:r>
              <a:rPr lang="en-CA" dirty="0"/>
              <a:t> Product(</a:t>
            </a:r>
            <a:r>
              <a:rPr lang="en-CA" dirty="0" err="1"/>
              <a:t>ProductID</a:t>
            </a:r>
            <a:r>
              <a:rPr lang="en-CA" dirty="0"/>
              <a:t>) </a:t>
            </a:r>
            <a:endParaRPr lang="en-US" dirty="0"/>
          </a:p>
          <a:p>
            <a:pPr marL="114300" indent="0">
              <a:buNone/>
            </a:pPr>
            <a:r>
              <a:rPr lang="en-CA" dirty="0"/>
              <a:t>	);</a:t>
            </a:r>
            <a:endParaRPr lang="en-US" dirty="0"/>
          </a:p>
          <a:p>
            <a:r>
              <a:rPr lang="en-CA" b="1" dirty="0"/>
              <a:t>show tables;</a:t>
            </a:r>
            <a:endParaRPr lang="en-CA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5D63DAB6-2FB2-4FAE-89BA-CDDA77B32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11" y="271055"/>
            <a:ext cx="9144000" cy="71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database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3DDA4CB9-8811-49E6-9754-7561069E3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815" y="1041961"/>
            <a:ext cx="7961220" cy="2665800"/>
          </a:xfrm>
        </p:spPr>
        <p:txBody>
          <a:bodyPr/>
          <a:lstStyle/>
          <a:p>
            <a:endParaRPr lang="en-CA" b="1" dirty="0"/>
          </a:p>
          <a:p>
            <a:r>
              <a:rPr lang="en-CA" sz="2800" b="1" dirty="0"/>
              <a:t>SHOW DATABASES; </a:t>
            </a:r>
          </a:p>
          <a:p>
            <a:endParaRPr lang="en-CA" sz="2800" b="1" dirty="0"/>
          </a:p>
          <a:p>
            <a:r>
              <a:rPr lang="en-CA" sz="2800" b="1" dirty="0"/>
              <a:t>SHOW TABLES;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1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C4D1C374-7B7E-483E-B4F2-535E05CE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r>
              <a:rPr lang="en-CA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Populating Tables</a:t>
            </a:r>
            <a:endParaRPr lang="en-US" sz="3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69B2CF05-4BA0-4416-A93C-56D49912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737" y="1238850"/>
            <a:ext cx="8540003" cy="2665800"/>
          </a:xfrm>
        </p:spPr>
        <p:txBody>
          <a:bodyPr/>
          <a:lstStyle/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(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CustFirstName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CustLastName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b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('John', 'Doe’); 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Customer;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b="1" dirty="0"/>
              <a:t>INSERT INTO </a:t>
            </a:r>
            <a:r>
              <a:rPr lang="en-CA" dirty="0"/>
              <a:t>Customer (</a:t>
            </a:r>
            <a:r>
              <a:rPr lang="en-CA" dirty="0" err="1"/>
              <a:t>CustFirstName</a:t>
            </a:r>
            <a:r>
              <a:rPr lang="en-CA" dirty="0"/>
              <a:t>, </a:t>
            </a:r>
            <a:r>
              <a:rPr lang="en-CA" dirty="0" err="1"/>
              <a:t>CustMidName</a:t>
            </a:r>
            <a:r>
              <a:rPr lang="en-CA" dirty="0"/>
              <a:t>, </a:t>
            </a:r>
            <a:r>
              <a:rPr lang="en-CA" dirty="0" err="1"/>
              <a:t>CustLastName</a:t>
            </a:r>
            <a:r>
              <a:rPr lang="en-CA" dirty="0"/>
              <a:t>)</a:t>
            </a:r>
            <a:br>
              <a:rPr lang="en-US" dirty="0"/>
            </a:br>
            <a:r>
              <a:rPr lang="en-CA" b="1" dirty="0"/>
              <a:t>VALUES</a:t>
            </a:r>
            <a:r>
              <a:rPr lang="en-CA" dirty="0"/>
              <a:t> ('Bob', 'R.', 'Travis');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altLang="th-TH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Customer;</a:t>
            </a:r>
          </a:p>
          <a:p>
            <a:pPr marL="114300" indent="0">
              <a:buNone/>
            </a:pPr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788</Words>
  <Application>Microsoft Office PowerPoint</Application>
  <PresentationFormat>นำเสนอทางหน้าจอ (16:9)</PresentationFormat>
  <Paragraphs>387</Paragraphs>
  <Slides>19</Slides>
  <Notes>14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9" baseType="lpstr">
      <vt:lpstr>Helvetica</vt:lpstr>
      <vt:lpstr>Source Sans Pro</vt:lpstr>
      <vt:lpstr>Arial</vt:lpstr>
      <vt:lpstr>Open Sans</vt:lpstr>
      <vt:lpstr>MS PGothic</vt:lpstr>
      <vt:lpstr>Times New Roman</vt:lpstr>
      <vt:lpstr>Monotype Sorts</vt:lpstr>
      <vt:lpstr>Oswald</vt:lpstr>
      <vt:lpstr>Quince template</vt:lpstr>
      <vt:lpstr>Clip</vt:lpstr>
      <vt:lpstr> Lab 1: Creating Database</vt:lpstr>
      <vt:lpstr>Create and delete Schema</vt:lpstr>
      <vt:lpstr>Creating Tables</vt:lpstr>
      <vt:lpstr>Creating Tables</vt:lpstr>
      <vt:lpstr>Creating Tables</vt:lpstr>
      <vt:lpstr>Creating Tables</vt:lpstr>
      <vt:lpstr>Creating Tables</vt:lpstr>
      <vt:lpstr>Show database</vt:lpstr>
      <vt:lpstr>Populating Tables</vt:lpstr>
      <vt:lpstr>Populating Tables</vt:lpstr>
      <vt:lpstr>Populating Tables</vt:lpstr>
      <vt:lpstr>Useful Row and Table Commands</vt:lpstr>
      <vt:lpstr>Useful Row and Table Commands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WITTAWIN SUSUTTI</cp:lastModifiedBy>
  <cp:revision>127</cp:revision>
  <dcterms:modified xsi:type="dcterms:W3CDTF">2018-09-25T06:34:50Z</dcterms:modified>
</cp:coreProperties>
</file>