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3" r:id="rId12"/>
    <p:sldId id="391" r:id="rId13"/>
    <p:sldId id="392" r:id="rId14"/>
    <p:sldId id="395" r:id="rId15"/>
    <p:sldId id="396" r:id="rId16"/>
    <p:sldId id="394" r:id="rId17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MS PGothic" panose="020B0600070205080204" pitchFamily="34" charset="-128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5" autoAdjust="0"/>
    <p:restoredTop sz="94296" autoAdjust="0"/>
  </p:normalViewPr>
  <p:slideViewPr>
    <p:cSldViewPr snapToGrid="0">
      <p:cViewPr varScale="1">
        <p:scale>
          <a:sx n="143" d="100"/>
          <a:sy n="143" d="100"/>
        </p:scale>
        <p:origin x="52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301BAC-F3B2-4A22-A409-BFF1C06C6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715C6-1305-4AA9-83A3-F721488EB135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BEC763AB-B8C1-4682-A2C0-2DB62CC89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1C1E1359-F640-4D29-9289-3853F1979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17280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047750" y="1552950"/>
            <a:ext cx="69817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2: </a:t>
            </a:r>
            <a:br>
              <a:rPr lang="en-US" altLang="th-TH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SELECT statements </a:t>
            </a: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rating;</a:t>
            </a: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ORDER BY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rating, title;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SELECT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ORDER BY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rating, title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DESC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;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Sorting Data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6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582F59C-15CE-4AED-95B6-A2071C3BD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134C51C7-6352-45F8-898B-6462A653A91F}"/>
              </a:ext>
            </a:extLst>
          </p:cNvPr>
          <p:cNvGrpSpPr/>
          <p:nvPr/>
        </p:nvGrpSpPr>
        <p:grpSpPr>
          <a:xfrm>
            <a:off x="854331" y="1180267"/>
            <a:ext cx="7558804" cy="2624171"/>
            <a:chOff x="700818" y="1387175"/>
            <a:chExt cx="7558804" cy="2624171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7425F4D0-FD92-449E-9ABC-A0CE7BA9D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985" t="55410" r="20511" b="18507"/>
            <a:stretch/>
          </p:blipFill>
          <p:spPr>
            <a:xfrm>
              <a:off x="714166" y="1942265"/>
              <a:ext cx="7545456" cy="2069081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03A66700-576A-4183-B778-B927541DB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906" t="15566" r="20590" b="76763"/>
            <a:stretch/>
          </p:blipFill>
          <p:spPr>
            <a:xfrm>
              <a:off x="700818" y="1387175"/>
              <a:ext cx="7545456" cy="608488"/>
            </a:xfrm>
            <a:prstGeom prst="rect">
              <a:avLst/>
            </a:prstGeom>
          </p:spPr>
        </p:pic>
      </p:grp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3F6FE69B-39F5-44DA-99D3-325E1C91CAD6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6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(rating)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film; </a:t>
            </a: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SELECT COUNT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(*)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address;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SELECT COUNT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(address2)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address;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b="1" dirty="0"/>
              <a:t>DISTINCT</a:t>
            </a:r>
            <a:r>
              <a:rPr lang="en-US" dirty="0"/>
              <a:t>(rating)) </a:t>
            </a:r>
            <a:r>
              <a:rPr lang="en-US" b="1" dirty="0"/>
              <a:t>FROM</a:t>
            </a:r>
            <a:r>
              <a:rPr lang="en-US" dirty="0"/>
              <a:t> film;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4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5"/>
            <a:ext cx="7435479" cy="2954903"/>
          </a:xfrm>
        </p:spPr>
        <p:txBody>
          <a:bodyPr/>
          <a:lstStyle/>
          <a:p>
            <a:r>
              <a:rPr lang="en-US" b="1" dirty="0"/>
              <a:t>SELECT MIN</a:t>
            </a:r>
            <a:r>
              <a:rPr lang="en-US" dirty="0"/>
              <a:t>(amount),</a:t>
            </a:r>
            <a:r>
              <a:rPr lang="en-US" b="1" dirty="0"/>
              <a:t>MAX</a:t>
            </a:r>
            <a:r>
              <a:rPr lang="en-US" dirty="0"/>
              <a:t>(amount) </a:t>
            </a:r>
            <a:r>
              <a:rPr lang="en-US" b="1" dirty="0"/>
              <a:t>FROM</a:t>
            </a:r>
            <a:r>
              <a:rPr lang="en-US" dirty="0"/>
              <a:t> payment; </a:t>
            </a: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/>
              <a:t>SELECT AVG</a:t>
            </a:r>
            <a:r>
              <a:rPr lang="en-US" dirty="0"/>
              <a:t>(amount), </a:t>
            </a:r>
            <a:r>
              <a:rPr lang="en-US" b="1" dirty="0"/>
              <a:t>SUM</a:t>
            </a:r>
            <a:r>
              <a:rPr lang="en-US" dirty="0"/>
              <a:t>(amount) </a:t>
            </a:r>
            <a:r>
              <a:rPr lang="en-US" b="1" dirty="0"/>
              <a:t>FROM</a:t>
            </a:r>
            <a:r>
              <a:rPr lang="en-US" dirty="0"/>
              <a:t> payment;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b="1" dirty="0"/>
              <a:t>SELECT </a:t>
            </a:r>
            <a:r>
              <a:rPr lang="en-US" dirty="0" err="1"/>
              <a:t>staff_id</a:t>
            </a:r>
            <a:r>
              <a:rPr lang="en-US" dirty="0"/>
              <a:t>, </a:t>
            </a:r>
            <a:r>
              <a:rPr lang="en-US" b="1" dirty="0"/>
              <a:t>AVG</a:t>
            </a:r>
            <a:r>
              <a:rPr lang="en-US" dirty="0"/>
              <a:t>(amount) </a:t>
            </a:r>
            <a:r>
              <a:rPr lang="en-US" b="1" dirty="0"/>
              <a:t>FROM</a:t>
            </a:r>
            <a:r>
              <a:rPr lang="en-US" dirty="0"/>
              <a:t> payment </a:t>
            </a:r>
            <a:r>
              <a:rPr lang="en-US" b="1" dirty="0"/>
              <a:t>GROUP BY </a:t>
            </a:r>
            <a:r>
              <a:rPr lang="en-US" dirty="0" err="1"/>
              <a:t>staff_id</a:t>
            </a:r>
            <a:r>
              <a:rPr lang="en-US" dirty="0"/>
              <a:t> 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staff_id</a:t>
            </a:r>
            <a:r>
              <a:rPr lang="en-US" dirty="0"/>
              <a:t>, </a:t>
            </a:r>
            <a:r>
              <a:rPr lang="en-US" b="1" dirty="0"/>
              <a:t>AVG</a:t>
            </a:r>
            <a:r>
              <a:rPr lang="en-US" dirty="0"/>
              <a:t>(amount) </a:t>
            </a:r>
            <a:r>
              <a:rPr lang="en-US" b="1" dirty="0"/>
              <a:t>FROM</a:t>
            </a:r>
            <a:r>
              <a:rPr lang="en-US" dirty="0"/>
              <a:t> payment </a:t>
            </a:r>
            <a:r>
              <a:rPr lang="en-US" b="1" dirty="0"/>
              <a:t>GROUP BY </a:t>
            </a:r>
            <a:r>
              <a:rPr lang="en-US" dirty="0" err="1"/>
              <a:t>staff_id</a:t>
            </a:r>
            <a:r>
              <a:rPr lang="en-US" dirty="0"/>
              <a:t> </a:t>
            </a:r>
            <a:r>
              <a:rPr lang="en-US" b="1" dirty="0"/>
              <a:t>HAVING AVG</a:t>
            </a:r>
            <a:r>
              <a:rPr lang="en-US" dirty="0"/>
              <a:t>(amount) &gt;= 4.2;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1BCF-4C3F-4FAE-9C6D-A6CF410A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and Time stamp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0A65-1C3E-4F51-B8FB-3F841F6BB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rental_id</a:t>
            </a:r>
            <a:r>
              <a:rPr lang="en-US" dirty="0"/>
              <a:t>, </a:t>
            </a:r>
            <a:r>
              <a:rPr lang="en-US" dirty="0" err="1"/>
              <a:t>rental_date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rental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rental_date</a:t>
            </a:r>
            <a:r>
              <a:rPr lang="en-US" dirty="0"/>
              <a:t> &gt; '2005-05-25';</a:t>
            </a:r>
          </a:p>
          <a:p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rental_id</a:t>
            </a:r>
            <a:r>
              <a:rPr lang="en-US" dirty="0"/>
              <a:t>, </a:t>
            </a:r>
            <a:r>
              <a:rPr lang="en-US" dirty="0" err="1"/>
              <a:t>rental_date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rental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rental_date</a:t>
            </a:r>
            <a:r>
              <a:rPr lang="en-US" dirty="0"/>
              <a:t> </a:t>
            </a:r>
            <a:r>
              <a:rPr lang="en-US" b="1" dirty="0"/>
              <a:t>BETWEEN</a:t>
            </a:r>
            <a:r>
              <a:rPr lang="en-US" dirty="0"/>
              <a:t> '2005-05-25' and '2005-05-26’;</a:t>
            </a:r>
          </a:p>
          <a:p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rental_id</a:t>
            </a:r>
            <a:r>
              <a:rPr lang="en-US" dirty="0"/>
              <a:t>, </a:t>
            </a:r>
            <a:r>
              <a:rPr lang="en-US" dirty="0" err="1"/>
              <a:t>rental_date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rental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rental_date</a:t>
            </a:r>
            <a:r>
              <a:rPr lang="en-US" dirty="0"/>
              <a:t> = '2005-05-25';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059B-5F0B-4F50-8295-A93A4B596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30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1BCF-4C3F-4FAE-9C6D-A6CF410A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and Time stamp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0A65-1C3E-4F51-B8FB-3F841F6BB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return_date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rental table with return date is in June 2005.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rental_date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rental table that recorded from 10 pm of May 26,2005 to Midnight by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staff_id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059B-5F0B-4F50-8295-A93A4B596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79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61FE9A-9AF5-4277-A373-B61919CB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850" y="0"/>
            <a:ext cx="6996600" cy="715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A1DD06D-95A4-4A66-B736-60F04619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150" y="858807"/>
            <a:ext cx="698170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query to display all unique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rental_duration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exist in the film table.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the maximum, minimum, and average number of length of all film having length between 60 and 100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the city that start with G or contain Z in the city table.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query to show the total amount of each customer from payment table.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all information from the film table in descending order of the rental price.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33E9589-A134-4662-8BAB-6D8856210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76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9698CC97-4D3F-4486-B22A-BBDDFE3B6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8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a table’s structure</a:t>
            </a:r>
            <a:endParaRPr lang="en-US" alt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854B0CB-3DEF-49E7-89EA-8ADBB21C1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249" y="1020571"/>
            <a:ext cx="8299169" cy="2665800"/>
          </a:xfrm>
        </p:spPr>
        <p:txBody>
          <a:bodyPr/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film;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film;</a:t>
            </a:r>
            <a:endParaRPr lang="en-US" altLang="th-TH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A9A4A5-F7BE-4AFC-B645-0EBBCD0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Retrieving data from a table using the SELECT Statement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A8B904C-2EDF-46C7-A0A3-FC33D518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57" y="1406112"/>
            <a:ext cx="7949272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actor; 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last_name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actor;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amount+1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payment; 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sum(amount)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payment;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round(amount)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payment;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0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A9A4A5-F7BE-4AFC-B645-0EBBCD0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Retrieving data from a table using the SELECT Statement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A8B904C-2EDF-46C7-A0A3-FC33D518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round(amount) rounding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round(amount)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‘rounding amount’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payment;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5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A9A4A5-F7BE-4AFC-B645-0EBBCD0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654"/>
            <a:ext cx="9144000" cy="715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Selecting rows with conditional restrictions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12" name="กลุ่ม 11">
            <a:extLst>
              <a:ext uri="{FF2B5EF4-FFF2-40B4-BE49-F238E27FC236}">
                <a16:creationId xmlns:a16="http://schemas.microsoft.com/office/drawing/2014/main" id="{BDBC63EA-0F2F-46F4-95EE-2ACDF8867A80}"/>
              </a:ext>
            </a:extLst>
          </p:cNvPr>
          <p:cNvGrpSpPr/>
          <p:nvPr/>
        </p:nvGrpSpPr>
        <p:grpSpPr>
          <a:xfrm>
            <a:off x="1728683" y="1116319"/>
            <a:ext cx="5499749" cy="3288724"/>
            <a:chOff x="1755381" y="996179"/>
            <a:chExt cx="5499749" cy="3288724"/>
          </a:xfrm>
        </p:grpSpPr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4A425EEB-B929-40EF-A2F4-9D936CE3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381" y="996179"/>
              <a:ext cx="5499749" cy="2733762"/>
            </a:xfrm>
            <a:prstGeom prst="rect">
              <a:avLst/>
            </a:prstGeom>
          </p:spPr>
        </p:pic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D509A069-2C87-4D91-9039-49AC72495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156" y="3695204"/>
              <a:ext cx="5473477" cy="589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A9A4A5-F7BE-4AFC-B645-0EBBCD0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654"/>
            <a:ext cx="9144000" cy="715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Selecting rows with conditional restrictions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amount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payment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amount &gt; 1.99;</a:t>
            </a:r>
          </a:p>
          <a:p>
            <a:pPr marL="114300" indent="0">
              <a:buNone/>
            </a:pP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query to display total amount of the payments with amount more than 10.99.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9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title,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release_year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&lt; ‘B’;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‘B’ AND ‘C’;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query which displays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payment_id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payment_date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amount where the payment is not equal to 0.99.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Selecting rows with conditional restrictions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0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film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(‘R’, ‘NC-17’);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'B%’;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address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address2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NULL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query which displays all attributes in address where the address2 is not null. 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Selecting rows with conditional restrictions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2498733-55AA-493A-A7BA-2495B1A0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id="{7560C749-31E3-496D-918A-B4A33354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22" y="1136536"/>
            <a:ext cx="7435479" cy="2665800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'a%'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'%a’;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'a%’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'%a’;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city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'a%’;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title and length of film having length less than 60 or more than 100.</a:t>
            </a: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1071C40-FC41-46B8-937C-3DDEE2270C70}"/>
              </a:ext>
            </a:extLst>
          </p:cNvPr>
          <p:cNvSpPr txBox="1">
            <a:spLocks/>
          </p:cNvSpPr>
          <p:nvPr/>
        </p:nvSpPr>
        <p:spPr>
          <a:xfrm>
            <a:off x="0" y="233654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Operators 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4728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692</Words>
  <Application>Microsoft Office PowerPoint</Application>
  <PresentationFormat>นำเสนอทางหน้าจอ (16:9)</PresentationFormat>
  <Paragraphs>102</Paragraphs>
  <Slides>16</Slides>
  <Notes>2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6" baseType="lpstr">
      <vt:lpstr>Oswald</vt:lpstr>
      <vt:lpstr>Times New Roman</vt:lpstr>
      <vt:lpstr>Open Sans</vt:lpstr>
      <vt:lpstr>Helvetica</vt:lpstr>
      <vt:lpstr>Source Sans Pro</vt:lpstr>
      <vt:lpstr>Monotype Sorts</vt:lpstr>
      <vt:lpstr>MS PGothic</vt:lpstr>
      <vt:lpstr>Arial</vt:lpstr>
      <vt:lpstr>Quince template</vt:lpstr>
      <vt:lpstr>Clip</vt:lpstr>
      <vt:lpstr> Lab 2:  Basic SELECT statements </vt:lpstr>
      <vt:lpstr>Display a table’s structure</vt:lpstr>
      <vt:lpstr>Retrieving data from a table using the SELECT Statement </vt:lpstr>
      <vt:lpstr>Retrieving data from a table using the SELECT Statement </vt:lpstr>
      <vt:lpstr>Selecting rows with conditional restrictions </vt:lpstr>
      <vt:lpstr>Selecting rows with conditional restrictions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Date and Time stamp</vt:lpstr>
      <vt:lpstr>Date and Time stamp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 </cp:lastModifiedBy>
  <cp:revision>153</cp:revision>
  <dcterms:modified xsi:type="dcterms:W3CDTF">2018-09-12T14:31:49Z</dcterms:modified>
</cp:coreProperties>
</file>