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394" r:id="rId3"/>
    <p:sldId id="405" r:id="rId4"/>
    <p:sldId id="386" r:id="rId5"/>
    <p:sldId id="395" r:id="rId6"/>
    <p:sldId id="396" r:id="rId7"/>
    <p:sldId id="397" r:id="rId8"/>
    <p:sldId id="398" r:id="rId9"/>
    <p:sldId id="400" r:id="rId10"/>
    <p:sldId id="391" r:id="rId11"/>
    <p:sldId id="401" r:id="rId12"/>
    <p:sldId id="402" r:id="rId13"/>
    <p:sldId id="403" r:id="rId14"/>
    <p:sldId id="404" r:id="rId15"/>
  </p:sldIdLst>
  <p:sldSz cx="9144000" cy="5143500" type="screen16x9"/>
  <p:notesSz cx="6858000" cy="9144000"/>
  <p:embeddedFontLst>
    <p:embeddedFont>
      <p:font typeface="Helvetica" panose="020B0604020202020204" pitchFamily="34" charset="0"/>
      <p:regular r:id="rId17"/>
      <p:bold r:id="rId18"/>
      <p:italic r:id="rId19"/>
      <p:boldItalic r:id="rId20"/>
    </p:embeddedFont>
    <p:embeddedFont>
      <p:font typeface="Open Sans" panose="020B0606030504020204" pitchFamily="34" charset="0"/>
      <p:regular r:id="rId21"/>
      <p:bold r:id="rId22"/>
      <p:italic r:id="rId23"/>
      <p:boldItalic r:id="rId24"/>
    </p:embeddedFont>
    <p:embeddedFont>
      <p:font typeface="Source Sans Pro" panose="020B0503030403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2C2437A-DE21-4D83-AFBB-210704A0F663}">
  <a:tblStyle styleId="{22C2437A-DE21-4D83-AFBB-210704A0F6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สไตล์ธีม 1 - เน้น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สไตล์ธีม 1 - เน้น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สไตล์ธีม 1 - เน้น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1E4AEA4-8DFA-4A89-87EB-49C32662AFE0}" styleName="สไตล์สีปานกลาง 2 - เน้น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296" autoAdjust="0"/>
  </p:normalViewPr>
  <p:slideViewPr>
    <p:cSldViewPr snapToGrid="0">
      <p:cViewPr varScale="1">
        <p:scale>
          <a:sx n="86" d="100"/>
          <a:sy n="86" d="100"/>
        </p:scale>
        <p:origin x="102" y="11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665764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jpeg"/><Relationship Id="rId4" Type="http://schemas.openxmlformats.org/officeDocument/2006/relationships/hyperlink" Target="http://www.db-boo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preserve="1" userDrawn="1">
  <p:cSld name="1_Title + 2 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6"/>
          <p:cNvSpPr txBox="1">
            <a:spLocks noGrp="1"/>
          </p:cNvSpPr>
          <p:nvPr>
            <p:ph type="body" idx="1"/>
          </p:nvPr>
        </p:nvSpPr>
        <p:spPr>
          <a:xfrm>
            <a:off x="1047750" y="1552950"/>
            <a:ext cx="69817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207" name="Google Shape;207;p6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08" name="Google Shape;208;p6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9" name="Google Shape;209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2" name="Google Shape;212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3" name="Google Shape;213;p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4" name="Google Shape;214;p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5" name="Google Shape;215;p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16" name="Google Shape;216;p6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217" name="Google Shape;217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2" name="Google Shape;242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9628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9568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2">
            <a:extLst>
              <a:ext uri="{FF2B5EF4-FFF2-40B4-BE49-F238E27FC236}">
                <a16:creationId xmlns:a16="http://schemas.microsoft.com/office/drawing/2014/main" id="{765EE0A5-BFD2-43B9-B3DA-EEFF2C011B2C}"/>
              </a:ext>
            </a:extLst>
          </p:cNvPr>
          <p:cNvGraphicFramePr>
            <a:graphicFrameLocks/>
          </p:cNvGraphicFramePr>
          <p:nvPr/>
        </p:nvGraphicFramePr>
        <p:xfrm>
          <a:off x="1524000" y="1047750"/>
          <a:ext cx="6096000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3" name="Clip" r:id="rId3" imgW="0" imgH="0" progId="MS_ClipArt_Gallery.2">
                  <p:embed/>
                </p:oleObj>
              </mc:Choice>
              <mc:Fallback>
                <p:oleObj name="Clip" r:id="rId3" imgW="0" imgH="0" progId="MS_ClipArt_Gallery.2">
                  <p:embed/>
                  <p:pic>
                    <p:nvPicPr>
                      <p:cNvPr id="4" name="Rectangle 2">
                        <a:extLst>
                          <a:ext uri="{FF2B5EF4-FFF2-40B4-BE49-F238E27FC236}">
                            <a16:creationId xmlns:a16="http://schemas.microsoft.com/office/drawing/2014/main" id="{765EE0A5-BFD2-43B9-B3DA-EEFF2C011B2C}"/>
                          </a:ext>
                        </a:extLst>
                      </p:cNvPr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047750"/>
                        <a:ext cx="6096000" cy="30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>
            <a:extLst>
              <a:ext uri="{FF2B5EF4-FFF2-40B4-BE49-F238E27FC236}">
                <a16:creationId xmlns:a16="http://schemas.microsoft.com/office/drawing/2014/main" id="{3CE54204-0855-497C-A350-2FD652A29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5581" y="4294585"/>
            <a:ext cx="2832827" cy="623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CC3300"/>
                </a:solidFill>
              </a:rPr>
              <a:t>Database System Concepts, 6</a:t>
            </a:r>
            <a:r>
              <a:rPr lang="en-US" altLang="en-US" sz="1200" b="1" baseline="30000">
                <a:solidFill>
                  <a:srgbClr val="CC3300"/>
                </a:solidFill>
              </a:rPr>
              <a:t>th</a:t>
            </a:r>
            <a:r>
              <a:rPr lang="en-US" altLang="en-US" sz="1200" b="1">
                <a:solidFill>
                  <a:srgbClr val="CC3300"/>
                </a:solidFill>
              </a:rPr>
              <a:t> Ed</a:t>
            </a:r>
            <a:r>
              <a:rPr lang="en-US" altLang="en-US" sz="1200">
                <a:solidFill>
                  <a:srgbClr val="CC3300"/>
                </a:solidFill>
              </a:rPr>
              <a:t>.</a:t>
            </a:r>
          </a:p>
          <a:p>
            <a:pPr algn="ctr">
              <a:spcBef>
                <a:spcPct val="50000"/>
              </a:spcBef>
            </a:pPr>
            <a:r>
              <a:rPr lang="en-US" altLang="en-US" sz="900" b="1">
                <a:solidFill>
                  <a:srgbClr val="CC3300"/>
                </a:solidFill>
              </a:rPr>
              <a:t>©Silberschatz, Korth and Sudarshan</a:t>
            </a:r>
            <a:br>
              <a:rPr lang="en-US" altLang="en-US" sz="900" b="1">
                <a:solidFill>
                  <a:srgbClr val="CC3300"/>
                </a:solidFill>
              </a:rPr>
            </a:br>
            <a:r>
              <a:rPr lang="en-US" altLang="en-US" sz="900" b="1">
                <a:solidFill>
                  <a:srgbClr val="CC3300"/>
                </a:solidFill>
              </a:rPr>
              <a:t>See </a:t>
            </a:r>
            <a:r>
              <a:rPr lang="en-US" altLang="en-US" sz="900" b="1">
                <a:solidFill>
                  <a:srgbClr val="CC3300"/>
                </a:solidFill>
                <a:hlinkClick r:id="rId4"/>
              </a:rPr>
              <a:t>www.db-book.com</a:t>
            </a:r>
            <a:r>
              <a:rPr lang="en-US" altLang="en-US" sz="9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Cover-6Ed">
            <a:extLst>
              <a:ext uri="{FF2B5EF4-FFF2-40B4-BE49-F238E27FC236}">
                <a16:creationId xmlns:a16="http://schemas.microsoft.com/office/drawing/2014/main" id="{655D8B5D-769A-4A5B-B90B-5E9795D2D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92238" cy="127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90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14500"/>
            <a:ext cx="7772400" cy="85725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37A6F1E-F77A-4387-9814-FEC8EDFE0B8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4335066"/>
            <a:ext cx="3448050" cy="3429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08D7895-65FB-409B-9F4F-56994649237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4663679"/>
            <a:ext cx="1905000" cy="3429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fld id="{8D45ECD2-D5F8-4D01-BDFF-FDC3379BE5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9793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4" r:id="rId2"/>
    <p:sldLayoutId id="2147483660" r:id="rId3"/>
    <p:sldLayoutId id="2147483662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86009" y="3118147"/>
            <a:ext cx="8850323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th-TH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 3: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Intermediate SQL</a:t>
            </a:r>
            <a:endParaRPr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EB3832A-89CD-440E-9AAF-F6E4C1242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Outer Join </a:t>
            </a:r>
            <a:endParaRPr lang="th-TH" sz="36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3B0F3237-33A5-4C84-806C-6D9E74E87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7750" y="1439484"/>
            <a:ext cx="6981700" cy="2665800"/>
          </a:xfrm>
        </p:spPr>
        <p:txBody>
          <a:bodyPr/>
          <a:lstStyle/>
          <a:p>
            <a:r>
              <a:rPr lang="en-US" dirty="0"/>
              <a:t>Three types of outer joins: left, right, and full. </a:t>
            </a:r>
          </a:p>
          <a:p>
            <a:r>
              <a:rPr lang="en-US" dirty="0"/>
              <a:t>The left and right designations reflect the order in which the tables are processed by the DBMS. </a:t>
            </a:r>
          </a:p>
          <a:p>
            <a:r>
              <a:rPr lang="en-US" dirty="0"/>
              <a:t>The first table named in the FROM clause will be the left side, and the second table named will be the right side. </a:t>
            </a:r>
          </a:p>
          <a:p>
            <a:r>
              <a:rPr lang="en-US" dirty="0"/>
              <a:t>If three or more tables are being joined, the result of joining the first two tables becomes the left side; the third table becomes the right side. </a:t>
            </a:r>
            <a:endParaRPr lang="th-TH" dirty="0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355EFB67-0227-4ED3-A426-177EA69064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59409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FA316C4-D20E-45A3-A2C9-09E93D4E4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Outer Joins</a:t>
            </a:r>
            <a:endParaRPr lang="th-TH" sz="36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6A0BB922-35B7-4219-976C-157E551C2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7750" y="1552950"/>
            <a:ext cx="7359650" cy="2665800"/>
          </a:xfrm>
        </p:spPr>
        <p:txBody>
          <a:bodyPr/>
          <a:lstStyle/>
          <a:p>
            <a:r>
              <a:rPr lang="en-US" b="1" dirty="0"/>
              <a:t>SELECT</a:t>
            </a:r>
            <a:r>
              <a:rPr lang="en-US" dirty="0"/>
              <a:t> * </a:t>
            </a:r>
            <a:r>
              <a:rPr lang="en-US" b="1" dirty="0"/>
              <a:t>FROM</a:t>
            </a:r>
            <a:r>
              <a:rPr lang="en-US" dirty="0"/>
              <a:t> student </a:t>
            </a:r>
            <a:r>
              <a:rPr lang="en-US" b="1" dirty="0"/>
              <a:t>NATURAL JOIN </a:t>
            </a:r>
            <a:r>
              <a:rPr lang="en-US" dirty="0"/>
              <a:t>takes;</a:t>
            </a:r>
          </a:p>
          <a:p>
            <a:r>
              <a:rPr lang="en-US" b="1" dirty="0"/>
              <a:t>SELECT</a:t>
            </a:r>
            <a:r>
              <a:rPr lang="en-US" dirty="0"/>
              <a:t> * </a:t>
            </a:r>
            <a:r>
              <a:rPr lang="en-US" b="1" dirty="0"/>
              <a:t>FROM</a:t>
            </a:r>
            <a:r>
              <a:rPr lang="en-US" dirty="0"/>
              <a:t> student </a:t>
            </a:r>
            <a:r>
              <a:rPr lang="en-US" b="1" dirty="0"/>
              <a:t>NATURAL LEFT OUTER JOIN </a:t>
            </a:r>
            <a:r>
              <a:rPr lang="en-US" dirty="0"/>
              <a:t>takes;</a:t>
            </a:r>
          </a:p>
          <a:p>
            <a:r>
              <a:rPr lang="en-US" b="1" dirty="0"/>
              <a:t>SELECT</a:t>
            </a:r>
            <a:r>
              <a:rPr lang="en-US" dirty="0"/>
              <a:t> * </a:t>
            </a:r>
            <a:r>
              <a:rPr lang="en-US" b="1" dirty="0"/>
              <a:t>FROM</a:t>
            </a:r>
            <a:r>
              <a:rPr lang="en-US" dirty="0"/>
              <a:t> takes </a:t>
            </a:r>
            <a:r>
              <a:rPr lang="en-US" b="1" dirty="0"/>
              <a:t>NATURAL RIGHT OUTER JOIN </a:t>
            </a:r>
            <a:r>
              <a:rPr lang="en-US" dirty="0"/>
              <a:t>student;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/>
              <a:t>Find all students who have not taken a course</a:t>
            </a:r>
          </a:p>
          <a:p>
            <a:pPr marL="114300" indent="0">
              <a:buNone/>
            </a:pPr>
            <a:r>
              <a:rPr lang="en-US" b="1" dirty="0"/>
              <a:t>	SELECT</a:t>
            </a:r>
            <a:r>
              <a:rPr lang="en-US" dirty="0"/>
              <a:t> ID </a:t>
            </a:r>
            <a:r>
              <a:rPr lang="en-US" b="1" dirty="0"/>
              <a:t>FROM</a:t>
            </a:r>
            <a:r>
              <a:rPr lang="en-US" dirty="0"/>
              <a:t> student </a:t>
            </a:r>
            <a:r>
              <a:rPr lang="en-US" b="1" dirty="0"/>
              <a:t>NATURAL LEFT OUTER JOIN </a:t>
            </a:r>
            <a:r>
              <a:rPr lang="en-US" dirty="0"/>
              <a:t>takes </a:t>
            </a:r>
            <a:br>
              <a:rPr lang="en-US" dirty="0"/>
            </a:br>
            <a:r>
              <a:rPr lang="en-US" dirty="0"/>
              <a:t>                  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/>
              <a:t>course_id</a:t>
            </a:r>
            <a:r>
              <a:rPr lang="en-US" dirty="0"/>
              <a:t> is null;</a:t>
            </a:r>
            <a:endParaRPr lang="th-TH" dirty="0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0B9CFA69-C0FC-41ED-AC48-BE4340D998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87213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A4A2C59-B36A-4411-81B5-D90BB669B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Join Types and Conditions</a:t>
            </a:r>
            <a:endParaRPr lang="th-TH" sz="36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91EF0A8A-30F4-47D3-979E-B6B697300D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The query returns only the rows with matching values in the column indicated in the USING clause—and that column must exist in both tables. 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b="1" dirty="0"/>
              <a:t>SELECT</a:t>
            </a:r>
            <a:r>
              <a:rPr lang="en-US" dirty="0"/>
              <a:t> * </a:t>
            </a:r>
            <a:r>
              <a:rPr lang="en-US" b="1" dirty="0"/>
              <a:t>FROM</a:t>
            </a:r>
            <a:r>
              <a:rPr lang="en-US" dirty="0"/>
              <a:t> student </a:t>
            </a:r>
            <a:r>
              <a:rPr lang="en-US" b="1" dirty="0"/>
              <a:t>JOIN</a:t>
            </a:r>
            <a:r>
              <a:rPr lang="en-US" dirty="0"/>
              <a:t> takes </a:t>
            </a:r>
            <a:r>
              <a:rPr lang="en-US" b="1" dirty="0"/>
              <a:t>USING</a:t>
            </a:r>
            <a:r>
              <a:rPr lang="en-US" dirty="0"/>
              <a:t> (ID);</a:t>
            </a:r>
          </a:p>
          <a:p>
            <a:r>
              <a:rPr lang="en-US" b="1" dirty="0"/>
              <a:t>SELECT</a:t>
            </a:r>
            <a:r>
              <a:rPr lang="en-US" dirty="0"/>
              <a:t> * </a:t>
            </a:r>
            <a:r>
              <a:rPr lang="en-US" b="1" dirty="0"/>
              <a:t>FROM</a:t>
            </a:r>
            <a:r>
              <a:rPr lang="en-US" dirty="0"/>
              <a:t> student </a:t>
            </a:r>
            <a:r>
              <a:rPr lang="en-US" b="1" dirty="0"/>
              <a:t>INNER JOIN </a:t>
            </a:r>
            <a:r>
              <a:rPr lang="en-US" dirty="0"/>
              <a:t>takes </a:t>
            </a:r>
            <a:r>
              <a:rPr lang="en-US" b="1" dirty="0"/>
              <a:t>USING</a:t>
            </a:r>
            <a:r>
              <a:rPr lang="en-US" dirty="0"/>
              <a:t> (ID);</a:t>
            </a:r>
            <a:endParaRPr lang="th-TH" dirty="0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9C87D9A0-3B31-4842-9415-D107F8A41E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14750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F8362BD-0856-4689-B7DB-69C381BC5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Homework</a:t>
            </a:r>
            <a:endParaRPr lang="th-TH" sz="36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622AABFF-9CE5-45A4-99D3-3B7EF48B3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7750" y="1552950"/>
            <a:ext cx="7112000" cy="2665800"/>
          </a:xfrm>
        </p:spPr>
        <p:txBody>
          <a:bodyPr/>
          <a:lstStyle/>
          <a:p>
            <a:r>
              <a:rPr lang="en-US" dirty="0"/>
              <a:t>Rewrite these statements without outer join</a:t>
            </a:r>
          </a:p>
          <a:p>
            <a:pPr lvl="1"/>
            <a:r>
              <a:rPr lang="en-US" b="1" dirty="0"/>
              <a:t>SELECT </a:t>
            </a:r>
            <a:r>
              <a:rPr lang="en-US" dirty="0"/>
              <a:t>* </a:t>
            </a:r>
            <a:r>
              <a:rPr lang="en-US" b="1" dirty="0"/>
              <a:t>FROM</a:t>
            </a:r>
            <a:r>
              <a:rPr lang="en-US" dirty="0"/>
              <a:t> student </a:t>
            </a:r>
            <a:r>
              <a:rPr lang="en-US" b="1" dirty="0"/>
              <a:t>NATURAL LEFT OUTER JOIN </a:t>
            </a:r>
            <a:r>
              <a:rPr lang="en-US" dirty="0"/>
              <a:t>takes  </a:t>
            </a:r>
          </a:p>
          <a:p>
            <a:pPr lvl="1"/>
            <a:r>
              <a:rPr lang="en-US" b="1" dirty="0"/>
              <a:t>SELECT </a:t>
            </a:r>
            <a:r>
              <a:rPr lang="en-US" dirty="0"/>
              <a:t>* </a:t>
            </a:r>
            <a:r>
              <a:rPr lang="en-US" b="1" dirty="0"/>
              <a:t>FROM</a:t>
            </a:r>
            <a:r>
              <a:rPr lang="en-US" dirty="0"/>
              <a:t> student </a:t>
            </a:r>
            <a:r>
              <a:rPr lang="en-US" b="1" dirty="0"/>
              <a:t>NATURAL RIGHT OUTER JOIN </a:t>
            </a:r>
            <a:r>
              <a:rPr lang="en-US" dirty="0"/>
              <a:t>takes</a:t>
            </a:r>
            <a:endParaRPr lang="th-TH" dirty="0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2C404955-4467-4B21-92B9-1DC6AD15A6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86745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4CF54BC-889B-4FAA-8DE1-BCAFA3B3D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Homework</a:t>
            </a:r>
            <a:endParaRPr lang="th-TH" sz="4400" dirty="0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4686E286-916B-4665-AE0F-7D4EE51E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7750" y="1330875"/>
            <a:ext cx="6981700" cy="2665800"/>
          </a:xfrm>
        </p:spPr>
        <p:txBody>
          <a:bodyPr/>
          <a:lstStyle/>
          <a:p>
            <a:r>
              <a:rPr lang="en-US" dirty="0"/>
              <a:t>Display a list of all instructors, showing their ID, name, and the number of sections that they have taught. </a:t>
            </a:r>
          </a:p>
          <a:p>
            <a:r>
              <a:rPr lang="en-US" dirty="0"/>
              <a:t>Display the list of all course sections offered in Spring 2010, along with the names of the instructors teaching the section. If a section has more than one instructor, it should appear as many times in the result as it has instructors. </a:t>
            </a:r>
          </a:p>
          <a:p>
            <a:r>
              <a:rPr lang="en-US" dirty="0"/>
              <a:t>Display the list of all departments, with the total number of instructors in each department, without using scalar subqueries. Make sure to correctly handle departments with no instructors.</a:t>
            </a:r>
            <a:endParaRPr lang="th-TH" dirty="0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FBAE9814-E967-4119-B50A-6922C9D2C6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18298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50A9685-3DDB-464B-9168-BE7180249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Queries on Multiple Relations</a:t>
            </a:r>
            <a:endParaRPr lang="th-TH" sz="36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5E0A429D-CE5C-4626-8807-9112992AF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7750" y="1399437"/>
            <a:ext cx="7081733" cy="2665800"/>
          </a:xfrm>
        </p:spPr>
        <p:txBody>
          <a:bodyPr/>
          <a:lstStyle/>
          <a:p>
            <a:r>
              <a:rPr lang="en-US" b="1" dirty="0"/>
              <a:t>SELECT</a:t>
            </a:r>
            <a:r>
              <a:rPr lang="en-US" dirty="0"/>
              <a:t> * </a:t>
            </a:r>
            <a:r>
              <a:rPr lang="en-US" b="1" dirty="0"/>
              <a:t>FROM</a:t>
            </a:r>
            <a:r>
              <a:rPr lang="en-US" dirty="0"/>
              <a:t> instructor;</a:t>
            </a:r>
            <a:endParaRPr lang="th-TH" dirty="0"/>
          </a:p>
          <a:p>
            <a:r>
              <a:rPr lang="en-US" b="1" dirty="0"/>
              <a:t>SELECT</a:t>
            </a:r>
            <a:r>
              <a:rPr lang="en-US" dirty="0"/>
              <a:t> * </a:t>
            </a:r>
            <a:r>
              <a:rPr lang="en-US" b="1" dirty="0"/>
              <a:t>FROM</a:t>
            </a:r>
            <a:r>
              <a:rPr lang="en-US" dirty="0"/>
              <a:t> department;</a:t>
            </a:r>
          </a:p>
          <a:p>
            <a:r>
              <a:rPr lang="en-US" b="1" dirty="0"/>
              <a:t>SELECT</a:t>
            </a:r>
            <a:r>
              <a:rPr lang="en-US" dirty="0"/>
              <a:t> * </a:t>
            </a:r>
            <a:r>
              <a:rPr lang="en-US" b="1" dirty="0"/>
              <a:t>FROM</a:t>
            </a:r>
            <a:r>
              <a:rPr lang="en-US" dirty="0"/>
              <a:t> instructor, department;</a:t>
            </a:r>
            <a:endParaRPr lang="th-TH" dirty="0"/>
          </a:p>
          <a:p>
            <a:r>
              <a:rPr lang="en-US" b="1" dirty="0"/>
              <a:t>SELECT</a:t>
            </a:r>
            <a:r>
              <a:rPr lang="en-US" dirty="0"/>
              <a:t> name, </a:t>
            </a:r>
            <a:r>
              <a:rPr lang="en-US" dirty="0" err="1"/>
              <a:t>course_id</a:t>
            </a:r>
            <a:r>
              <a:rPr lang="en-US" dirty="0"/>
              <a:t> </a:t>
            </a:r>
            <a:r>
              <a:rPr lang="en-US" b="1" dirty="0"/>
              <a:t>FROM</a:t>
            </a:r>
            <a:r>
              <a:rPr lang="en-US" dirty="0"/>
              <a:t> instructor, teaches </a:t>
            </a:r>
            <a:r>
              <a:rPr lang="en-US" b="1" dirty="0"/>
              <a:t>WHERE</a:t>
            </a:r>
            <a:r>
              <a:rPr lang="en-US" dirty="0"/>
              <a:t> instructor.ID= teaches.ID;</a:t>
            </a:r>
          </a:p>
          <a:p>
            <a:r>
              <a:rPr lang="en-US" b="1" dirty="0"/>
              <a:t>SELECT</a:t>
            </a:r>
            <a:r>
              <a:rPr lang="en-US" dirty="0"/>
              <a:t> name, </a:t>
            </a:r>
            <a:r>
              <a:rPr lang="en-US" dirty="0" err="1"/>
              <a:t>instructor.dept_name</a:t>
            </a:r>
            <a:r>
              <a:rPr lang="en-US" dirty="0"/>
              <a:t>, building </a:t>
            </a:r>
            <a:r>
              <a:rPr lang="en-US" b="1" dirty="0"/>
              <a:t>FROM</a:t>
            </a:r>
            <a:r>
              <a:rPr lang="en-US" dirty="0"/>
              <a:t> instructor, department 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/>
              <a:t>instructor.dept_name</a:t>
            </a:r>
            <a:r>
              <a:rPr lang="en-US" dirty="0"/>
              <a:t>= </a:t>
            </a:r>
            <a:r>
              <a:rPr lang="en-US" dirty="0" err="1"/>
              <a:t>department.dept_name</a:t>
            </a:r>
            <a:r>
              <a:rPr lang="en-US" dirty="0"/>
              <a:t>;</a:t>
            </a:r>
            <a:endParaRPr lang="th-TH" dirty="0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5AEBDA9C-1DC0-4EDA-B907-E3011FF58E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78179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5D3497A-8078-474B-ABA2-0604606A1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11115457-F56A-4CAF-AD4A-EEAC53279F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C25FFDD9-C72B-4CEF-9F69-D88010EF0F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87903FEA-1B25-43E1-8BA0-168F98492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650" y="0"/>
            <a:ext cx="653765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380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93EF0A7-2BCC-49FF-9D24-1176FDA44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700" y="340450"/>
            <a:ext cx="6996600" cy="71580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Natural Join </a:t>
            </a:r>
            <a:endParaRPr lang="th-TH" sz="36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8969CBF7-4DE9-4885-BDE0-5CEF0F78A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3700" y="1259275"/>
            <a:ext cx="6981700" cy="2665800"/>
          </a:xfrm>
        </p:spPr>
        <p:txBody>
          <a:bodyPr/>
          <a:lstStyle/>
          <a:p>
            <a:r>
              <a:rPr lang="en-US" dirty="0"/>
              <a:t>The natural join will perform the following tasks: </a:t>
            </a:r>
          </a:p>
          <a:p>
            <a:pPr lvl="1"/>
            <a:r>
              <a:rPr lang="en-US" dirty="0"/>
              <a:t>Determine the common attribute(s) by looking for attributes with identical names and compatible data types</a:t>
            </a:r>
          </a:p>
          <a:p>
            <a:pPr lvl="1"/>
            <a:r>
              <a:rPr lang="en-US" dirty="0"/>
              <a:t>Select only the rows with common values in the common attribute(s) </a:t>
            </a:r>
          </a:p>
          <a:p>
            <a:pPr lvl="1"/>
            <a:r>
              <a:rPr lang="en-US" dirty="0"/>
              <a:t>If there are no common attributes, return the relational product of the two tables </a:t>
            </a:r>
          </a:p>
          <a:p>
            <a:pPr lvl="1"/>
            <a:endParaRPr lang="en-US" sz="1000" dirty="0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1EDC0EF4-FC90-4C3C-877B-7BA122DA6B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37180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315B904-C49F-495F-B96E-FED081277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0" y="247007"/>
            <a:ext cx="6996600" cy="71580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Natural joint</a:t>
            </a:r>
            <a:endParaRPr lang="th-TH" sz="36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C767F96D-33C0-49A3-8673-32BB40DBF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2650" y="1076273"/>
            <a:ext cx="7795600" cy="2665800"/>
          </a:xfrm>
        </p:spPr>
        <p:txBody>
          <a:bodyPr/>
          <a:lstStyle/>
          <a:p>
            <a:r>
              <a:rPr lang="en-US" dirty="0"/>
              <a:t>For all instructors in the university who have taught some course, find their names and the course ID of all courses they taught</a:t>
            </a:r>
          </a:p>
          <a:p>
            <a:pPr lvl="1"/>
            <a:r>
              <a:rPr lang="en-US" b="1" dirty="0"/>
              <a:t>SELECT </a:t>
            </a:r>
            <a:r>
              <a:rPr lang="en-US" dirty="0"/>
              <a:t>name, </a:t>
            </a:r>
            <a:r>
              <a:rPr lang="en-US" dirty="0" err="1"/>
              <a:t>course_id</a:t>
            </a:r>
            <a:r>
              <a:rPr lang="en-US" dirty="0"/>
              <a:t> </a:t>
            </a:r>
            <a:r>
              <a:rPr lang="en-US" b="1" dirty="0"/>
              <a:t>FROM</a:t>
            </a:r>
            <a:r>
              <a:rPr lang="en-US" dirty="0"/>
              <a:t> instructor, teaches </a:t>
            </a:r>
            <a:r>
              <a:rPr lang="en-US" b="1" dirty="0"/>
              <a:t>WHERE</a:t>
            </a:r>
            <a:r>
              <a:rPr lang="en-US" dirty="0"/>
              <a:t> instructor.ID= teaches.ID;</a:t>
            </a:r>
          </a:p>
          <a:p>
            <a:pPr lvl="1"/>
            <a:r>
              <a:rPr lang="en-US" b="1" dirty="0"/>
              <a:t>SELECT</a:t>
            </a:r>
            <a:r>
              <a:rPr lang="en-US" dirty="0"/>
              <a:t> name, </a:t>
            </a:r>
            <a:r>
              <a:rPr lang="en-US" dirty="0" err="1"/>
              <a:t>course_id</a:t>
            </a:r>
            <a:r>
              <a:rPr lang="en-US" dirty="0"/>
              <a:t> </a:t>
            </a:r>
            <a:r>
              <a:rPr lang="en-US" b="1" dirty="0"/>
              <a:t>FROM</a:t>
            </a:r>
            <a:r>
              <a:rPr lang="en-US" dirty="0"/>
              <a:t> instructor </a:t>
            </a:r>
            <a:r>
              <a:rPr lang="en-US" b="1" dirty="0"/>
              <a:t>NATURAL JOIN </a:t>
            </a:r>
            <a:r>
              <a:rPr lang="en-US" dirty="0"/>
              <a:t>teaches;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SELECT </a:t>
            </a:r>
            <a:r>
              <a:rPr lang="en-US" dirty="0"/>
              <a:t>* </a:t>
            </a:r>
            <a:r>
              <a:rPr lang="en-US" b="1" dirty="0"/>
              <a:t>FROM </a:t>
            </a:r>
            <a:r>
              <a:rPr lang="en-US" dirty="0"/>
              <a:t>instructor, teaches </a:t>
            </a:r>
            <a:r>
              <a:rPr lang="en-US" b="1" dirty="0"/>
              <a:t>WHERE</a:t>
            </a:r>
            <a:r>
              <a:rPr lang="en-US" dirty="0"/>
              <a:t> instructor.ID= teaches.ID;</a:t>
            </a:r>
          </a:p>
          <a:p>
            <a:pPr lvl="1"/>
            <a:r>
              <a:rPr lang="en-US" b="1" dirty="0"/>
              <a:t>SELECT</a:t>
            </a:r>
            <a:r>
              <a:rPr lang="en-US" dirty="0"/>
              <a:t> * </a:t>
            </a:r>
            <a:r>
              <a:rPr lang="en-US" b="1" dirty="0"/>
              <a:t>FROM</a:t>
            </a:r>
            <a:r>
              <a:rPr lang="en-US" dirty="0"/>
              <a:t> instructor </a:t>
            </a:r>
            <a:r>
              <a:rPr lang="en-US" b="1" dirty="0"/>
              <a:t>NATURAL JOIN </a:t>
            </a:r>
            <a:r>
              <a:rPr lang="en-US" dirty="0"/>
              <a:t>teaches;</a:t>
            </a:r>
            <a:endParaRPr lang="th-TH" dirty="0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A8000CED-338B-4B1D-95C9-5301DC7A64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513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172DFAF-9E9C-48F8-9EFE-B3D00F1B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Natural joint</a:t>
            </a:r>
            <a:endParaRPr lang="th-TH" sz="3600" dirty="0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5671A934-19D3-4597-A74A-88C1AD6536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 the names of instructors along with the </a:t>
            </a:r>
            <a:r>
              <a:rPr lang="en-US" dirty="0" err="1"/>
              <a:t>the</a:t>
            </a:r>
            <a:r>
              <a:rPr lang="en-US" dirty="0"/>
              <a:t> titles of courses that they teach.”</a:t>
            </a:r>
          </a:p>
          <a:p>
            <a:pPr lvl="1"/>
            <a:r>
              <a:rPr lang="en-US" b="1" dirty="0"/>
              <a:t>SELECT</a:t>
            </a:r>
            <a:r>
              <a:rPr lang="en-US" dirty="0"/>
              <a:t> name, title </a:t>
            </a:r>
            <a:r>
              <a:rPr lang="en-US" b="1" dirty="0"/>
              <a:t>FROM</a:t>
            </a:r>
            <a:r>
              <a:rPr lang="en-US" dirty="0"/>
              <a:t> instructor </a:t>
            </a:r>
            <a:r>
              <a:rPr lang="en-US" b="1" dirty="0"/>
              <a:t>NATURAL JOIN </a:t>
            </a:r>
            <a:r>
              <a:rPr lang="en-US" dirty="0"/>
              <a:t>teaches, course 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/>
              <a:t>teaches.course_id</a:t>
            </a:r>
            <a:r>
              <a:rPr lang="en-US" dirty="0"/>
              <a:t>= </a:t>
            </a:r>
            <a:r>
              <a:rPr lang="en-US" dirty="0" err="1"/>
              <a:t>course.course_id</a:t>
            </a:r>
            <a:r>
              <a:rPr lang="en-US" dirty="0"/>
              <a:t>;</a:t>
            </a:r>
          </a:p>
          <a:p>
            <a:pPr lvl="1"/>
            <a:r>
              <a:rPr lang="en-US" b="1" dirty="0"/>
              <a:t>SELECT</a:t>
            </a:r>
            <a:r>
              <a:rPr lang="en-US" dirty="0"/>
              <a:t> name, title </a:t>
            </a:r>
            <a:r>
              <a:rPr lang="en-US" b="1" dirty="0"/>
              <a:t>FROM</a:t>
            </a:r>
            <a:r>
              <a:rPr lang="en-US" dirty="0"/>
              <a:t> instructor </a:t>
            </a:r>
            <a:r>
              <a:rPr lang="en-US" b="1" dirty="0"/>
              <a:t>NATURAL JOIN </a:t>
            </a:r>
            <a:r>
              <a:rPr lang="en-US" dirty="0"/>
              <a:t>teaches </a:t>
            </a:r>
            <a:r>
              <a:rPr lang="en-US" b="1" dirty="0"/>
              <a:t>NATURAL JOIN </a:t>
            </a:r>
            <a:r>
              <a:rPr lang="en-US" dirty="0"/>
              <a:t>course;</a:t>
            </a:r>
          </a:p>
          <a:p>
            <a:pPr lvl="1"/>
            <a:r>
              <a:rPr lang="en-US" b="1" dirty="0"/>
              <a:t>SELECT</a:t>
            </a:r>
            <a:r>
              <a:rPr lang="en-US" dirty="0"/>
              <a:t> name, title </a:t>
            </a:r>
            <a:r>
              <a:rPr lang="en-US" b="1" dirty="0"/>
              <a:t>FROM</a:t>
            </a:r>
            <a:r>
              <a:rPr lang="en-US" dirty="0"/>
              <a:t> (instructor </a:t>
            </a:r>
            <a:r>
              <a:rPr lang="en-US" b="1" dirty="0"/>
              <a:t>NATURAL JOIN </a:t>
            </a:r>
            <a:r>
              <a:rPr lang="en-US" dirty="0"/>
              <a:t>teaches)</a:t>
            </a:r>
            <a:r>
              <a:rPr lang="en-US" b="1" dirty="0"/>
              <a:t> JOIN </a:t>
            </a:r>
            <a:r>
              <a:rPr lang="en-US" dirty="0"/>
              <a:t>course </a:t>
            </a:r>
            <a:r>
              <a:rPr lang="en-US" b="1" dirty="0"/>
              <a:t>USING</a:t>
            </a:r>
            <a:r>
              <a:rPr lang="en-US" dirty="0"/>
              <a:t> (</a:t>
            </a:r>
            <a:r>
              <a:rPr lang="en-US" dirty="0" err="1"/>
              <a:t>course_id</a:t>
            </a:r>
            <a:r>
              <a:rPr lang="en-US" dirty="0"/>
              <a:t>);</a:t>
            </a:r>
          </a:p>
          <a:p>
            <a:endParaRPr lang="th-TH" dirty="0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DC149730-5393-4BA3-9727-7E6C96E4CB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18183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8263F28-4EC3-492E-825E-AD0484037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Rename Operation</a:t>
            </a:r>
            <a:endParaRPr lang="th-TH" sz="36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EF0F4670-6AF3-427C-B5DF-25CA5DA68E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SELECT</a:t>
            </a:r>
            <a:r>
              <a:rPr lang="en-US" dirty="0"/>
              <a:t> name, </a:t>
            </a:r>
            <a:r>
              <a:rPr lang="en-US" dirty="0" err="1"/>
              <a:t>course_id</a:t>
            </a:r>
            <a:r>
              <a:rPr lang="en-US" dirty="0"/>
              <a:t> </a:t>
            </a:r>
            <a:r>
              <a:rPr lang="en-US" b="1" dirty="0"/>
              <a:t>FROM</a:t>
            </a:r>
            <a:r>
              <a:rPr lang="en-US" dirty="0"/>
              <a:t> instructor, teaches </a:t>
            </a:r>
            <a:r>
              <a:rPr lang="en-US" b="1" dirty="0"/>
              <a:t>WHERE</a:t>
            </a:r>
            <a:r>
              <a:rPr lang="en-US" dirty="0"/>
              <a:t> instructor.ID= teaches.ID;</a:t>
            </a:r>
          </a:p>
          <a:p>
            <a:r>
              <a:rPr lang="en-US" b="1" dirty="0"/>
              <a:t>SELECT</a:t>
            </a:r>
            <a:r>
              <a:rPr lang="en-US" dirty="0"/>
              <a:t> name as </a:t>
            </a:r>
            <a:r>
              <a:rPr lang="en-US" dirty="0" err="1"/>
              <a:t>instructor_name</a:t>
            </a:r>
            <a:r>
              <a:rPr lang="en-US" dirty="0"/>
              <a:t>, </a:t>
            </a:r>
            <a:r>
              <a:rPr lang="en-US" dirty="0" err="1"/>
              <a:t>course_id</a:t>
            </a:r>
            <a:r>
              <a:rPr lang="en-US" dirty="0"/>
              <a:t> </a:t>
            </a:r>
            <a:r>
              <a:rPr lang="en-US" b="1" dirty="0"/>
              <a:t>FROM</a:t>
            </a:r>
            <a:r>
              <a:rPr lang="en-US" dirty="0"/>
              <a:t> instructor, teaches </a:t>
            </a:r>
            <a:r>
              <a:rPr lang="en-US" b="1" dirty="0"/>
              <a:t>WHERE</a:t>
            </a:r>
            <a:r>
              <a:rPr lang="en-US" dirty="0"/>
              <a:t> instructor.ID= teaches.ID;</a:t>
            </a:r>
            <a:endParaRPr lang="th-TH" dirty="0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B00A7D1E-C945-401E-AD9B-DE3B163A6E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39232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374F875-F636-4029-ADDF-B1E77E0B4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700" y="273705"/>
            <a:ext cx="6996600" cy="71580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Rename Operation</a:t>
            </a:r>
            <a:endParaRPr lang="th-TH" sz="3600" dirty="0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C8F8531E-A89C-4636-B61B-87BBD4BCB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3700" y="1192530"/>
            <a:ext cx="6981700" cy="2665800"/>
          </a:xfrm>
        </p:spPr>
        <p:txBody>
          <a:bodyPr/>
          <a:lstStyle/>
          <a:p>
            <a:r>
              <a:rPr lang="en-US" dirty="0"/>
              <a:t>For all instructors in the university who have taught some course, find their names and the course ID of all courses they taught.</a:t>
            </a:r>
          </a:p>
          <a:p>
            <a:pPr lvl="1"/>
            <a:r>
              <a:rPr lang="en-US" b="1" dirty="0"/>
              <a:t>SELECT</a:t>
            </a:r>
            <a:r>
              <a:rPr lang="en-US" dirty="0"/>
              <a:t> T.name, </a:t>
            </a:r>
            <a:r>
              <a:rPr lang="en-US" dirty="0" err="1"/>
              <a:t>S.course_id</a:t>
            </a:r>
            <a:r>
              <a:rPr lang="en-US" dirty="0"/>
              <a:t> </a:t>
            </a:r>
            <a:r>
              <a:rPr lang="en-US" b="1" dirty="0"/>
              <a:t>FROM</a:t>
            </a:r>
            <a:r>
              <a:rPr lang="en-US" dirty="0"/>
              <a:t> instructor </a:t>
            </a:r>
            <a:r>
              <a:rPr lang="en-US" b="1" dirty="0"/>
              <a:t>AS </a:t>
            </a:r>
            <a:r>
              <a:rPr lang="en-US" dirty="0"/>
              <a:t>T, teaches </a:t>
            </a:r>
            <a:r>
              <a:rPr lang="en-US" b="1" dirty="0"/>
              <a:t>AS</a:t>
            </a:r>
            <a:r>
              <a:rPr lang="en-US" dirty="0"/>
              <a:t> S </a:t>
            </a:r>
            <a:r>
              <a:rPr lang="en-US" b="1" dirty="0"/>
              <a:t>WHERE</a:t>
            </a:r>
            <a:r>
              <a:rPr lang="en-US" dirty="0"/>
              <a:t> T.ID= S.ID;</a:t>
            </a:r>
          </a:p>
          <a:p>
            <a:endParaRPr lang="en-US" dirty="0"/>
          </a:p>
          <a:p>
            <a:r>
              <a:rPr lang="en-US" dirty="0"/>
              <a:t>Find the names of all instructors whose salary is greater than at least one instructor in the Biology department.</a:t>
            </a:r>
          </a:p>
          <a:p>
            <a:pPr lvl="1"/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b="1" dirty="0"/>
              <a:t>DISTINCT</a:t>
            </a:r>
            <a:r>
              <a:rPr lang="en-US" dirty="0"/>
              <a:t> T.name </a:t>
            </a:r>
            <a:r>
              <a:rPr lang="en-US" b="1" dirty="0"/>
              <a:t>FROM</a:t>
            </a:r>
            <a:r>
              <a:rPr lang="en-US" dirty="0"/>
              <a:t> instructor </a:t>
            </a:r>
            <a:r>
              <a:rPr lang="en-US" b="1" dirty="0"/>
              <a:t>AS</a:t>
            </a:r>
            <a:r>
              <a:rPr lang="en-US" dirty="0"/>
              <a:t> T, instructor </a:t>
            </a:r>
            <a:r>
              <a:rPr lang="en-US" b="1" dirty="0"/>
              <a:t>AS</a:t>
            </a:r>
            <a:r>
              <a:rPr lang="en-US" dirty="0"/>
              <a:t> S 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/>
              <a:t>T.salary</a:t>
            </a:r>
            <a:r>
              <a:rPr lang="en-US" dirty="0"/>
              <a:t> &gt; </a:t>
            </a:r>
            <a:r>
              <a:rPr lang="en-US" dirty="0" err="1"/>
              <a:t>S.salary</a:t>
            </a:r>
            <a:r>
              <a:rPr lang="en-US" dirty="0"/>
              <a:t> </a:t>
            </a:r>
            <a:r>
              <a:rPr lang="en-US" b="1" dirty="0"/>
              <a:t>AND</a:t>
            </a:r>
            <a:r>
              <a:rPr lang="en-US" dirty="0"/>
              <a:t> </a:t>
            </a:r>
            <a:r>
              <a:rPr lang="en-US" dirty="0" err="1"/>
              <a:t>S.dept_name</a:t>
            </a:r>
            <a:r>
              <a:rPr lang="en-US" dirty="0"/>
              <a:t> = 'Biology';</a:t>
            </a:r>
            <a:endParaRPr lang="th-TH" dirty="0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92152359-8CC0-4F45-B3AC-135EB9A769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06677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CF8A5D8-FACF-4B22-B4B3-DD33463A2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Join Conditions</a:t>
            </a:r>
            <a:endParaRPr lang="th-TH" sz="36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A855BE0F-98B9-46C9-BB45-B0D83B7F1E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SELECT</a:t>
            </a:r>
            <a:r>
              <a:rPr lang="en-US" dirty="0"/>
              <a:t> * </a:t>
            </a:r>
            <a:r>
              <a:rPr lang="en-US" b="1" dirty="0"/>
              <a:t>FROM</a:t>
            </a:r>
            <a:r>
              <a:rPr lang="en-US" dirty="0"/>
              <a:t> student, takes </a:t>
            </a:r>
            <a:r>
              <a:rPr lang="en-US" b="1" dirty="0"/>
              <a:t>WHERE</a:t>
            </a:r>
            <a:r>
              <a:rPr lang="en-US" dirty="0"/>
              <a:t> student.ID= takes.ID;</a:t>
            </a:r>
          </a:p>
          <a:p>
            <a:r>
              <a:rPr lang="en-US" b="1" dirty="0"/>
              <a:t>SELECT</a:t>
            </a:r>
            <a:r>
              <a:rPr lang="en-US" dirty="0"/>
              <a:t> * </a:t>
            </a:r>
            <a:r>
              <a:rPr lang="en-US" b="1" dirty="0"/>
              <a:t>FROM</a:t>
            </a:r>
            <a:r>
              <a:rPr lang="en-US" dirty="0"/>
              <a:t> student </a:t>
            </a:r>
            <a:r>
              <a:rPr lang="en-US" b="1" dirty="0"/>
              <a:t>JOIN</a:t>
            </a:r>
            <a:r>
              <a:rPr lang="en-US" dirty="0"/>
              <a:t> takes </a:t>
            </a:r>
            <a:r>
              <a:rPr lang="en-US" b="1" dirty="0"/>
              <a:t>ON</a:t>
            </a:r>
            <a:r>
              <a:rPr lang="en-US" dirty="0"/>
              <a:t> student.ID= takes.ID;</a:t>
            </a:r>
          </a:p>
          <a:p>
            <a:r>
              <a:rPr lang="en-US" b="1" dirty="0"/>
              <a:t>SELECT</a:t>
            </a:r>
            <a:r>
              <a:rPr lang="en-US" dirty="0"/>
              <a:t> * </a:t>
            </a:r>
            <a:r>
              <a:rPr lang="en-US" b="1" dirty="0"/>
              <a:t>FROM</a:t>
            </a:r>
            <a:r>
              <a:rPr lang="en-US" dirty="0"/>
              <a:t> student </a:t>
            </a:r>
            <a:r>
              <a:rPr lang="en-US" b="1" dirty="0"/>
              <a:t>NATURAL JOIN </a:t>
            </a:r>
            <a:r>
              <a:rPr lang="en-US" dirty="0"/>
              <a:t>takes </a:t>
            </a:r>
            <a:r>
              <a:rPr lang="en-US" b="1" dirty="0"/>
              <a:t>WHERE</a:t>
            </a:r>
            <a:r>
              <a:rPr lang="en-US" dirty="0"/>
              <a:t> student.ID= takes.ID;</a:t>
            </a:r>
            <a:endParaRPr lang="th-TH" dirty="0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AF8B0F66-F5D9-4086-B672-399EF9AF08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16800209"/>
      </p:ext>
    </p:extLst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1846</TotalTime>
  <Words>803</Words>
  <Application>Microsoft Office PowerPoint</Application>
  <PresentationFormat>นำเสนอทางหน้าจอ (16:9)</PresentationFormat>
  <Paragraphs>75</Paragraphs>
  <Slides>14</Slides>
  <Notes>1</Notes>
  <HiddenSlides>0</HiddenSlides>
  <MMClips>0</MMClips>
  <ScaleCrop>false</ScaleCrop>
  <HeadingPairs>
    <vt:vector size="8" baseType="variant">
      <vt:variant>
        <vt:lpstr>ฟอนต์ที่ถูกใช้</vt:lpstr>
      </vt:variant>
      <vt:variant>
        <vt:i4>7</vt:i4>
      </vt:variant>
      <vt:variant>
        <vt:lpstr>ธีม</vt:lpstr>
      </vt:variant>
      <vt:variant>
        <vt:i4>1</vt:i4>
      </vt:variant>
      <vt:variant>
        <vt:lpstr>เซิร์ฟเวอร์ OLE ฝังตัว</vt:lpstr>
      </vt:variant>
      <vt:variant>
        <vt:i4>1</vt:i4>
      </vt:variant>
      <vt:variant>
        <vt:lpstr>ชื่อเรื่องสไลด์</vt:lpstr>
      </vt:variant>
      <vt:variant>
        <vt:i4>14</vt:i4>
      </vt:variant>
    </vt:vector>
  </HeadingPairs>
  <TitlesOfParts>
    <vt:vector size="23" baseType="lpstr">
      <vt:lpstr>Arial</vt:lpstr>
      <vt:lpstr>Helvetica</vt:lpstr>
      <vt:lpstr>Source Sans Pro</vt:lpstr>
      <vt:lpstr>Monotype Sorts</vt:lpstr>
      <vt:lpstr>Oswald</vt:lpstr>
      <vt:lpstr>Times New Roman</vt:lpstr>
      <vt:lpstr>Open Sans</vt:lpstr>
      <vt:lpstr>Quince template</vt:lpstr>
      <vt:lpstr>Clip</vt:lpstr>
      <vt:lpstr> Lab 3: Intermediate SQL</vt:lpstr>
      <vt:lpstr>Queries on Multiple Relations</vt:lpstr>
      <vt:lpstr>งานนำเสนอ PowerPoint</vt:lpstr>
      <vt:lpstr>Natural Join </vt:lpstr>
      <vt:lpstr>Natural joint</vt:lpstr>
      <vt:lpstr>Natural joint</vt:lpstr>
      <vt:lpstr>The Rename Operation</vt:lpstr>
      <vt:lpstr>The Rename Operation</vt:lpstr>
      <vt:lpstr>Join Conditions</vt:lpstr>
      <vt:lpstr>The Outer Join </vt:lpstr>
      <vt:lpstr>Outer Joins</vt:lpstr>
      <vt:lpstr>Join Types and Conditions</vt:lpstr>
      <vt:lpstr>Homework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Database Systems</dc:title>
  <dc:creator>user</dc:creator>
  <cp:lastModifiedBy>DSG DSGas</cp:lastModifiedBy>
  <cp:revision>181</cp:revision>
  <dcterms:modified xsi:type="dcterms:W3CDTF">2019-09-12T17:34:24Z</dcterms:modified>
</cp:coreProperties>
</file>