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95" r:id="rId3"/>
    <p:sldId id="396" r:id="rId4"/>
    <p:sldId id="397" r:id="rId5"/>
    <p:sldId id="398" r:id="rId6"/>
    <p:sldId id="399" r:id="rId7"/>
    <p:sldId id="401" r:id="rId8"/>
    <p:sldId id="402" r:id="rId9"/>
    <p:sldId id="403" r:id="rId10"/>
    <p:sldId id="406" r:id="rId11"/>
    <p:sldId id="407" r:id="rId12"/>
    <p:sldId id="408" r:id="rId13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15"/>
      <p:bold r:id="rId16"/>
      <p:italic r:id="rId17"/>
      <p:boldItalic r:id="rId18"/>
    </p:embeddedFont>
    <p:embeddedFont>
      <p:font typeface="MS PGothic" panose="020B0600070205080204" pitchFamily="34" charset="-128"/>
      <p:regular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C2437A-DE21-4D83-AFBB-210704A0F663}">
  <a:tblStyle styleId="{22C2437A-DE21-4D83-AFBB-210704A0F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สไตล์ธีม 1 - เน้น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สไตล์ธีม 1 - เน้น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สไตล์ธีม 1 - เน้น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96" autoAdjust="0"/>
  </p:normalViewPr>
  <p:slideViewPr>
    <p:cSldViewPr snapToGrid="0">
      <p:cViewPr varScale="1">
        <p:scale>
          <a:sx n="143" d="100"/>
          <a:sy n="143" d="100"/>
        </p:scale>
        <p:origin x="138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657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047750" y="1552950"/>
            <a:ext cx="69817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962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5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765EE0A5-BFD2-43B9-B3DA-EEFF2C011B2C}"/>
              </a:ext>
            </a:extLst>
          </p:cNvPr>
          <p:cNvGraphicFramePr>
            <a:graphicFrameLocks/>
          </p:cNvGraphicFramePr>
          <p:nvPr/>
        </p:nvGraphicFramePr>
        <p:xfrm>
          <a:off x="1524000" y="1047750"/>
          <a:ext cx="6096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765EE0A5-BFD2-43B9-B3DA-EEFF2C011B2C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47750"/>
                        <a:ext cx="6096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3CE54204-0855-497C-A350-2FD652A29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581" y="4294585"/>
            <a:ext cx="2832827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CC3300"/>
                </a:solidFill>
              </a:rPr>
              <a:t>Database System Concepts, 6</a:t>
            </a:r>
            <a:r>
              <a:rPr lang="en-US" altLang="en-US" sz="1200" b="1" baseline="30000">
                <a:solidFill>
                  <a:srgbClr val="CC3300"/>
                </a:solidFill>
              </a:rPr>
              <a:t>th</a:t>
            </a:r>
            <a:r>
              <a:rPr lang="en-US" altLang="en-US" sz="1200" b="1">
                <a:solidFill>
                  <a:srgbClr val="CC3300"/>
                </a:solidFill>
              </a:rPr>
              <a:t> Ed</a:t>
            </a:r>
            <a:r>
              <a:rPr lang="en-US" altLang="en-US" sz="120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en-US" sz="9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900" b="1">
                <a:solidFill>
                  <a:srgbClr val="CC3300"/>
                </a:solidFill>
              </a:rPr>
            </a:br>
            <a:r>
              <a:rPr lang="en-US" altLang="en-US" sz="900" b="1">
                <a:solidFill>
                  <a:srgbClr val="CC3300"/>
                </a:solidFill>
              </a:rPr>
              <a:t>See </a:t>
            </a:r>
            <a:r>
              <a:rPr lang="en-US" altLang="en-US" sz="9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9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655D8B5D-769A-4A5B-B90B-5E9795D2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27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7A6F1E-F77A-4387-9814-FEC8EDFE0B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4335066"/>
            <a:ext cx="344805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8D7895-65FB-409B-9F4F-5699464923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4663679"/>
            <a:ext cx="1905000" cy="3429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8D45ECD2-D5F8-4D01-BDFF-FDC3379BE5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79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60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86009" y="3118147"/>
            <a:ext cx="885032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th-TH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 4: 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Nested Subqueries</a:t>
            </a:r>
            <a:endParaRPr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4F4262-1A36-4E70-9D50-102C3B6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575" y="634225"/>
            <a:ext cx="9201150" cy="71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for the Absence </a:t>
            </a:r>
            <a:b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Duplicate Tuples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E87CCF4-7576-4D18-A848-0CA57B6B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825" y="1350025"/>
            <a:ext cx="7356350" cy="26658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all courses that were offered at most once in 2009</a:t>
            </a:r>
          </a:p>
          <a:p>
            <a:endParaRPr lang="en-US" sz="9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T.course_id</a:t>
            </a: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FROM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  <a:r>
              <a:rPr lang="en-US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  <a:p>
            <a:pPr marL="11430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WHERE </a:t>
            </a:r>
            <a:r>
              <a:rPr lang="th-TH" dirty="0"/>
              <a:t>1 &lt;=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COUNT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R.course_id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FROM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n-US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en-US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  <a:p>
            <a:pPr marL="11430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WHERE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T.course_id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R.course_id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R.year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2009);</a:t>
            </a:r>
            <a:endParaRPr lang="th-TH" sz="173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71BB87F-3373-470A-92D4-D93C07385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518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51FE274-0887-4DD1-9CE4-D0A6A66F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93495"/>
            <a:ext cx="6996600" cy="71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Homework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6317EF9-5046-4FAB-BBAE-D5D086618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828" y="809295"/>
            <a:ext cx="8296344" cy="2665800"/>
          </a:xfrm>
        </p:spPr>
        <p:txBody>
          <a:bodyPr/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the following queries in SQL, using the university schema.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titles of courses in the Comp. Sci. department that have 3 credits.</a:t>
            </a:r>
          </a:p>
          <a:p>
            <a:pPr lvl="1"/>
            <a:endParaRPr lang="en-US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of all students who were taught by an instructor named Einstein; make sure there are no duplicates in the result.</a:t>
            </a:r>
          </a:p>
          <a:p>
            <a:pPr lvl="1"/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highest salary of any instructor.</a:t>
            </a:r>
          </a:p>
          <a:p>
            <a:pPr lvl="1"/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all instructors earning the highest salary (there may be more than one with the same salary).</a:t>
            </a:r>
          </a:p>
          <a:p>
            <a:pPr lvl="1"/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enrollment of each section that was offered in Autumn 2009.</a:t>
            </a:r>
          </a:p>
          <a:p>
            <a:pPr lvl="1"/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maximum enrollment, across all sections, in Autumn 2009.</a:t>
            </a:r>
          </a:p>
          <a:p>
            <a:pPr lvl="1"/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sections that had the maximum enrollment in Autumn 2009.</a:t>
            </a:r>
            <a:endParaRPr lang="th-TH" sz="16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A91D7C3-E265-441B-A369-12E9B1222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938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602D470-40B9-4280-9B1A-E5BE258C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Homework</a:t>
            </a:r>
            <a:endParaRPr lang="th-TH" sz="3600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E87126C-3208-44C7-AD2E-1864CB460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537" y="852133"/>
            <a:ext cx="8463205" cy="26658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the following queries in SQL, using the university schema.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new course “CS-001”, titled “Weekly Seminar”, with 0 credits.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section of this course in Autumn 2009, with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sec_id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1.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Enroll every student in the Comp. Sci. department in the above section.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enrollments in the above section where the student’s name is Chavez.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course CS-001. What will happen if you run this delete statement without ﬁrst deleting offerings (sections) of this course.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all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takes tuples corresponding to any section of any course with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word “database” as a part of the title; ignore case when matching the word with the title</a:t>
            </a:r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25EC285D-5C8B-4C1E-B069-558C97BCD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804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4F4262-1A36-4E70-9D50-102C3B6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411975"/>
            <a:ext cx="6996600" cy="71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Membership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E87CCF4-7576-4D18-A848-0CA57B6B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825" y="1349925"/>
            <a:ext cx="7356350" cy="2665800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allows testing tuples for membership in a relation</a:t>
            </a:r>
          </a:p>
          <a:p>
            <a:endParaRPr 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connective tests for set membership, where the set is a collection of values produced by a </a:t>
            </a:r>
            <a:r>
              <a:rPr 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clause</a:t>
            </a:r>
          </a:p>
          <a:p>
            <a:endParaRPr 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in </a:t>
            </a:r>
            <a:r>
              <a:rPr 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connective tests for the absence of set membership</a:t>
            </a:r>
            <a:endParaRPr lang="th-TH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71BB87F-3373-470A-92D4-D93C07385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713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4F4262-1A36-4E70-9D50-102C3B6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411975"/>
            <a:ext cx="6996600" cy="71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Membership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E87CCF4-7576-4D18-A848-0CA57B6B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825" y="1238850"/>
            <a:ext cx="7356350" cy="26658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all the courses taught in the both the Fall 2009 and Spring 2010 semesters.</a:t>
            </a:r>
          </a:p>
          <a:p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DISTINCT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 = ‘Fall’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year= 2009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 = ‘Spring’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year= 2010);</a:t>
            </a:r>
            <a:endParaRPr lang="th-TH" sz="4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71BB87F-3373-470A-92D4-D93C07385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618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4F4262-1A36-4E70-9D50-102C3B6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411975"/>
            <a:ext cx="6996600" cy="71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Membership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E87CCF4-7576-4D18-A848-0CA57B6B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825" y="1127775"/>
            <a:ext cx="7356350" cy="26658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all the courses taught in the Fall 2009 semester but not in the Spring 2010 semester.</a:t>
            </a:r>
          </a:p>
          <a:p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DISTINCT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 = ‘Fall’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year= 2009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 = ‘Spring’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year= 2010);</a:t>
            </a:r>
            <a:endParaRPr lang="th-TH" sz="4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71BB87F-3373-470A-92D4-D93C07385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869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4F4262-1A36-4E70-9D50-102C3B6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411975"/>
            <a:ext cx="6996600" cy="71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Membership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E87CCF4-7576-4D18-A848-0CA57B6B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825" y="1127775"/>
            <a:ext cx="7356350" cy="26658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total number of (distinct) students who have taken course sections taught by the instructor with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 110011</a:t>
            </a:r>
          </a:p>
          <a:p>
            <a:endParaRPr lang="en-US" sz="9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COUNT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DISTINCT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takes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sec_id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semester, year)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sec_id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semester, year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teaches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teaches.ID= 10101);</a:t>
            </a:r>
            <a:endParaRPr lang="th-TH" sz="4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71BB87F-3373-470A-92D4-D93C07385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708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4F4262-1A36-4E70-9D50-102C3B6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0"/>
            <a:ext cx="6996600" cy="71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Comparison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E87CCF4-7576-4D18-A848-0CA57B6B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008" y="715800"/>
            <a:ext cx="8091985" cy="2665800"/>
          </a:xfrm>
        </p:spPr>
        <p:txBody>
          <a:bodyPr/>
          <a:lstStyle/>
          <a:p>
            <a:r>
              <a:rPr lang="en-US" dirty="0"/>
              <a:t>Find the names of all instructors whose salary is greater than at least one instructor in the Biology department.</a:t>
            </a:r>
          </a:p>
          <a:p>
            <a:endParaRPr lang="en-US" sz="600" dirty="0"/>
          </a:p>
          <a:p>
            <a:pPr lvl="1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DISTINCT </a:t>
            </a:r>
            <a:r>
              <a:rPr lang="en-US" i="1" dirty="0"/>
              <a:t>T.name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i="1" dirty="0"/>
              <a:t>nstructor </a:t>
            </a:r>
            <a:r>
              <a:rPr lang="en-US" b="1" dirty="0"/>
              <a:t>AS</a:t>
            </a:r>
            <a:r>
              <a:rPr lang="en-US" b="1" i="1" dirty="0"/>
              <a:t> </a:t>
            </a:r>
            <a:r>
              <a:rPr lang="en-US" i="1" dirty="0"/>
              <a:t>T, instructor </a:t>
            </a:r>
            <a:r>
              <a:rPr lang="en-US" b="1" dirty="0"/>
              <a:t>AS</a:t>
            </a:r>
            <a:r>
              <a:rPr lang="en-US" b="1" i="1" dirty="0"/>
              <a:t> </a:t>
            </a:r>
            <a:r>
              <a:rPr lang="en-US" i="1" dirty="0"/>
              <a:t>S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b="1" dirty="0"/>
              <a:t> </a:t>
            </a:r>
            <a:r>
              <a:rPr lang="en-US" i="1" dirty="0" err="1"/>
              <a:t>T.salary</a:t>
            </a:r>
            <a:r>
              <a:rPr lang="en-US" i="1" dirty="0"/>
              <a:t> &gt; </a:t>
            </a:r>
            <a:r>
              <a:rPr lang="en-US" i="1" dirty="0" err="1"/>
              <a:t>S.salary</a:t>
            </a:r>
            <a:r>
              <a:rPr lang="en-US" i="1" dirty="0"/>
              <a:t> </a:t>
            </a:r>
            <a:r>
              <a:rPr lang="en-US" b="1" dirty="0"/>
              <a:t>AND </a:t>
            </a:r>
            <a:r>
              <a:rPr lang="en-US" i="1" dirty="0" err="1"/>
              <a:t>S.dept_name</a:t>
            </a:r>
            <a:r>
              <a:rPr lang="en-US" i="1" dirty="0"/>
              <a:t> = ‘Biology’;</a:t>
            </a:r>
          </a:p>
          <a:p>
            <a:pPr lvl="1"/>
            <a:endParaRPr lang="en-US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i="1" dirty="0"/>
              <a:t>nstructor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/>
              <a:t>salary &gt; </a:t>
            </a:r>
            <a:r>
              <a:rPr lang="en-US" b="1" dirty="0"/>
              <a:t>SOME</a:t>
            </a:r>
            <a:r>
              <a:rPr lang="en-US" b="1" i="1" dirty="0"/>
              <a:t> </a:t>
            </a:r>
            <a:r>
              <a:rPr lang="en-US" dirty="0"/>
              <a:t>(</a:t>
            </a:r>
            <a:r>
              <a:rPr lang="en-US" b="1" dirty="0"/>
              <a:t>SELECT </a:t>
            </a:r>
            <a:r>
              <a:rPr lang="en-US" i="1" dirty="0"/>
              <a:t>salary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/>
              <a:t>FROM </a:t>
            </a:r>
            <a:r>
              <a:rPr lang="en-US" i="1" dirty="0"/>
              <a:t>instructor </a:t>
            </a:r>
            <a:r>
              <a:rPr lang="en-US" b="1" dirty="0"/>
              <a:t>WHERE </a:t>
            </a:r>
            <a:r>
              <a:rPr lang="en-US" i="1" dirty="0" err="1"/>
              <a:t>dept_name</a:t>
            </a:r>
            <a:r>
              <a:rPr lang="en-US" i="1" dirty="0"/>
              <a:t> = ‘Biology’);</a:t>
            </a:r>
            <a:endParaRPr lang="en-US" dirty="0"/>
          </a:p>
          <a:p>
            <a:r>
              <a:rPr lang="en-US" dirty="0"/>
              <a:t>SQL also allows &lt; </a:t>
            </a:r>
            <a:r>
              <a:rPr lang="en-US" b="1" dirty="0"/>
              <a:t>SOME</a:t>
            </a:r>
            <a:r>
              <a:rPr lang="en-US" dirty="0"/>
              <a:t>, &lt;= </a:t>
            </a:r>
            <a:r>
              <a:rPr lang="en-US" b="1" dirty="0"/>
              <a:t>SOME</a:t>
            </a:r>
            <a:r>
              <a:rPr lang="en-US" dirty="0"/>
              <a:t>, &gt;= </a:t>
            </a:r>
            <a:r>
              <a:rPr lang="en-US" b="1" dirty="0"/>
              <a:t>SOME</a:t>
            </a:r>
            <a:r>
              <a:rPr lang="en-US" dirty="0"/>
              <a:t>, =</a:t>
            </a:r>
            <a:r>
              <a:rPr lang="en-US" b="1" dirty="0"/>
              <a:t> SOME, </a:t>
            </a:r>
            <a:r>
              <a:rPr lang="en-US" dirty="0"/>
              <a:t>and &lt;&gt; </a:t>
            </a:r>
            <a:r>
              <a:rPr lang="en-US" b="1" dirty="0"/>
              <a:t>SOME </a:t>
            </a:r>
            <a:r>
              <a:rPr lang="en-US" dirty="0"/>
              <a:t>comparisons.</a:t>
            </a:r>
          </a:p>
          <a:p>
            <a:endParaRPr lang="en-US" sz="1100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71BB87F-3373-470A-92D4-D93C07385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754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4F4262-1A36-4E70-9D50-102C3B6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385011"/>
            <a:ext cx="6996600" cy="71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Comparison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E87CCF4-7576-4D18-A848-0CA57B6B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825" y="1100811"/>
            <a:ext cx="7356350" cy="2665800"/>
          </a:xfrm>
        </p:spPr>
        <p:txBody>
          <a:bodyPr/>
          <a:lstStyle/>
          <a:p>
            <a:pPr lvl="1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i="1" dirty="0"/>
              <a:t>nstructor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/>
              <a:t>salary &gt; </a:t>
            </a:r>
            <a:r>
              <a:rPr lang="en-US" b="1" dirty="0"/>
              <a:t>ALL</a:t>
            </a:r>
            <a:r>
              <a:rPr lang="en-US" b="1" i="1" dirty="0"/>
              <a:t> </a:t>
            </a:r>
            <a:r>
              <a:rPr lang="en-US" dirty="0"/>
              <a:t>(</a:t>
            </a:r>
            <a:r>
              <a:rPr lang="en-US" b="1" dirty="0"/>
              <a:t>SELECT </a:t>
            </a:r>
            <a:r>
              <a:rPr lang="en-US" i="1" dirty="0"/>
              <a:t>salary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/>
              <a:t>FROM </a:t>
            </a:r>
            <a:r>
              <a:rPr lang="en-US" i="1" dirty="0"/>
              <a:t>instructor </a:t>
            </a:r>
            <a:r>
              <a:rPr lang="en-US" b="1" dirty="0"/>
              <a:t>WHERE </a:t>
            </a:r>
            <a:r>
              <a:rPr lang="en-US" i="1" dirty="0" err="1"/>
              <a:t>dept_name</a:t>
            </a:r>
            <a:r>
              <a:rPr lang="en-US" i="1" dirty="0"/>
              <a:t> = ‘Biology’);</a:t>
            </a:r>
            <a:endParaRPr lang="en-US" dirty="0"/>
          </a:p>
          <a:p>
            <a:r>
              <a:rPr lang="en-US" dirty="0"/>
              <a:t>SQL also allows &lt; </a:t>
            </a:r>
            <a:r>
              <a:rPr lang="en-US" b="1" dirty="0"/>
              <a:t>ALL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&lt;=</a:t>
            </a:r>
            <a:r>
              <a:rPr lang="en-US" b="1" dirty="0"/>
              <a:t> ALL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&gt;=</a:t>
            </a:r>
            <a:r>
              <a:rPr lang="en-US" b="1" dirty="0"/>
              <a:t> ALL</a:t>
            </a:r>
            <a:r>
              <a:rPr lang="en-US" dirty="0"/>
              <a:t>, = </a:t>
            </a:r>
            <a:r>
              <a:rPr lang="en-US" b="1" dirty="0"/>
              <a:t>ALL </a:t>
            </a:r>
            <a:r>
              <a:rPr lang="en-US" dirty="0"/>
              <a:t>,and &lt;&gt;</a:t>
            </a:r>
            <a:r>
              <a:rPr lang="en-US" b="1" dirty="0"/>
              <a:t> ALL </a:t>
            </a:r>
            <a:r>
              <a:rPr lang="en-US" dirty="0"/>
              <a:t>comparisons. </a:t>
            </a:r>
            <a:endParaRPr lang="en-US" sz="1100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71BB87F-3373-470A-92D4-D93C07385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972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4F4262-1A36-4E70-9D50-102C3B6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411975"/>
            <a:ext cx="6996600" cy="71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Comparison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E87CCF4-7576-4D18-A848-0CA57B6B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825" y="1127775"/>
            <a:ext cx="7356350" cy="26658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departments that have the highest average salary.</a:t>
            </a:r>
          </a:p>
          <a:p>
            <a:endParaRPr lang="en-US" sz="9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i="1" dirty="0" err="1">
                <a:solidFill>
                  <a:srgbClr val="002060"/>
                </a:solidFill>
              </a:rPr>
              <a:t>dept_name</a:t>
            </a:r>
            <a:br>
              <a:rPr 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br>
              <a:rPr 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BY </a:t>
            </a:r>
            <a:r>
              <a:rPr lang="en-US" i="1" dirty="0" err="1">
                <a:solidFill>
                  <a:srgbClr val="002060"/>
                </a:solidFill>
              </a:rPr>
              <a:t>dept_name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HAVING AVG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salary) &gt;= </a:t>
            </a:r>
            <a:r>
              <a:rPr lang="en-US" b="1" dirty="0">
                <a:solidFill>
                  <a:srgbClr val="002060"/>
                </a:solidFill>
              </a:rPr>
              <a:t>ALL</a:t>
            </a:r>
            <a:r>
              <a:rPr lang="en-US" i="1" dirty="0">
                <a:solidFill>
                  <a:srgbClr val="002060"/>
                </a:solidFill>
              </a:rPr>
              <a:t> (</a:t>
            </a:r>
            <a:r>
              <a:rPr lang="en-US" b="1" dirty="0">
                <a:solidFill>
                  <a:srgbClr val="002060"/>
                </a:solidFill>
              </a:rPr>
              <a:t>SELECT AVG </a:t>
            </a:r>
            <a:r>
              <a:rPr lang="en-US" i="1" dirty="0">
                <a:solidFill>
                  <a:srgbClr val="002060"/>
                </a:solidFill>
              </a:rPr>
              <a:t>(salary)</a:t>
            </a:r>
            <a:br>
              <a:rPr 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solidFill>
                  <a:srgbClr val="002060"/>
                </a:solidFill>
              </a:rPr>
              <a:t>FROM </a:t>
            </a:r>
            <a:r>
              <a:rPr lang="en-US" i="1" dirty="0">
                <a:solidFill>
                  <a:srgbClr val="002060"/>
                </a:solidFill>
              </a:rPr>
              <a:t>instructor</a:t>
            </a:r>
          </a:p>
          <a:p>
            <a:pPr marL="571500" lvl="1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GROUP BY </a:t>
            </a:r>
            <a:r>
              <a:rPr lang="en-US" i="1" dirty="0" err="1">
                <a:solidFill>
                  <a:srgbClr val="002060"/>
                </a:solidFill>
              </a:rPr>
              <a:t>dept_name</a:t>
            </a:r>
            <a:r>
              <a:rPr lang="en-US" i="1" dirty="0">
                <a:solidFill>
                  <a:srgbClr val="002060"/>
                </a:solidFill>
              </a:rPr>
              <a:t>);</a:t>
            </a:r>
            <a:endParaRPr lang="th-TH" sz="8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71BB87F-3373-470A-92D4-D93C07385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39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4F4262-1A36-4E70-9D50-102C3B6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411975"/>
            <a:ext cx="6996600" cy="71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for Empty Relations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E87CCF4-7576-4D18-A848-0CA57B6B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825" y="1127775"/>
            <a:ext cx="7356350" cy="26658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all courses taught in both the Fall 2009 semester and in the Spring 2010 semester</a:t>
            </a:r>
          </a:p>
          <a:p>
            <a:endParaRPr lang="en-US" sz="9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lvl="1" indent="0">
              <a:buNone/>
            </a:pP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</a:t>
            </a:r>
          </a:p>
          <a:p>
            <a:pPr marL="571500" lvl="1" indent="0">
              <a:buNone/>
            </a:pP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 = ‘Fall’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year= 2009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</a:t>
            </a:r>
          </a:p>
          <a:p>
            <a:pPr marL="11430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 = ‘Spring’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year= 2010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S.course_id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T.course_id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endParaRPr lang="th-TH" sz="9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71BB87F-3373-470A-92D4-D93C07385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6620849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481</Words>
  <Application>Microsoft Office PowerPoint</Application>
  <PresentationFormat>นำเสนอทางหน้าจอ (16:9)</PresentationFormat>
  <Paragraphs>85</Paragraphs>
  <Slides>12</Slides>
  <Notes>1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22" baseType="lpstr">
      <vt:lpstr>Source Sans Pro</vt:lpstr>
      <vt:lpstr>Times New Roman</vt:lpstr>
      <vt:lpstr>Monotype Sorts</vt:lpstr>
      <vt:lpstr>Oswald</vt:lpstr>
      <vt:lpstr>Open Sans</vt:lpstr>
      <vt:lpstr>Helvetica</vt:lpstr>
      <vt:lpstr>Arial</vt:lpstr>
      <vt:lpstr>MS PGothic</vt:lpstr>
      <vt:lpstr>Quince template</vt:lpstr>
      <vt:lpstr>Clip</vt:lpstr>
      <vt:lpstr> Lab 4: Nested Subqueries</vt:lpstr>
      <vt:lpstr>Set Membership</vt:lpstr>
      <vt:lpstr>Set Membership</vt:lpstr>
      <vt:lpstr>Set Membership</vt:lpstr>
      <vt:lpstr>Set Membership</vt:lpstr>
      <vt:lpstr>Set Comparison</vt:lpstr>
      <vt:lpstr>Set Comparison</vt:lpstr>
      <vt:lpstr>Set Comparison</vt:lpstr>
      <vt:lpstr>Test for Empty Relations</vt:lpstr>
      <vt:lpstr>Test for the Absence  of Duplicate Tuples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Database Systems</dc:title>
  <dc:creator>user</dc:creator>
  <cp:lastModifiedBy>WITTAWIN SUSUTTI</cp:lastModifiedBy>
  <cp:revision>203</cp:revision>
  <dcterms:modified xsi:type="dcterms:W3CDTF">2018-09-21T01:14:38Z</dcterms:modified>
</cp:coreProperties>
</file>