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4e58d59d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4e58d59d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4e58d59d_0_5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4e58d59d_0_5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4e58d59d_0_5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4e58d59d_0_5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4e58d59d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4e58d59d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84e58d59d_0_5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84e58d59d_0_5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4e58d59d_0_5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4e58d59d_0_5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4e58d59d_0_5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4e58d59d_0_5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4e58d59d_0_5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4e58d59d_0_5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atalog.data.gov/dataset/u-s-chronic-disease-indicators-cdi-e50c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2211"/>
              <a:t>201 </a:t>
            </a:r>
            <a:r>
              <a:rPr lang="en-GB" sz="2211"/>
              <a:t>Data Analytics Python</a:t>
            </a:r>
            <a:endParaRPr sz="2211"/>
          </a:p>
          <a:p>
            <a:pPr indent="0" lvl="0" marL="0" rtl="0" algn="l">
              <a:spcBef>
                <a:spcPts val="0"/>
              </a:spcBef>
              <a:spcAft>
                <a:spcPts val="0"/>
              </a:spcAft>
              <a:buNone/>
            </a:pPr>
            <a:r>
              <a:t/>
            </a:r>
            <a:endParaRPr sz="2000"/>
          </a:p>
          <a:p>
            <a:pPr indent="0" lvl="0" marL="0" rtl="0" algn="ctr">
              <a:spcBef>
                <a:spcPts val="0"/>
              </a:spcBef>
              <a:spcAft>
                <a:spcPts val="0"/>
              </a:spcAft>
              <a:buNone/>
            </a:pPr>
            <a:r>
              <a:rPr lang="en-GB" sz="2000"/>
              <a:t>Capstone Project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GB" sz="2555"/>
              <a:t>“Chronic Diseases”</a:t>
            </a:r>
            <a:endParaRPr sz="2555"/>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lnSpc>
                <a:spcPct val="90000"/>
              </a:lnSpc>
              <a:spcBef>
                <a:spcPts val="0"/>
              </a:spcBef>
              <a:spcAft>
                <a:spcPts val="0"/>
              </a:spcAft>
              <a:buNone/>
            </a:pPr>
            <a:r>
              <a:t/>
            </a:r>
            <a:endParaRPr sz="800"/>
          </a:p>
          <a:p>
            <a:pPr indent="0" lvl="0" marL="0" rtl="0" algn="ctr">
              <a:lnSpc>
                <a:spcPct val="90000"/>
              </a:lnSpc>
              <a:spcBef>
                <a:spcPts val="0"/>
              </a:spcBef>
              <a:spcAft>
                <a:spcPts val="0"/>
              </a:spcAft>
              <a:buNone/>
            </a:pPr>
            <a:r>
              <a:t/>
            </a:r>
            <a:endParaRPr sz="800"/>
          </a:p>
          <a:p>
            <a:pPr indent="0" lvl="0" marL="0" rtl="0" algn="ctr">
              <a:lnSpc>
                <a:spcPct val="90000"/>
              </a:lnSpc>
              <a:spcBef>
                <a:spcPts val="0"/>
              </a:spcBef>
              <a:spcAft>
                <a:spcPts val="0"/>
              </a:spcAft>
              <a:buNone/>
            </a:pPr>
            <a:r>
              <a:t/>
            </a:r>
            <a:endParaRPr sz="800"/>
          </a:p>
          <a:p>
            <a:pPr indent="0" lvl="0" marL="0" rtl="0" algn="ctr">
              <a:lnSpc>
                <a:spcPct val="90000"/>
              </a:lnSpc>
              <a:spcBef>
                <a:spcPts val="0"/>
              </a:spcBef>
              <a:spcAft>
                <a:spcPts val="0"/>
              </a:spcAft>
              <a:buNone/>
            </a:pPr>
            <a:r>
              <a:rPr lang="en-GB" sz="800">
                <a:latin typeface="Lato"/>
                <a:ea typeface="Lato"/>
                <a:cs typeface="Lato"/>
                <a:sym typeface="Lato"/>
              </a:rPr>
              <a:t>Present by:   </a:t>
            </a:r>
            <a:r>
              <a:rPr lang="en-GB" sz="1000">
                <a:latin typeface="Lato"/>
                <a:ea typeface="Lato"/>
                <a:cs typeface="Lato"/>
                <a:sym typeface="Lato"/>
              </a:rPr>
              <a:t>Thivadee Rachtawarn</a:t>
            </a:r>
            <a:endParaRPr sz="1000">
              <a:latin typeface="Lato"/>
              <a:ea typeface="Lato"/>
              <a:cs typeface="Lato"/>
              <a:sym typeface="La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250">
                <a:highlight>
                  <a:srgbClr val="FFFFFF"/>
                </a:highlight>
                <a:latin typeface="Lato"/>
                <a:ea typeface="Lato"/>
                <a:cs typeface="Lato"/>
                <a:sym typeface="Lato"/>
              </a:rPr>
              <a:t>Source :  </a:t>
            </a:r>
            <a:r>
              <a:rPr b="0" lang="en-GB" sz="2250">
                <a:highlight>
                  <a:srgbClr val="FFFFFF"/>
                </a:highlight>
                <a:latin typeface="Lato"/>
                <a:ea typeface="Lato"/>
                <a:cs typeface="Lato"/>
                <a:sym typeface="Lato"/>
              </a:rPr>
              <a:t>U.S. Chronic Disease Indicators (CDI) </a:t>
            </a:r>
            <a:endParaRPr b="0" sz="2650">
              <a:latin typeface="Lato"/>
              <a:ea typeface="Lato"/>
              <a:cs typeface="Lato"/>
              <a:sym typeface="Lato"/>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t/>
            </a:r>
            <a:endParaRPr sz="1050">
              <a:solidFill>
                <a:srgbClr val="4E5057"/>
              </a:solidFill>
              <a:highlight>
                <a:srgbClr val="FFFFFF"/>
              </a:highlight>
              <a:latin typeface="Lato"/>
              <a:ea typeface="Lato"/>
              <a:cs typeface="Lato"/>
              <a:sym typeface="Lato"/>
            </a:endParaRPr>
          </a:p>
          <a:p>
            <a:pPr indent="0" lvl="0" marL="0" rtl="0" algn="l">
              <a:spcBef>
                <a:spcPts val="600"/>
              </a:spcBef>
              <a:spcAft>
                <a:spcPts val="0"/>
              </a:spcAft>
              <a:buNone/>
            </a:pPr>
            <a:r>
              <a:t/>
            </a:r>
            <a:endParaRPr sz="1250">
              <a:solidFill>
                <a:srgbClr val="4E5057"/>
              </a:solidFill>
              <a:highlight>
                <a:srgbClr val="FFFFFF"/>
              </a:highlight>
              <a:latin typeface="Lato"/>
              <a:ea typeface="Lato"/>
              <a:cs typeface="Lato"/>
              <a:sym typeface="Lato"/>
            </a:endParaRPr>
          </a:p>
          <a:p>
            <a:pPr indent="0" lvl="0" marL="0" rtl="0" algn="l">
              <a:spcBef>
                <a:spcPts val="600"/>
              </a:spcBef>
              <a:spcAft>
                <a:spcPts val="0"/>
              </a:spcAft>
              <a:buNone/>
            </a:pPr>
            <a:r>
              <a:rPr lang="en-GB" sz="1250">
                <a:solidFill>
                  <a:srgbClr val="4E5057"/>
                </a:solidFill>
                <a:highlight>
                  <a:srgbClr val="FFFFFF"/>
                </a:highlight>
                <a:latin typeface="Lato"/>
                <a:ea typeface="Lato"/>
                <a:cs typeface="Lato"/>
                <a:sym typeface="Lato"/>
              </a:rPr>
              <a:t>CDC's Division of Population Health provides cross-cutting set of 124 indicators that were developed by consensus and that allows states and territories and large metropolitan areas to uniformly define, collect, and report chronic disease data that are important to public health practice and available for states, territories and large metropolitan areas. In addition to providing access to state-specific indicator data, the CDI web site serves as a gateway to additional information and data resources.</a:t>
            </a:r>
            <a:endParaRPr sz="1250">
              <a:solidFill>
                <a:srgbClr val="4E5057"/>
              </a:solidFill>
              <a:highlight>
                <a:srgbClr val="FFFFFF"/>
              </a:highlight>
              <a:latin typeface="Lato"/>
              <a:ea typeface="Lato"/>
              <a:cs typeface="Lato"/>
              <a:sym typeface="Lato"/>
            </a:endParaRPr>
          </a:p>
          <a:p>
            <a:pPr indent="0" lvl="0" marL="0" rtl="0" algn="l">
              <a:spcBef>
                <a:spcPts val="600"/>
              </a:spcBef>
              <a:spcAft>
                <a:spcPts val="0"/>
              </a:spcAft>
              <a:buNone/>
            </a:pPr>
            <a:r>
              <a:rPr lang="en-GB" sz="1250">
                <a:solidFill>
                  <a:srgbClr val="4E5057"/>
                </a:solidFill>
                <a:highlight>
                  <a:srgbClr val="FFFFFF"/>
                </a:highlight>
              </a:rPr>
              <a:t>website</a:t>
            </a:r>
            <a:r>
              <a:rPr lang="en-GB" sz="1250">
                <a:solidFill>
                  <a:srgbClr val="4E5057"/>
                </a:solidFill>
                <a:highlight>
                  <a:srgbClr val="FFFFFF"/>
                </a:highlight>
                <a:latin typeface="Lato"/>
                <a:ea typeface="Lato"/>
                <a:cs typeface="Lato"/>
                <a:sym typeface="Lato"/>
              </a:rPr>
              <a:t>: </a:t>
            </a:r>
            <a:r>
              <a:rPr lang="en-GB" sz="1250">
                <a:solidFill>
                  <a:srgbClr val="6290C3"/>
                </a:solidFill>
                <a:highlight>
                  <a:srgbClr val="FFFFFF"/>
                </a:highlight>
                <a:uFill>
                  <a:noFill/>
                </a:uFill>
                <a:latin typeface="Lato"/>
                <a:ea typeface="Lato"/>
                <a:cs typeface="Lato"/>
                <a:sym typeface="Lato"/>
                <a:hlinkClick r:id="rId3">
                  <a:extLst>
                    <a:ext uri="{A12FA001-AC4F-418D-AE19-62706E023703}">
                      <ahyp:hlinkClr val="tx"/>
                    </a:ext>
                  </a:extLst>
                </a:hlinkClick>
              </a:rPr>
              <a:t>https://catalog.data.gov/dataset/u-s-chronic-disease-indicators-cdi-e50c9</a:t>
            </a:r>
            <a:endParaRPr sz="1250">
              <a:solidFill>
                <a:srgbClr val="6290C3"/>
              </a:solidFill>
              <a:highlight>
                <a:srgbClr val="FFFFFF"/>
              </a:highlight>
              <a:latin typeface="Lato"/>
              <a:ea typeface="Lato"/>
              <a:cs typeface="Lato"/>
              <a:sym typeface="Lato"/>
            </a:endParaRPr>
          </a:p>
          <a:p>
            <a:pPr indent="0" lvl="0" marL="0" rtl="0" algn="l">
              <a:spcBef>
                <a:spcPts val="600"/>
              </a:spcBef>
              <a:spcAft>
                <a:spcPts val="0"/>
              </a:spcAft>
              <a:buNone/>
            </a:pPr>
            <a:r>
              <a:t/>
            </a:r>
            <a:endParaRPr sz="1250">
              <a:solidFill>
                <a:srgbClr val="4E5057"/>
              </a:solidFill>
              <a:highlight>
                <a:srgbClr val="FFFFFF"/>
              </a:highlight>
            </a:endParaRPr>
          </a:p>
          <a:p>
            <a:pPr indent="0" lvl="0" marL="0" rtl="0" algn="l">
              <a:spcBef>
                <a:spcPts val="600"/>
              </a:spcBef>
              <a:spcAft>
                <a:spcPts val="600"/>
              </a:spcAft>
              <a:buNone/>
            </a:pPr>
            <a:r>
              <a:rPr b="1" lang="en-GB" sz="1250">
                <a:solidFill>
                  <a:srgbClr val="4E5057"/>
                </a:solidFill>
                <a:highlight>
                  <a:srgbClr val="FFFFFF"/>
                </a:highlight>
              </a:rPr>
              <a:t>From: Data World&gt;&gt; Sample No. 7</a:t>
            </a:r>
            <a:endParaRPr b="1"/>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t/>
            </a:r>
            <a:endParaRPr b="0" sz="2300">
              <a:solidFill>
                <a:srgbClr val="000000"/>
              </a:solidFill>
              <a:highlight>
                <a:srgbClr val="FFFFFF"/>
              </a:highlight>
              <a:latin typeface="Lato"/>
              <a:ea typeface="Lato"/>
              <a:cs typeface="Lato"/>
              <a:sym typeface="Lato"/>
            </a:endParaRPr>
          </a:p>
          <a:p>
            <a:pPr indent="0" lvl="0" marL="0" rtl="0" algn="l">
              <a:spcBef>
                <a:spcPts val="60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2400"/>
              </a:spcBef>
              <a:spcAft>
                <a:spcPts val="0"/>
              </a:spcAft>
              <a:buNone/>
            </a:pPr>
            <a:r>
              <a:t/>
            </a:r>
            <a:endParaRPr sz="2300">
              <a:solidFill>
                <a:srgbClr val="000000"/>
              </a:solidFill>
              <a:highlight>
                <a:srgbClr val="FFFFFF"/>
              </a:highlight>
              <a:latin typeface="Merriweather"/>
              <a:ea typeface="Merriweather"/>
              <a:cs typeface="Merriweather"/>
              <a:sym typeface="Merriweather"/>
            </a:endParaRPr>
          </a:p>
          <a:p>
            <a:pPr indent="0" lvl="0" marL="0" rtl="0" algn="l">
              <a:spcBef>
                <a:spcPts val="6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086950" y="126325"/>
            <a:ext cx="6781101" cy="4890851"/>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1660000" y="309225"/>
            <a:ext cx="5638551" cy="4700276"/>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Summary: </a:t>
            </a:r>
            <a:r>
              <a:rPr lang="en-GB">
                <a:latin typeface="Lato"/>
                <a:ea typeface="Lato"/>
                <a:cs typeface="Lato"/>
                <a:sym typeface="Lato"/>
              </a:rPr>
              <a:t> Chronic Disease </a:t>
            </a:r>
            <a:endParaRPr>
              <a:latin typeface="Lato"/>
              <a:ea typeface="Lato"/>
              <a:cs typeface="Lato"/>
              <a:sym typeface="Lato"/>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1833573" y="1201850"/>
            <a:ext cx="4758149" cy="32272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Top 6 Chronic Diseases based on CDI data</a:t>
            </a:r>
            <a:r>
              <a:rPr lang="en-GB"/>
              <a:t> 2001-2014</a:t>
            </a:r>
            <a:r>
              <a:rPr lang="en-GB"/>
              <a:t> </a:t>
            </a:r>
            <a:endParaRPr/>
          </a:p>
        </p:txBody>
      </p:sp>
      <p:pic>
        <p:nvPicPr>
          <p:cNvPr id="93" name="Google Shape;93;p18" title="Chart"/>
          <p:cNvPicPr preferRelativeResize="0"/>
          <p:nvPr/>
        </p:nvPicPr>
        <p:blipFill>
          <a:blip r:embed="rId3">
            <a:alphaModFix/>
          </a:blip>
          <a:stretch>
            <a:fillRect/>
          </a:stretch>
        </p:blipFill>
        <p:spPr>
          <a:xfrm>
            <a:off x="1796475" y="1322250"/>
            <a:ext cx="6021849" cy="3723501"/>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88">
                <a:latin typeface="Lato"/>
                <a:ea typeface="Lato"/>
                <a:cs typeface="Lato"/>
                <a:sym typeface="Lato"/>
              </a:rPr>
              <a:t>In the United state </a:t>
            </a:r>
            <a:r>
              <a:rPr lang="en-GB" sz="3088">
                <a:latin typeface="Lato"/>
                <a:ea typeface="Lato"/>
                <a:cs typeface="Lato"/>
                <a:sym typeface="Lato"/>
              </a:rPr>
              <a:t>Cardiovascular</a:t>
            </a:r>
            <a:r>
              <a:rPr lang="en-GB" sz="3088">
                <a:latin typeface="Lato"/>
                <a:ea typeface="Lato"/>
                <a:cs typeface="Lato"/>
                <a:sym typeface="Lato"/>
              </a:rPr>
              <a:t> disease cause :</a:t>
            </a:r>
            <a:r>
              <a:rPr lang="en-GB"/>
              <a:t>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ombstones with RIP " id="100" name="Google Shape;100;p19" title="cancer-death"/>
          <p:cNvPicPr preferRelativeResize="0"/>
          <p:nvPr/>
        </p:nvPicPr>
        <p:blipFill>
          <a:blip r:embed="rId3">
            <a:alphaModFix/>
          </a:blip>
          <a:stretch>
            <a:fillRect/>
          </a:stretch>
        </p:blipFill>
        <p:spPr>
          <a:xfrm>
            <a:off x="2542175" y="1066763"/>
            <a:ext cx="1075000" cy="1075000"/>
          </a:xfrm>
          <a:prstGeom prst="rect">
            <a:avLst/>
          </a:prstGeom>
          <a:noFill/>
          <a:ln>
            <a:noFill/>
          </a:ln>
        </p:spPr>
      </p:pic>
      <p:pic>
        <p:nvPicPr>
          <p:cNvPr descr="prescription pills with money" id="101" name="Google Shape;101;p19" title="cancer-cost"/>
          <p:cNvPicPr preferRelativeResize="0"/>
          <p:nvPr/>
        </p:nvPicPr>
        <p:blipFill>
          <a:blip r:embed="rId4">
            <a:alphaModFix/>
          </a:blip>
          <a:stretch>
            <a:fillRect/>
          </a:stretch>
        </p:blipFill>
        <p:spPr>
          <a:xfrm>
            <a:off x="2542175" y="2151400"/>
            <a:ext cx="1145500" cy="1145500"/>
          </a:xfrm>
          <a:prstGeom prst="rect">
            <a:avLst/>
          </a:prstGeom>
          <a:noFill/>
          <a:ln>
            <a:noFill/>
          </a:ln>
        </p:spPr>
      </p:pic>
      <p:pic>
        <p:nvPicPr>
          <p:cNvPr descr="stacks of paper on desk" id="102" name="Google Shape;102;p19" title="workplace-absence"/>
          <p:cNvPicPr preferRelativeResize="0"/>
          <p:nvPr/>
        </p:nvPicPr>
        <p:blipFill>
          <a:blip r:embed="rId5">
            <a:alphaModFix/>
          </a:blip>
          <a:stretch>
            <a:fillRect/>
          </a:stretch>
        </p:blipFill>
        <p:spPr>
          <a:xfrm>
            <a:off x="2542163" y="3382725"/>
            <a:ext cx="1192475" cy="1192475"/>
          </a:xfrm>
          <a:prstGeom prst="rect">
            <a:avLst/>
          </a:prstGeom>
          <a:noFill/>
          <a:ln>
            <a:noFill/>
          </a:ln>
        </p:spPr>
      </p:pic>
      <p:sp>
        <p:nvSpPr>
          <p:cNvPr id="103" name="Google Shape;103;p19"/>
          <p:cNvSpPr txBox="1"/>
          <p:nvPr/>
        </p:nvSpPr>
        <p:spPr>
          <a:xfrm>
            <a:off x="3640000" y="1815575"/>
            <a:ext cx="2775900" cy="18849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t/>
            </a:r>
            <a:endParaRPr b="1" sz="10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rPr b="1" lang="en-GB" sz="1300">
                <a:solidFill>
                  <a:srgbClr val="075290"/>
                </a:solidFill>
                <a:latin typeface="Open Sans"/>
                <a:ea typeface="Open Sans"/>
                <a:cs typeface="Open Sans"/>
                <a:sym typeface="Open Sans"/>
              </a:rPr>
              <a:t>1 IN 3</a:t>
            </a:r>
            <a:r>
              <a:rPr b="1" lang="en-GB" sz="1300">
                <a:latin typeface="Open Sans"/>
                <a:ea typeface="Open Sans"/>
                <a:cs typeface="Open Sans"/>
                <a:sym typeface="Open Sans"/>
              </a:rPr>
              <a:t> DEATHS</a:t>
            </a:r>
            <a:endParaRPr b="1" sz="1300">
              <a:latin typeface="Open Sans"/>
              <a:ea typeface="Open Sans"/>
              <a:cs typeface="Open Sans"/>
              <a:sym typeface="Open Sans"/>
            </a:endParaRPr>
          </a:p>
          <a:p>
            <a:pPr indent="0" lvl="0" marL="0" rtl="0" algn="l">
              <a:lnSpc>
                <a:spcPct val="130000"/>
              </a:lnSpc>
              <a:spcBef>
                <a:spcPts val="800"/>
              </a:spcBef>
              <a:spcAft>
                <a:spcPts val="0"/>
              </a:spcAft>
              <a:buNone/>
            </a:pPr>
            <a:r>
              <a:rPr lang="en-GB" sz="1000">
                <a:latin typeface="Open Sans"/>
                <a:ea typeface="Open Sans"/>
                <a:cs typeface="Open Sans"/>
                <a:sym typeface="Open Sans"/>
              </a:rPr>
              <a:t>or more than 859,000  people each year.</a:t>
            </a:r>
            <a:endParaRPr b="1" sz="13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rPr b="1" lang="en-GB" sz="1300">
                <a:solidFill>
                  <a:srgbClr val="075290"/>
                </a:solidFill>
                <a:latin typeface="Open Sans"/>
                <a:ea typeface="Open Sans"/>
                <a:cs typeface="Open Sans"/>
                <a:sym typeface="Open Sans"/>
              </a:rPr>
              <a:t>$214</a:t>
            </a:r>
            <a:endParaRPr b="1" sz="13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rPr b="1" lang="en-GB" sz="1300">
                <a:latin typeface="Open Sans"/>
                <a:ea typeface="Open Sans"/>
                <a:cs typeface="Open Sans"/>
                <a:sym typeface="Open Sans"/>
              </a:rPr>
              <a:t>BILLION </a:t>
            </a:r>
            <a:r>
              <a:rPr lang="en-GB" sz="1000">
                <a:latin typeface="Open Sans"/>
                <a:ea typeface="Open Sans"/>
                <a:cs typeface="Open Sans"/>
                <a:sym typeface="Open Sans"/>
              </a:rPr>
              <a:t>in health care system costs.</a:t>
            </a:r>
            <a:endParaRPr b="1" sz="13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t/>
            </a:r>
            <a:endParaRPr b="1" sz="13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rPr b="1" lang="en-GB" sz="1300">
                <a:solidFill>
                  <a:srgbClr val="075290"/>
                </a:solidFill>
                <a:latin typeface="Open Sans"/>
                <a:ea typeface="Open Sans"/>
                <a:cs typeface="Open Sans"/>
                <a:sym typeface="Open Sans"/>
              </a:rPr>
              <a:t>$138</a:t>
            </a:r>
            <a:endParaRPr b="1" sz="1300">
              <a:solidFill>
                <a:srgbClr val="075290"/>
              </a:solidFill>
              <a:latin typeface="Open Sans"/>
              <a:ea typeface="Open Sans"/>
              <a:cs typeface="Open Sans"/>
              <a:sym typeface="Open Sans"/>
            </a:endParaRPr>
          </a:p>
          <a:p>
            <a:pPr indent="0" lvl="0" marL="0" rtl="0" algn="l">
              <a:lnSpc>
                <a:spcPct val="130000"/>
              </a:lnSpc>
              <a:spcBef>
                <a:spcPts val="800"/>
              </a:spcBef>
              <a:spcAft>
                <a:spcPts val="0"/>
              </a:spcAft>
              <a:buNone/>
            </a:pPr>
            <a:r>
              <a:rPr b="1" lang="en-GB" sz="1300">
                <a:latin typeface="Open Sans"/>
                <a:ea typeface="Open Sans"/>
                <a:cs typeface="Open Sans"/>
                <a:sym typeface="Open Sans"/>
              </a:rPr>
              <a:t>BILLION</a:t>
            </a:r>
            <a:endParaRPr b="1" sz="1300">
              <a:latin typeface="Open Sans"/>
              <a:ea typeface="Open Sans"/>
              <a:cs typeface="Open Sans"/>
              <a:sym typeface="Open Sans"/>
            </a:endParaRPr>
          </a:p>
          <a:p>
            <a:pPr indent="0" lvl="0" marL="0" rtl="0" algn="l">
              <a:lnSpc>
                <a:spcPct val="130000"/>
              </a:lnSpc>
              <a:spcBef>
                <a:spcPts val="800"/>
              </a:spcBef>
              <a:spcAft>
                <a:spcPts val="0"/>
              </a:spcAft>
              <a:buNone/>
            </a:pPr>
            <a:r>
              <a:rPr lang="en-GB" sz="1000">
                <a:latin typeface="Open Sans"/>
                <a:ea typeface="Open Sans"/>
                <a:cs typeface="Open Sans"/>
                <a:sym typeface="Open Sans"/>
              </a:rPr>
              <a:t>in lost productivity on the job from</a:t>
            </a:r>
            <a:endParaRPr sz="1000">
              <a:latin typeface="Open Sans"/>
              <a:ea typeface="Open Sans"/>
              <a:cs typeface="Open Sans"/>
              <a:sym typeface="Open Sans"/>
            </a:endParaRPr>
          </a:p>
          <a:p>
            <a:pPr indent="0" lvl="0" marL="0" rtl="0" algn="l">
              <a:lnSpc>
                <a:spcPct val="130000"/>
              </a:lnSpc>
              <a:spcBef>
                <a:spcPts val="800"/>
              </a:spcBef>
              <a:spcAft>
                <a:spcPts val="800"/>
              </a:spcAft>
              <a:buNone/>
            </a:pPr>
            <a:r>
              <a:rPr lang="en-GB" sz="1000">
                <a:latin typeface="Open Sans"/>
                <a:ea typeface="Open Sans"/>
                <a:cs typeface="Open Sans"/>
                <a:sym typeface="Open Sans"/>
              </a:rPr>
              <a:t>premature death.</a:t>
            </a:r>
            <a:endParaRPr sz="1000">
              <a:latin typeface="Open Sans"/>
              <a:ea typeface="Open Sans"/>
              <a:cs typeface="Open Sans"/>
              <a:sym typeface="Open Sans"/>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Fast Fact about Diabetes</a:t>
            </a:r>
            <a:endParaRPr>
              <a:latin typeface="Lato"/>
              <a:ea typeface="Lato"/>
              <a:cs typeface="Lato"/>
              <a:sym typeface="Lato"/>
            </a:endParaRPr>
          </a:p>
        </p:txBody>
      </p:sp>
      <p:sp>
        <p:nvSpPr>
          <p:cNvPr id="109" name="Google Shape;109;p20"/>
          <p:cNvSpPr txBox="1"/>
          <p:nvPr>
            <p:ph idx="1" type="body"/>
          </p:nvPr>
        </p:nvSpPr>
        <p:spPr>
          <a:xfrm>
            <a:off x="1909375" y="101092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t/>
            </a:r>
            <a:endParaRPr sz="1100">
              <a:solidFill>
                <a:schemeClr val="accent1"/>
              </a:solidFill>
              <a:highlight>
                <a:schemeClr val="lt1"/>
              </a:highlight>
              <a:latin typeface="Open Sans"/>
              <a:ea typeface="Open Sans"/>
              <a:cs typeface="Open Sans"/>
              <a:sym typeface="Open Sans"/>
            </a:endParaRPr>
          </a:p>
          <a:p>
            <a:pPr indent="0" lvl="0" marL="0" rtl="0" algn="l">
              <a:spcBef>
                <a:spcPts val="800"/>
              </a:spcBef>
              <a:spcAft>
                <a:spcPts val="1200"/>
              </a:spcAft>
              <a:buNone/>
            </a:pPr>
            <a:r>
              <a:t/>
            </a:r>
            <a:endParaRPr/>
          </a:p>
        </p:txBody>
      </p:sp>
      <p:pic>
        <p:nvPicPr>
          <p:cNvPr descr="US map with people and 30.3 million" id="110" name="Google Shape;110;p20" title="diabetes-us"/>
          <p:cNvPicPr preferRelativeResize="0"/>
          <p:nvPr/>
        </p:nvPicPr>
        <p:blipFill>
          <a:blip r:embed="rId3">
            <a:alphaModFix/>
          </a:blip>
          <a:stretch>
            <a:fillRect/>
          </a:stretch>
        </p:blipFill>
        <p:spPr>
          <a:xfrm>
            <a:off x="2312575" y="908813"/>
            <a:ext cx="1235588" cy="1105236"/>
          </a:xfrm>
          <a:prstGeom prst="rect">
            <a:avLst/>
          </a:prstGeom>
          <a:noFill/>
          <a:ln>
            <a:noFill/>
          </a:ln>
        </p:spPr>
      </p:pic>
      <p:pic>
        <p:nvPicPr>
          <p:cNvPr descr="clipboard with A1C report" id="111" name="Google Shape;111;p20" title="diabetes-a1c"/>
          <p:cNvPicPr preferRelativeResize="0"/>
          <p:nvPr/>
        </p:nvPicPr>
        <p:blipFill>
          <a:blip r:embed="rId4">
            <a:alphaModFix/>
          </a:blip>
          <a:stretch>
            <a:fillRect/>
          </a:stretch>
        </p:blipFill>
        <p:spPr>
          <a:xfrm>
            <a:off x="2236380" y="3368781"/>
            <a:ext cx="1235588" cy="1105236"/>
          </a:xfrm>
          <a:prstGeom prst="rect">
            <a:avLst/>
          </a:prstGeom>
          <a:noFill/>
          <a:ln>
            <a:noFill/>
          </a:ln>
        </p:spPr>
      </p:pic>
      <p:pic>
        <p:nvPicPr>
          <p:cNvPr descr="prescription bottle and money" id="112" name="Google Shape;112;p20" title="diabetes-cost"/>
          <p:cNvPicPr preferRelativeResize="0"/>
          <p:nvPr/>
        </p:nvPicPr>
        <p:blipFill>
          <a:blip r:embed="rId5">
            <a:alphaModFix/>
          </a:blip>
          <a:stretch>
            <a:fillRect/>
          </a:stretch>
        </p:blipFill>
        <p:spPr>
          <a:xfrm>
            <a:off x="2269385" y="2074711"/>
            <a:ext cx="1235588" cy="1105236"/>
          </a:xfrm>
          <a:prstGeom prst="rect">
            <a:avLst/>
          </a:prstGeom>
          <a:noFill/>
          <a:ln>
            <a:noFill/>
          </a:ln>
        </p:spPr>
      </p:pic>
      <p:sp>
        <p:nvSpPr>
          <p:cNvPr id="113" name="Google Shape;113;p20"/>
          <p:cNvSpPr txBox="1"/>
          <p:nvPr/>
        </p:nvSpPr>
        <p:spPr>
          <a:xfrm>
            <a:off x="3764105" y="1752225"/>
            <a:ext cx="3324600" cy="19338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GB" sz="1500">
                <a:highlight>
                  <a:srgbClr val="FFFFFF"/>
                </a:highlight>
                <a:latin typeface="Open Sans"/>
                <a:ea typeface="Open Sans"/>
                <a:cs typeface="Open Sans"/>
                <a:sym typeface="Open Sans"/>
              </a:rPr>
              <a:t>34.2MILLION </a:t>
            </a:r>
            <a:endParaRPr b="1" sz="15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lang="en-GB" sz="1200">
                <a:highlight>
                  <a:srgbClr val="FFFFFF"/>
                </a:highlight>
                <a:latin typeface="Open Sans"/>
                <a:ea typeface="Open Sans"/>
                <a:cs typeface="Open Sans"/>
                <a:sym typeface="Open Sans"/>
              </a:rPr>
              <a:t>Americans are living with diabetes</a:t>
            </a:r>
            <a:r>
              <a:rPr lang="en-GB" sz="1200">
                <a:highlight>
                  <a:srgbClr val="FFFFFF"/>
                </a:highlight>
                <a:latin typeface="Open Sans"/>
                <a:ea typeface="Open Sans"/>
                <a:cs typeface="Open Sans"/>
                <a:sym typeface="Open Sans"/>
              </a:rPr>
              <a:t>. and </a:t>
            </a:r>
            <a:endParaRPr sz="12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lang="en-GB" sz="1200">
                <a:highlight>
                  <a:srgbClr val="FFFFFF"/>
                </a:highlight>
                <a:latin typeface="Open Sans"/>
                <a:ea typeface="Open Sans"/>
                <a:cs typeface="Open Sans"/>
                <a:sym typeface="Open Sans"/>
              </a:rPr>
              <a:t>--</a:t>
            </a:r>
            <a:r>
              <a:rPr lang="en-GB" sz="1100">
                <a:solidFill>
                  <a:srgbClr val="FFFFFF"/>
                </a:solidFill>
                <a:latin typeface="Open Sans"/>
                <a:ea typeface="Open Sans"/>
                <a:cs typeface="Open Sans"/>
                <a:sym typeface="Open Sans"/>
              </a:rPr>
              <a:t>  </a:t>
            </a:r>
            <a:r>
              <a:rPr lang="en-GB" sz="1100">
                <a:solidFill>
                  <a:schemeClr val="accent5"/>
                </a:solidFill>
                <a:latin typeface="Open Sans"/>
                <a:ea typeface="Open Sans"/>
                <a:cs typeface="Open Sans"/>
                <a:sym typeface="Open Sans"/>
              </a:rPr>
              <a:t>4 of them don’t know they have it.</a:t>
            </a:r>
            <a:endParaRPr sz="12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b="1" lang="en-GB" sz="1500">
                <a:highlight>
                  <a:srgbClr val="FFFFFF"/>
                </a:highlight>
                <a:latin typeface="Open Sans"/>
                <a:ea typeface="Open Sans"/>
                <a:cs typeface="Open Sans"/>
                <a:sym typeface="Open Sans"/>
              </a:rPr>
              <a:t>88 MILLION</a:t>
            </a:r>
            <a:endParaRPr b="1" sz="15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lang="en-GB" sz="1200">
                <a:highlight>
                  <a:srgbClr val="FFFFFF"/>
                </a:highlight>
                <a:latin typeface="Open Sans"/>
                <a:ea typeface="Open Sans"/>
                <a:cs typeface="Open Sans"/>
                <a:sym typeface="Open Sans"/>
              </a:rPr>
              <a:t>people ha</a:t>
            </a:r>
            <a:r>
              <a:rPr lang="en-GB" sz="1200">
                <a:highlight>
                  <a:srgbClr val="FFFFFF"/>
                </a:highlight>
                <a:latin typeface="Open Sans"/>
                <a:ea typeface="Open Sans"/>
                <a:cs typeface="Open Sans"/>
                <a:sym typeface="Open Sans"/>
              </a:rPr>
              <a:t>v</a:t>
            </a:r>
            <a:r>
              <a:rPr lang="en-GB" sz="1200">
                <a:highlight>
                  <a:srgbClr val="FFFFFF"/>
                </a:highlight>
                <a:latin typeface="Open Sans"/>
                <a:ea typeface="Open Sans"/>
                <a:cs typeface="Open Sans"/>
                <a:sym typeface="Open Sans"/>
              </a:rPr>
              <a:t>e prediabetes. and</a:t>
            </a:r>
            <a:endParaRPr sz="12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lang="en-GB" sz="1150">
                <a:solidFill>
                  <a:schemeClr val="accent5"/>
                </a:solidFill>
                <a:highlight>
                  <a:schemeClr val="lt1"/>
                </a:highlight>
                <a:latin typeface="Open Sans"/>
                <a:ea typeface="Open Sans"/>
                <a:cs typeface="Open Sans"/>
                <a:sym typeface="Open Sans"/>
              </a:rPr>
              <a:t>-- 90% of them don’t know they have it.</a:t>
            </a:r>
            <a:endParaRPr sz="1200">
              <a:solidFill>
                <a:schemeClr val="accent5"/>
              </a:solidFill>
              <a:highlight>
                <a:schemeClr val="lt1"/>
              </a:highlight>
              <a:latin typeface="Open Sans"/>
              <a:ea typeface="Open Sans"/>
              <a:cs typeface="Open Sans"/>
              <a:sym typeface="Open Sans"/>
            </a:endParaRPr>
          </a:p>
          <a:p>
            <a:pPr indent="0" lvl="0" marL="0" rtl="0" algn="l">
              <a:lnSpc>
                <a:spcPct val="130000"/>
              </a:lnSpc>
              <a:spcBef>
                <a:spcPts val="800"/>
              </a:spcBef>
              <a:spcAft>
                <a:spcPts val="0"/>
              </a:spcAft>
              <a:buNone/>
            </a:pPr>
            <a:r>
              <a:t/>
            </a:r>
            <a:endParaRPr b="1" sz="1500">
              <a:highlight>
                <a:srgbClr val="FFFFFF"/>
              </a:highlight>
              <a:latin typeface="Open Sans"/>
              <a:ea typeface="Open Sans"/>
              <a:cs typeface="Open Sans"/>
              <a:sym typeface="Open Sans"/>
            </a:endParaRPr>
          </a:p>
          <a:p>
            <a:pPr indent="0" lvl="0" marL="0" rtl="0" algn="l">
              <a:lnSpc>
                <a:spcPct val="130000"/>
              </a:lnSpc>
              <a:spcBef>
                <a:spcPts val="800"/>
              </a:spcBef>
              <a:spcAft>
                <a:spcPts val="0"/>
              </a:spcAft>
              <a:buNone/>
            </a:pPr>
            <a:r>
              <a:rPr b="1" lang="en-GB" sz="1500">
                <a:highlight>
                  <a:srgbClr val="FFFFFF"/>
                </a:highlight>
                <a:latin typeface="Open Sans"/>
                <a:ea typeface="Open Sans"/>
                <a:cs typeface="Open Sans"/>
                <a:sym typeface="Open Sans"/>
              </a:rPr>
              <a:t>$327 BILLION</a:t>
            </a:r>
            <a:endParaRPr b="1" sz="1500">
              <a:highlight>
                <a:srgbClr val="FFFFFF"/>
              </a:highlight>
              <a:latin typeface="Open Sans"/>
              <a:ea typeface="Open Sans"/>
              <a:cs typeface="Open Sans"/>
              <a:sym typeface="Open Sans"/>
            </a:endParaRPr>
          </a:p>
          <a:p>
            <a:pPr indent="0" lvl="0" marL="0" rtl="0" algn="l">
              <a:lnSpc>
                <a:spcPct val="130000"/>
              </a:lnSpc>
              <a:spcBef>
                <a:spcPts val="800"/>
              </a:spcBef>
              <a:spcAft>
                <a:spcPts val="800"/>
              </a:spcAft>
              <a:buNone/>
            </a:pPr>
            <a:r>
              <a:rPr lang="en-GB" sz="1200">
                <a:highlight>
                  <a:srgbClr val="FFFFFF"/>
                </a:highlight>
                <a:latin typeface="Open Sans"/>
                <a:ea typeface="Open Sans"/>
                <a:cs typeface="Open Sans"/>
                <a:sym typeface="Open Sans"/>
              </a:rPr>
              <a:t>is the annual estimated cost of diabetes in 2017</a:t>
            </a:r>
            <a:endParaRPr sz="1200">
              <a:highlight>
                <a:srgbClr val="FFFFFF"/>
              </a:highlight>
              <a:latin typeface="Open Sans"/>
              <a:ea typeface="Open Sans"/>
              <a:cs typeface="Open Sans"/>
              <a:sym typeface="Open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990"/>
              <a:buNone/>
            </a:pPr>
            <a:r>
              <a:rPr lang="en-GB" sz="2010">
                <a:highlight>
                  <a:srgbClr val="FFFFFF"/>
                </a:highlight>
                <a:latin typeface="Lato"/>
                <a:ea typeface="Lato"/>
                <a:cs typeface="Lato"/>
                <a:sym typeface="Lato"/>
              </a:rPr>
              <a:t>How to Prevent Chronic Illness with Small Lifestyle Changes</a:t>
            </a:r>
            <a:endParaRPr sz="2010">
              <a:highlight>
                <a:srgbClr val="FFFFFF"/>
              </a:highlight>
              <a:latin typeface="Lato"/>
              <a:ea typeface="Lato"/>
              <a:cs typeface="Lato"/>
              <a:sym typeface="Lato"/>
            </a:endParaRPr>
          </a:p>
          <a:p>
            <a:pPr indent="0" lvl="0" marL="0" rtl="0" algn="l">
              <a:spcBef>
                <a:spcPts val="0"/>
              </a:spcBef>
              <a:spcAft>
                <a:spcPts val="0"/>
              </a:spcAft>
              <a:buSzPts val="990"/>
              <a:buNone/>
            </a:pPr>
            <a:r>
              <a:t/>
            </a:r>
            <a:endParaRPr sz="2880"/>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0" y="1049238"/>
            <a:ext cx="9144000" cy="3045023"/>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