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1"/>
      <p:bold r:id="rId12"/>
    </p:embeddedFon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4b720f36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4b720f36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4b720f36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4b720f36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4b720f3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4b720f3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4b720f36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4b720f36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4b720f36d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4b720f36d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4b720f36d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4b720f36d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30800" y="36245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Crime Data Analysis Dashboard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70250" y="2332350"/>
            <a:ext cx="65148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80">
                <a:solidFill>
                  <a:schemeClr val="lt1"/>
                </a:solidFill>
              </a:rPr>
              <a:t>L e v e r a g i n g   B i g   D a t a   a n d   B I   f o r   C r i m e   T r e n d s   A n a l y s i s</a:t>
            </a:r>
            <a:endParaRPr sz="138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5619262" y="3449550"/>
            <a:ext cx="3313723" cy="13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 by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22UG1-0431 R A P  Nirmal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22UG1-0376 K W N </a:t>
            </a:r>
            <a:r>
              <a:rPr lang="en-GB" dirty="0" err="1"/>
              <a:t>Damsika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22UG1-0780 E M T C </a:t>
            </a:r>
            <a:r>
              <a:rPr lang="en-GB" dirty="0" err="1"/>
              <a:t>Ekanayaka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22UG-0413 W P U H Pathirana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61150" y="3453150"/>
            <a:ext cx="3016200" cy="13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ECS3301 Big Data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0">
              <a:schemeClr val="lt1"/>
            </a:gs>
            <a:gs pos="93000">
              <a:schemeClr val="lt1"/>
            </a:gs>
            <a:gs pos="100000">
              <a:srgbClr val="D96868"/>
            </a:gs>
          </a:gsLst>
          <a:lin ang="5400012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Problem Statement and Significance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</a:rPr>
              <a:t>-</a:t>
            </a:r>
            <a:r>
              <a:rPr lang="en-GB"/>
              <a:t> Crime rates impact public safety, policymaking, and urban planning.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</a:rPr>
              <a:t>-</a:t>
            </a:r>
            <a:r>
              <a:rPr lang="en-GB"/>
              <a:t> Large datasets make it challenging to analyze crime trends effectively.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</a:rPr>
              <a:t>-</a:t>
            </a:r>
            <a:r>
              <a:rPr lang="en-GB"/>
              <a:t> Need for an efficient data pipeline and visualization for decision-making.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0">
              <a:schemeClr val="lt1"/>
            </a:gs>
            <a:gs pos="93000">
              <a:schemeClr val="lt1"/>
            </a:gs>
            <a:gs pos="100000">
              <a:srgbClr val="D96868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Methodology and Technologies Used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264725" y="1381800"/>
            <a:ext cx="8520600" cy="3268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5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2"/>
              <a:buChar char="-"/>
            </a:pPr>
            <a:r>
              <a:rPr lang="en-GB" sz="2151" b="1" dirty="0"/>
              <a:t>Dataset:</a:t>
            </a:r>
            <a:r>
              <a:rPr lang="en-GB" sz="2151" dirty="0"/>
              <a:t> 1.68GB Chicago Police Department crime data</a:t>
            </a:r>
          </a:p>
          <a:p>
            <a:pPr marL="919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2"/>
              <a:buNone/>
            </a:pPr>
            <a:endParaRPr sz="2151" dirty="0"/>
          </a:p>
          <a:p>
            <a:pPr marL="457200" lvl="0" indent="-365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2"/>
              <a:buChar char="-"/>
            </a:pPr>
            <a:r>
              <a:rPr lang="en-GB" sz="2151" b="1" dirty="0"/>
              <a:t>Storage:</a:t>
            </a:r>
            <a:r>
              <a:rPr lang="en-GB" sz="2151" dirty="0"/>
              <a:t> MongoDB used for store the data files.</a:t>
            </a:r>
          </a:p>
          <a:p>
            <a:pPr marL="919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2"/>
              <a:buNone/>
            </a:pPr>
            <a:endParaRPr sz="2151" dirty="0"/>
          </a:p>
          <a:p>
            <a:pPr marL="457200" lvl="0" indent="-365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2"/>
              <a:buChar char="-"/>
            </a:pPr>
            <a:r>
              <a:rPr lang="en-GB" sz="2151" b="1" dirty="0"/>
              <a:t>Processing:</a:t>
            </a:r>
            <a:r>
              <a:rPr lang="en-GB" sz="2151" dirty="0"/>
              <a:t> Python </a:t>
            </a:r>
            <a:r>
              <a:rPr lang="en-GB" sz="2151" dirty="0" err="1"/>
              <a:t>Dask</a:t>
            </a:r>
            <a:r>
              <a:rPr lang="en-GB" sz="2151" dirty="0"/>
              <a:t> for parallelized data cleaning and preprocessing.</a:t>
            </a:r>
          </a:p>
          <a:p>
            <a:pPr marL="919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2"/>
              <a:buNone/>
            </a:pPr>
            <a:endParaRPr sz="2151" dirty="0"/>
          </a:p>
          <a:p>
            <a:pPr marL="457200" lvl="0" indent="-365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2"/>
              <a:buChar char="-"/>
            </a:pPr>
            <a:r>
              <a:rPr lang="en-GB" sz="2151" b="1" dirty="0"/>
              <a:t>Visualization:</a:t>
            </a:r>
            <a:r>
              <a:rPr lang="en-GB" sz="2151" dirty="0"/>
              <a:t> Power BI to create an interactive dashboard.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0">
              <a:schemeClr val="lt1"/>
            </a:gs>
            <a:gs pos="93000">
              <a:schemeClr val="lt1"/>
            </a:gs>
            <a:gs pos="100000">
              <a:srgbClr val="D96868"/>
            </a:gs>
          </a:gsLst>
          <a:lin ang="5400012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699" y="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Data Processing and Transformation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51DD0-351F-FED0-BCD1-900243F69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95" y="713822"/>
            <a:ext cx="8520601" cy="4249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6130AB-EBA3-EBB7-CF9B-BDF9A66D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67" y="258731"/>
            <a:ext cx="8224066" cy="46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2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0">
              <a:schemeClr val="lt1"/>
            </a:gs>
            <a:gs pos="93000">
              <a:schemeClr val="lt1"/>
            </a:gs>
            <a:gs pos="100000">
              <a:srgbClr val="D96868"/>
            </a:gs>
          </a:gsLst>
          <a:lin ang="5400012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Data Storage and Visualization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92906-A89B-4A2C-1F07-B33E21F3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91" y="802371"/>
            <a:ext cx="7289018" cy="40758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0">
              <a:schemeClr val="lt1"/>
            </a:gs>
            <a:gs pos="93000">
              <a:schemeClr val="lt1"/>
            </a:gs>
            <a:gs pos="100000">
              <a:srgbClr val="D96868"/>
            </a:gs>
          </a:gsLst>
          <a:lin ang="5400012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Challenges faced and Lessons Learned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628350" y="1410100"/>
            <a:ext cx="7887300" cy="32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617" b="1" dirty="0"/>
              <a:t>Challenges:</a:t>
            </a:r>
            <a:endParaRPr sz="1617" b="1" dirty="0"/>
          </a:p>
          <a:p>
            <a:pPr marL="457200" lvl="0" indent="-331311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17"/>
              <a:buChar char="-"/>
            </a:pPr>
            <a:r>
              <a:rPr lang="en-GB" sz="1617" dirty="0"/>
              <a:t>Handling large data efficiently.</a:t>
            </a:r>
            <a:endParaRPr sz="1617" dirty="0"/>
          </a:p>
          <a:p>
            <a:pPr marL="457200" lvl="0" indent="-3313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7"/>
              <a:buChar char="-"/>
            </a:pPr>
            <a:r>
              <a:rPr lang="en-GB" sz="1617" dirty="0"/>
              <a:t>Performance optimization in data preprocessing.</a:t>
            </a:r>
          </a:p>
          <a:p>
            <a:pPr marL="12588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7"/>
              <a:buNone/>
            </a:pPr>
            <a:endParaRPr sz="161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617" b="1" dirty="0"/>
              <a:t>Lessons Learned:</a:t>
            </a:r>
            <a:endParaRPr sz="1617" b="1" dirty="0"/>
          </a:p>
          <a:p>
            <a:pPr marL="457200" lvl="0" indent="-331311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17"/>
              <a:buChar char="-"/>
            </a:pPr>
            <a:r>
              <a:rPr lang="en-GB" sz="1617" dirty="0"/>
              <a:t>Efficient data pipeline design is crucial.</a:t>
            </a:r>
            <a:endParaRPr sz="1617" dirty="0"/>
          </a:p>
          <a:p>
            <a:pPr marL="457200" lvl="0" indent="-3313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7"/>
              <a:buChar char="-"/>
            </a:pPr>
            <a:r>
              <a:rPr lang="en-GB" sz="1617" dirty="0"/>
              <a:t>Parallel processing tools like </a:t>
            </a:r>
            <a:r>
              <a:rPr lang="en-GB" sz="1617" dirty="0" err="1"/>
              <a:t>Dask</a:t>
            </a:r>
            <a:r>
              <a:rPr lang="en-GB" sz="1617" dirty="0"/>
              <a:t> improve performance.</a:t>
            </a:r>
            <a:endParaRPr sz="161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0000">
              <a:schemeClr val="lt1"/>
            </a:gs>
            <a:gs pos="62000">
              <a:schemeClr val="lt1"/>
            </a:gs>
            <a:gs pos="91000">
              <a:srgbClr val="F1C7C7"/>
            </a:gs>
            <a:gs pos="100000">
              <a:srgbClr val="ECB4B4"/>
            </a:gs>
            <a:gs pos="100000">
              <a:srgbClr val="D96868"/>
            </a:gs>
          </a:gsLst>
          <a:lin ang="540001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689225" y="1390375"/>
            <a:ext cx="6548700" cy="15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00">
                <a:solidFill>
                  <a:schemeClr val="dk1"/>
                </a:solidFill>
              </a:rPr>
              <a:t>Thank You …</a:t>
            </a:r>
            <a:endParaRPr sz="7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On-screen Show (16:9)</PresentationFormat>
  <Paragraphs>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Oswald</vt:lpstr>
      <vt:lpstr>Arial</vt:lpstr>
      <vt:lpstr>Source Code Pro</vt:lpstr>
      <vt:lpstr>Modern Writer</vt:lpstr>
      <vt:lpstr>Crime Data Analysis Dashboard</vt:lpstr>
      <vt:lpstr>Problem Statement and Significance</vt:lpstr>
      <vt:lpstr>Methodology and Technologies Used</vt:lpstr>
      <vt:lpstr>Data Processing and Transformation</vt:lpstr>
      <vt:lpstr>PowerPoint Presentation</vt:lpstr>
      <vt:lpstr>Data Storage and Visualization</vt:lpstr>
      <vt:lpstr>Challenges faced and Lessons Learned</vt:lpstr>
      <vt:lpstr>Thank You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_Chathuranga _</cp:lastModifiedBy>
  <cp:revision>1</cp:revision>
  <dcterms:modified xsi:type="dcterms:W3CDTF">2025-02-14T10:08:44Z</dcterms:modified>
</cp:coreProperties>
</file>