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92" r:id="rId3"/>
    <p:sldId id="288" r:id="rId4"/>
    <p:sldId id="276" r:id="rId5"/>
    <p:sldId id="277" r:id="rId6"/>
    <p:sldId id="257" r:id="rId7"/>
    <p:sldId id="260" r:id="rId8"/>
    <p:sldId id="261" r:id="rId9"/>
    <p:sldId id="263" r:id="rId10"/>
    <p:sldId id="264" r:id="rId11"/>
    <p:sldId id="265" r:id="rId12"/>
    <p:sldId id="266" r:id="rId13"/>
    <p:sldId id="267" r:id="rId14"/>
    <p:sldId id="293" r:id="rId15"/>
    <p:sldId id="294" r:id="rId16"/>
    <p:sldId id="289" r:id="rId17"/>
    <p:sldId id="282" r:id="rId18"/>
    <p:sldId id="290" r:id="rId19"/>
    <p:sldId id="285" r:id="rId20"/>
    <p:sldId id="283" r:id="rId21"/>
    <p:sldId id="279" r:id="rId22"/>
    <p:sldId id="280" r:id="rId23"/>
    <p:sldId id="268" r:id="rId24"/>
    <p:sldId id="269" r:id="rId25"/>
    <p:sldId id="270" r:id="rId26"/>
    <p:sldId id="272" r:id="rId27"/>
    <p:sldId id="271" r:id="rId28"/>
    <p:sldId id="273" r:id="rId29"/>
    <p:sldId id="275" r:id="rId30"/>
    <p:sldId id="291"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14" autoAdjust="0"/>
    <p:restoredTop sz="94660"/>
  </p:normalViewPr>
  <p:slideViewPr>
    <p:cSldViewPr>
      <p:cViewPr varScale="1">
        <p:scale>
          <a:sx n="69" d="100"/>
          <a:sy n="69" d="100"/>
        </p:scale>
        <p:origin x="-54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jppf.org/" TargetMode="External"/><Relationship Id="rId2" Type="http://schemas.openxmlformats.org/officeDocument/2006/relationships/hyperlink" Target="http://www.sourceforge.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Java Parallel Processing Framework</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914400" y="1295400"/>
            <a:ext cx="726645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Programming</a:t>
            </a:r>
            <a:br>
              <a:rPr lang="en-US" b="1"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533400" y="1295400"/>
            <a:ext cx="8229600" cy="4525963"/>
          </a:xfrm>
        </p:spPr>
        <p:txBody>
          <a:bodyPr>
            <a:normAutofit/>
          </a:bodyPr>
          <a:lstStyle/>
          <a:p>
            <a:pPr>
              <a:buNone/>
            </a:pPr>
            <a:r>
              <a:rPr lang="en-US" b="1" dirty="0" smtClean="0">
                <a:solidFill>
                  <a:srgbClr val="0070C0"/>
                </a:solidFill>
              </a:rPr>
              <a:t> Client Implementation</a:t>
            </a:r>
          </a:p>
          <a:p>
            <a:pPr>
              <a:buNone/>
            </a:pPr>
            <a:r>
              <a:rPr lang="en-US" dirty="0" smtClean="0"/>
              <a:t>   </a:t>
            </a:r>
            <a:r>
              <a:rPr lang="en-US" sz="2800" dirty="0" smtClean="0"/>
              <a:t>The client has to split up the calculations into pieces that are executed in a single server node, and pass them to the JPPF framework. The atomic portions that are executed in a JPPF node are called tasks. It is up to the client application to define a reasonable part of the complete algorithm as a task. Small tasks may cause a high transport overhead, while large tasks may cause poor parallelism in execution.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Programming</a:t>
            </a:r>
            <a:br>
              <a:rPr lang="en-US" b="1" dirty="0" smtClean="0">
                <a:solidFill>
                  <a:srgbClr val="0070C0"/>
                </a:solidFill>
              </a:rPr>
            </a:br>
            <a:endParaRPr lang="en-US" dirty="0"/>
          </a:p>
        </p:txBody>
      </p:sp>
      <p:sp>
        <p:nvSpPr>
          <p:cNvPr id="5" name="Content Placeholder 4"/>
          <p:cNvSpPr>
            <a:spLocks noGrp="1"/>
          </p:cNvSpPr>
          <p:nvPr>
            <p:ph idx="1"/>
          </p:nvPr>
        </p:nvSpPr>
        <p:spPr>
          <a:xfrm>
            <a:off x="457200" y="1295400"/>
            <a:ext cx="8305800" cy="1142999"/>
          </a:xfrm>
        </p:spPr>
        <p:txBody>
          <a:bodyPr/>
          <a:lstStyle/>
          <a:p>
            <a:r>
              <a:rPr lang="en-US" sz="1800" dirty="0" smtClean="0"/>
              <a:t>A task that can be submitted to the JPPF framework for execution must be a specialization of the JPPFTask. It must at least implement the run() method. The run() method contains the code that is executed in a JPPF node. </a:t>
            </a:r>
          </a:p>
          <a:p>
            <a:endParaRPr lang="en-US" sz="2000" dirty="0" smtClean="0"/>
          </a:p>
          <a:p>
            <a:pPr>
              <a:buNone/>
            </a:pPr>
            <a:endParaRPr lang="en-US" sz="2000" dirty="0" smtClean="0"/>
          </a:p>
          <a:p>
            <a:endParaRPr lang="en-US" dirty="0"/>
          </a:p>
        </p:txBody>
      </p:sp>
      <p:pic>
        <p:nvPicPr>
          <p:cNvPr id="3078" name="Picture 6"/>
          <p:cNvPicPr>
            <a:picLocks noChangeAspect="1" noChangeArrowheads="1"/>
          </p:cNvPicPr>
          <p:nvPr/>
        </p:nvPicPr>
        <p:blipFill>
          <a:blip r:embed="rId2"/>
          <a:srcRect/>
          <a:stretch>
            <a:fillRect/>
          </a:stretch>
        </p:blipFill>
        <p:spPr bwMode="auto">
          <a:xfrm>
            <a:off x="1524000" y="2362200"/>
            <a:ext cx="4953000" cy="2905125"/>
          </a:xfrm>
          <a:prstGeom prst="rect">
            <a:avLst/>
          </a:prstGeom>
          <a:noFill/>
          <a:ln w="9525">
            <a:noFill/>
            <a:miter lim="800000"/>
            <a:headEnd/>
            <a:tailEnd/>
          </a:ln>
          <a:effectLst/>
        </p:spPr>
      </p:pic>
      <p:sp>
        <p:nvSpPr>
          <p:cNvPr id="11" name="Rectangle 10"/>
          <p:cNvSpPr/>
          <p:nvPr/>
        </p:nvSpPr>
        <p:spPr>
          <a:xfrm>
            <a:off x="914400" y="5791200"/>
            <a:ext cx="7924800" cy="338554"/>
          </a:xfrm>
          <a:prstGeom prst="rect">
            <a:avLst/>
          </a:prstGeom>
        </p:spPr>
        <p:txBody>
          <a:bodyPr wrap="square">
            <a:spAutoFit/>
          </a:bodyPr>
          <a:lstStyle/>
          <a:p>
            <a:r>
              <a:rPr lang="en-US" sz="1600" b="1" dirty="0" smtClean="0"/>
              <a:t>The run() method must store the result of the calculation using the </a:t>
            </a:r>
            <a:r>
              <a:rPr lang="en-US" sz="1600" b="1" dirty="0" err="1" smtClean="0"/>
              <a:t>setResult</a:t>
            </a:r>
            <a:r>
              <a:rPr lang="en-US" sz="1600" b="1" dirty="0" smtClean="0"/>
              <a:t>() method.</a:t>
            </a:r>
            <a:endParaRPr lang="en-US" sz="16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Programming</a:t>
            </a:r>
            <a:br>
              <a:rPr lang="en-US" b="1" dirty="0" smtClean="0">
                <a:solidFill>
                  <a:srgbClr val="0070C0"/>
                </a:solidFill>
              </a:rPr>
            </a:b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smtClean="0"/>
              <a:t> Task Submission</a:t>
            </a:r>
          </a:p>
          <a:p>
            <a:pPr>
              <a:buNone/>
            </a:pPr>
            <a:r>
              <a:rPr lang="en-US" dirty="0" smtClean="0"/>
              <a:t>   </a:t>
            </a:r>
            <a:r>
              <a:rPr lang="en-US" sz="2000" dirty="0" smtClean="0"/>
              <a:t>Tasks are submitted to the </a:t>
            </a:r>
            <a:r>
              <a:rPr lang="en-US" sz="2000" dirty="0" err="1" smtClean="0"/>
              <a:t>JPPFClient</a:t>
            </a:r>
            <a:r>
              <a:rPr lang="en-US" sz="2000" dirty="0" smtClean="0"/>
              <a:t> instance as a List of JPPFTask instances. The list is passed to the submit() method, and a List of JPPFTask instances is returned, containing the results. </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1143000" y="2971800"/>
            <a:ext cx="6629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Programming</a:t>
            </a:r>
            <a:br>
              <a:rPr lang="en-US" b="1" dirty="0" smtClean="0">
                <a:solidFill>
                  <a:srgbClr val="0070C0"/>
                </a:solidFill>
              </a:rPr>
            </a:b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smtClean="0"/>
              <a:t> Task Results</a:t>
            </a:r>
          </a:p>
          <a:p>
            <a:pPr>
              <a:buNone/>
            </a:pPr>
            <a:r>
              <a:rPr lang="en-US" dirty="0" smtClean="0"/>
              <a:t> </a:t>
            </a:r>
            <a:r>
              <a:rPr lang="en-US" sz="2000" dirty="0" smtClean="0"/>
              <a:t>   The result of a submission of a task list is returned by the submit() method. Each of the returned JPPFTask instances contains the result of this specific task, or the Exception if the execution failed. </a:t>
            </a:r>
          </a:p>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1219200" y="2971800"/>
            <a:ext cx="6858000" cy="320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dirty="0" smtClean="0">
                <a:solidFill>
                  <a:srgbClr val="0070C0"/>
                </a:solidFill>
              </a:rPr>
              <a:t>JPPF API</a:t>
            </a:r>
            <a:endParaRPr lang="en-US" dirty="0">
              <a:solidFill>
                <a:srgbClr val="0070C0"/>
              </a:solidFill>
            </a:endParaRPr>
          </a:p>
        </p:txBody>
      </p:sp>
      <p:sp>
        <p:nvSpPr>
          <p:cNvPr id="5" name="Content Placeholder 4"/>
          <p:cNvSpPr>
            <a:spLocks noGrp="1"/>
          </p:cNvSpPr>
          <p:nvPr>
            <p:ph idx="1"/>
          </p:nvPr>
        </p:nvSpPr>
        <p:spPr>
          <a:xfrm>
            <a:off x="457200" y="1143000"/>
            <a:ext cx="8229600" cy="4983163"/>
          </a:xfrm>
        </p:spPr>
        <p:txBody>
          <a:bodyPr>
            <a:normAutofit/>
          </a:bodyPr>
          <a:lstStyle/>
          <a:p>
            <a:pPr>
              <a:spcBef>
                <a:spcPts val="0"/>
              </a:spcBef>
              <a:buNone/>
            </a:pPr>
            <a:r>
              <a:rPr lang="en-US" sz="2800" dirty="0" smtClean="0"/>
              <a:t>JPPF provides API  that unifies the way to write a JPPF </a:t>
            </a:r>
          </a:p>
          <a:p>
            <a:pPr>
              <a:spcBef>
                <a:spcPts val="0"/>
              </a:spcBef>
              <a:buNone/>
            </a:pPr>
            <a:r>
              <a:rPr lang="en-US" sz="2800" dirty="0" smtClean="0"/>
              <a:t>tasks </a:t>
            </a:r>
            <a:r>
              <a:rPr lang="en-US" sz="2800" dirty="0" smtClean="0"/>
              <a:t>and to submit tasks and obtain tasks execution </a:t>
            </a:r>
          </a:p>
          <a:p>
            <a:pPr>
              <a:spcBef>
                <a:spcPts val="0"/>
              </a:spcBef>
              <a:buNone/>
            </a:pPr>
            <a:r>
              <a:rPr lang="en-US" sz="2800" dirty="0" smtClean="0"/>
              <a:t>results.</a:t>
            </a:r>
          </a:p>
          <a:p>
            <a:pPr>
              <a:buNone/>
            </a:pPr>
            <a:endParaRPr lang="en-US" sz="2000" dirty="0" smtClean="0"/>
          </a:p>
          <a:p>
            <a:pPr>
              <a:buNone/>
            </a:pPr>
            <a:r>
              <a:rPr lang="en-US" sz="2000" dirty="0" smtClean="0"/>
              <a:t>This are some JPPF package include classes that contain important </a:t>
            </a:r>
          </a:p>
          <a:p>
            <a:pPr>
              <a:buNone/>
            </a:pPr>
            <a:r>
              <a:rPr lang="en-US" sz="2000" dirty="0" smtClean="0"/>
              <a:t>JPPF API</a:t>
            </a:r>
          </a:p>
          <a:p>
            <a:r>
              <a:rPr lang="en-US" sz="2400" dirty="0" smtClean="0">
                <a:latin typeface="Times New Roman" pitchFamily="18" charset="0"/>
                <a:cs typeface="Times New Roman" pitchFamily="18" charset="0"/>
              </a:rPr>
              <a:t>Org.jppf.client</a:t>
            </a:r>
          </a:p>
          <a:p>
            <a:r>
              <a:rPr lang="en-US" sz="2400" dirty="0" smtClean="0">
                <a:latin typeface="Times New Roman" pitchFamily="18" charset="0"/>
                <a:cs typeface="Times New Roman" pitchFamily="18" charset="0"/>
              </a:rPr>
              <a:t>Org.jppf.client.JPPFJob</a:t>
            </a:r>
          </a:p>
          <a:p>
            <a:r>
              <a:rPr lang="en-US" sz="2400" dirty="0" smtClean="0">
                <a:latin typeface="Times New Roman" pitchFamily="18" charset="0"/>
                <a:cs typeface="Times New Roman" pitchFamily="18" charset="0"/>
              </a:rPr>
              <a:t>Org.jppf.server</a:t>
            </a:r>
          </a:p>
          <a:p>
            <a:r>
              <a:rPr lang="en-US" sz="2400" dirty="0" smtClean="0">
                <a:latin typeface="Times New Roman" pitchFamily="18" charset="0"/>
                <a:cs typeface="Times New Roman" pitchFamily="18" charset="0"/>
              </a:rPr>
              <a:t>Org.jppf.node</a:t>
            </a:r>
          </a:p>
          <a:p>
            <a:r>
              <a:rPr lang="en-US" sz="2400" dirty="0" smtClean="0">
                <a:latin typeface="Times New Roman" pitchFamily="18" charset="0"/>
                <a:cs typeface="Times New Roman" pitchFamily="18" charset="0"/>
              </a:rPr>
              <a:t>Org.jppf.security</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JPPF API</a:t>
            </a:r>
            <a:endParaRPr lang="en-US" dirty="0">
              <a:solidFill>
                <a:srgbClr val="0070C0"/>
              </a:solidFill>
            </a:endParaRPr>
          </a:p>
        </p:txBody>
      </p:sp>
      <p:sp>
        <p:nvSpPr>
          <p:cNvPr id="5" name="Content Placeholder 4"/>
          <p:cNvSpPr>
            <a:spLocks noGrp="1"/>
          </p:cNvSpPr>
          <p:nvPr>
            <p:ph idx="1"/>
          </p:nvPr>
        </p:nvSpPr>
        <p:spPr>
          <a:xfrm>
            <a:off x="457200" y="1295400"/>
            <a:ext cx="8229600" cy="4830763"/>
          </a:xfrm>
        </p:spPr>
        <p:txBody>
          <a:bodyPr>
            <a:normAutofit/>
          </a:bodyPr>
          <a:lstStyle/>
          <a:p>
            <a:r>
              <a:rPr lang="en-US" sz="3000" dirty="0" smtClean="0"/>
              <a:t>All Classes are found in JPPF </a:t>
            </a:r>
            <a:r>
              <a:rPr lang="en-US" sz="3000" dirty="0" smtClean="0"/>
              <a:t>documentation page</a:t>
            </a:r>
            <a:endParaRPr lang="en-US" sz="3000" dirty="0"/>
          </a:p>
        </p:txBody>
      </p:sp>
      <p:pic>
        <p:nvPicPr>
          <p:cNvPr id="5123" name="Picture 3"/>
          <p:cNvPicPr>
            <a:picLocks noChangeAspect="1" noChangeArrowheads="1"/>
          </p:cNvPicPr>
          <p:nvPr/>
        </p:nvPicPr>
        <p:blipFill>
          <a:blip r:embed="rId2"/>
          <a:srcRect/>
          <a:stretch>
            <a:fillRect/>
          </a:stretch>
        </p:blipFill>
        <p:spPr bwMode="auto">
          <a:xfrm>
            <a:off x="609600" y="2057400"/>
            <a:ext cx="80772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70C0"/>
                </a:solidFill>
              </a:rPr>
              <a:t>JPPF driver and administration monitoring</a:t>
            </a:r>
            <a:br>
              <a:rPr lang="en-US" sz="3600" b="1" dirty="0" smtClean="0">
                <a:solidFill>
                  <a:srgbClr val="0070C0"/>
                </a:solidFill>
              </a:rPr>
            </a:br>
            <a:endParaRPr lang="en-US" sz="3600" dirty="0"/>
          </a:p>
        </p:txBody>
      </p:sp>
      <p:pic>
        <p:nvPicPr>
          <p:cNvPr id="2050" name="Picture 2"/>
          <p:cNvPicPr>
            <a:picLocks noGrp="1" noChangeAspect="1" noChangeArrowheads="1"/>
          </p:cNvPicPr>
          <p:nvPr>
            <p:ph idx="1"/>
          </p:nvPr>
        </p:nvPicPr>
        <p:blipFill>
          <a:blip r:embed="rId2"/>
          <a:srcRect/>
          <a:stretch>
            <a:fillRect/>
          </a:stretch>
        </p:blipFill>
        <p:spPr bwMode="auto">
          <a:xfrm>
            <a:off x="381000" y="4419600"/>
            <a:ext cx="8153400" cy="1134269"/>
          </a:xfrm>
          <a:prstGeom prst="rect">
            <a:avLst/>
          </a:prstGeom>
          <a:noFill/>
          <a:ln w="9525">
            <a:noFill/>
            <a:miter lim="800000"/>
            <a:headEnd/>
            <a:tailEnd/>
          </a:ln>
          <a:effectLst/>
        </p:spPr>
      </p:pic>
      <p:sp>
        <p:nvSpPr>
          <p:cNvPr id="5" name="Rectangle 4"/>
          <p:cNvSpPr/>
          <p:nvPr/>
        </p:nvSpPr>
        <p:spPr>
          <a:xfrm>
            <a:off x="457200" y="1219200"/>
            <a:ext cx="8229600" cy="2616101"/>
          </a:xfrm>
          <a:prstGeom prst="rect">
            <a:avLst/>
          </a:prstGeom>
        </p:spPr>
        <p:txBody>
          <a:bodyPr wrap="square">
            <a:spAutoFit/>
          </a:bodyPr>
          <a:lstStyle/>
          <a:p>
            <a:pPr>
              <a:buNone/>
            </a:pPr>
            <a:r>
              <a:rPr lang="en-US" sz="2400" b="1" dirty="0" smtClean="0"/>
              <a:t>JPPF node and task monitoring</a:t>
            </a:r>
          </a:p>
          <a:p>
            <a:pPr>
              <a:buNone/>
            </a:pPr>
            <a:r>
              <a:rPr lang="en-US" sz="2400" dirty="0" smtClean="0"/>
              <a:t>it is now possible to receive notifications from the nodes or from tasks being executed.</a:t>
            </a:r>
          </a:p>
          <a:p>
            <a:pPr>
              <a:buFont typeface="Arial" pitchFamily="34" charset="0"/>
              <a:buChar char="•"/>
            </a:pPr>
            <a:r>
              <a:rPr lang="en-US" sz="2400" dirty="0" smtClean="0"/>
              <a:t> Connection status </a:t>
            </a:r>
          </a:p>
          <a:p>
            <a:pPr>
              <a:buFont typeface="Arial" pitchFamily="34" charset="0"/>
              <a:buChar char="•"/>
            </a:pPr>
            <a:r>
              <a:rPr lang="en-US" sz="2400" dirty="0" smtClean="0"/>
              <a:t> Execution status </a:t>
            </a:r>
          </a:p>
          <a:p>
            <a:pPr>
              <a:buFont typeface="Arial" pitchFamily="34" charset="0"/>
              <a:buChar char="•"/>
            </a:pPr>
            <a:endParaRPr lang="en-US" sz="2400" dirty="0" smtClean="0"/>
          </a:p>
          <a:p>
            <a:r>
              <a:rPr lang="en-US" sz="2000" dirty="0" smtClean="0"/>
              <a:t>Set of methods that monitor node and task </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70C0"/>
                </a:solidFill>
              </a:rPr>
              <a:t>JPPF driver and administration monitoring</a:t>
            </a:r>
            <a:br>
              <a:rPr lang="en-US" sz="3600" b="1" dirty="0" smtClean="0">
                <a:solidFill>
                  <a:srgbClr val="0070C0"/>
                </a:solidFill>
              </a:rPr>
            </a:br>
            <a:endParaRPr lang="en-US" sz="3600" dirty="0"/>
          </a:p>
        </p:txBody>
      </p:sp>
      <p:sp>
        <p:nvSpPr>
          <p:cNvPr id="3" name="Content Placeholder 2"/>
          <p:cNvSpPr>
            <a:spLocks noGrp="1"/>
          </p:cNvSpPr>
          <p:nvPr>
            <p:ph idx="1"/>
          </p:nvPr>
        </p:nvSpPr>
        <p:spPr>
          <a:xfrm>
            <a:off x="457200" y="914400"/>
            <a:ext cx="8229600" cy="1142999"/>
          </a:xfrm>
        </p:spPr>
        <p:txBody>
          <a:bodyPr>
            <a:normAutofit/>
          </a:bodyPr>
          <a:lstStyle/>
          <a:p>
            <a:pPr>
              <a:buNone/>
            </a:pPr>
            <a:r>
              <a:rPr lang="en-US" sz="2400" b="1" dirty="0" smtClean="0"/>
              <a:t>Monitoring Tool</a:t>
            </a:r>
          </a:p>
          <a:p>
            <a:pPr>
              <a:buNone/>
            </a:pPr>
            <a:endParaRPr lang="en-US" dirty="0"/>
          </a:p>
        </p:txBody>
      </p:sp>
      <p:pic>
        <p:nvPicPr>
          <p:cNvPr id="11266" name="Picture 2"/>
          <p:cNvPicPr>
            <a:picLocks noChangeAspect="1" noChangeArrowheads="1"/>
          </p:cNvPicPr>
          <p:nvPr/>
        </p:nvPicPr>
        <p:blipFill>
          <a:blip r:embed="rId2"/>
          <a:srcRect/>
          <a:stretch>
            <a:fillRect/>
          </a:stretch>
        </p:blipFill>
        <p:spPr bwMode="auto">
          <a:xfrm>
            <a:off x="838200" y="1524000"/>
            <a:ext cx="70104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70C0"/>
                </a:solidFill>
              </a:rPr>
              <a:t>JPPF driver and administration monitoring</a:t>
            </a:r>
            <a:br>
              <a:rPr lang="en-US" sz="3600" b="1" dirty="0" smtClean="0">
                <a:solidFill>
                  <a:srgbClr val="0070C0"/>
                </a:solidFill>
              </a:rPr>
            </a:br>
            <a:endParaRPr lang="en-US" sz="3600" dirty="0"/>
          </a:p>
        </p:txBody>
      </p:sp>
      <p:sp>
        <p:nvSpPr>
          <p:cNvPr id="5" name="Rectangle 4"/>
          <p:cNvSpPr/>
          <p:nvPr/>
        </p:nvSpPr>
        <p:spPr>
          <a:xfrm>
            <a:off x="685800" y="1295400"/>
            <a:ext cx="7543800" cy="2769989"/>
          </a:xfrm>
          <a:prstGeom prst="rect">
            <a:avLst/>
          </a:prstGeom>
        </p:spPr>
        <p:txBody>
          <a:bodyPr wrap="square">
            <a:spAutoFit/>
          </a:bodyPr>
          <a:lstStyle/>
          <a:p>
            <a:pPr>
              <a:buNone/>
            </a:pPr>
            <a:r>
              <a:rPr lang="en-US" b="1" dirty="0" smtClean="0"/>
              <a:t>Administration Support</a:t>
            </a:r>
          </a:p>
          <a:p>
            <a:pPr>
              <a:buFont typeface="Arial" pitchFamily="34" charset="0"/>
              <a:buChar char="•"/>
            </a:pPr>
            <a:r>
              <a:rPr lang="en-US" sz="2400" dirty="0" smtClean="0"/>
              <a:t> Task timeout: tasks are canceled after a given amount of   </a:t>
            </a:r>
          </a:p>
          <a:p>
            <a:r>
              <a:rPr lang="en-US" sz="2400" dirty="0" smtClean="0"/>
              <a:t>   time or at a specific date/time .</a:t>
            </a:r>
          </a:p>
          <a:p>
            <a:pPr>
              <a:lnSpc>
                <a:spcPct val="150000"/>
              </a:lnSpc>
              <a:buFont typeface="Arial" pitchFamily="34" charset="0"/>
              <a:buChar char="•"/>
            </a:pPr>
            <a:r>
              <a:rPr lang="en-US" sz="2400" dirty="0" smtClean="0"/>
              <a:t>Task cancellation and restart </a:t>
            </a:r>
            <a:r>
              <a:rPr lang="en-US" dirty="0" smtClean="0"/>
              <a:t>.</a:t>
            </a:r>
          </a:p>
          <a:p>
            <a:endParaRPr lang="en-US" dirty="0" smtClean="0"/>
          </a:p>
          <a:p>
            <a:endParaRPr lang="en-US" dirty="0" smtClean="0"/>
          </a:p>
          <a:p>
            <a:r>
              <a:rPr lang="en-US" dirty="0" smtClean="0"/>
              <a:t>Set of methods that task administration </a:t>
            </a:r>
          </a:p>
          <a:p>
            <a:endParaRPr lang="en-US" dirty="0" smtClean="0"/>
          </a:p>
        </p:txBody>
      </p:sp>
      <p:pic>
        <p:nvPicPr>
          <p:cNvPr id="4099" name="Picture 3"/>
          <p:cNvPicPr>
            <a:picLocks noGrp="1" noChangeAspect="1" noChangeArrowheads="1"/>
          </p:cNvPicPr>
          <p:nvPr>
            <p:ph idx="1"/>
          </p:nvPr>
        </p:nvPicPr>
        <p:blipFill>
          <a:blip r:embed="rId2"/>
          <a:srcRect/>
          <a:stretch>
            <a:fillRect/>
          </a:stretch>
        </p:blipFill>
        <p:spPr bwMode="auto">
          <a:xfrm>
            <a:off x="838200" y="4191000"/>
            <a:ext cx="5334000" cy="1381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70C0"/>
                </a:solidFill>
              </a:rPr>
              <a:t>JPPF driver and administration monitoring</a:t>
            </a:r>
            <a:br>
              <a:rPr lang="en-US" sz="3600" b="1" dirty="0" smtClean="0">
                <a:solidFill>
                  <a:srgbClr val="0070C0"/>
                </a:solidFill>
              </a:rPr>
            </a:br>
            <a:endParaRPr lang="en-US" sz="3600" dirty="0"/>
          </a:p>
        </p:txBody>
      </p:sp>
      <p:sp>
        <p:nvSpPr>
          <p:cNvPr id="3" name="Content Placeholder 2"/>
          <p:cNvSpPr>
            <a:spLocks noGrp="1"/>
          </p:cNvSpPr>
          <p:nvPr>
            <p:ph idx="1"/>
          </p:nvPr>
        </p:nvSpPr>
        <p:spPr>
          <a:xfrm>
            <a:off x="457200" y="914400"/>
            <a:ext cx="8229600" cy="380999"/>
          </a:xfrm>
        </p:spPr>
        <p:txBody>
          <a:bodyPr>
            <a:normAutofit fontScale="70000" lnSpcReduction="20000"/>
          </a:bodyPr>
          <a:lstStyle/>
          <a:p>
            <a:pPr>
              <a:buNone/>
            </a:pPr>
            <a:r>
              <a:rPr lang="en-US" dirty="0" smtClean="0"/>
              <a:t>Administration Tool</a:t>
            </a:r>
            <a:endParaRPr lang="en-US" dirty="0"/>
          </a:p>
        </p:txBody>
      </p:sp>
      <p:pic>
        <p:nvPicPr>
          <p:cNvPr id="12290" name="Picture 2"/>
          <p:cNvPicPr>
            <a:picLocks noChangeAspect="1" noChangeArrowheads="1"/>
          </p:cNvPicPr>
          <p:nvPr/>
        </p:nvPicPr>
        <p:blipFill>
          <a:blip r:embed="rId2"/>
          <a:srcRect/>
          <a:stretch>
            <a:fillRect/>
          </a:stretch>
        </p:blipFill>
        <p:spPr bwMode="auto">
          <a:xfrm>
            <a:off x="838200" y="1447800"/>
            <a:ext cx="7696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Presentation Road Map</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What is Java Parallel Processing Framework</a:t>
            </a:r>
          </a:p>
          <a:p>
            <a:r>
              <a:rPr lang="en-US" dirty="0" smtClean="0"/>
              <a:t>JPPF Features</a:t>
            </a:r>
          </a:p>
          <a:p>
            <a:r>
              <a:rPr lang="en-US" dirty="0" smtClean="0"/>
              <a:t>JPPF Requirements</a:t>
            </a:r>
          </a:p>
          <a:p>
            <a:r>
              <a:rPr lang="en-US" dirty="0" smtClean="0"/>
              <a:t>JPPF Topology</a:t>
            </a:r>
          </a:p>
          <a:p>
            <a:r>
              <a:rPr lang="en-US" dirty="0" smtClean="0"/>
              <a:t>JPPF Programming</a:t>
            </a:r>
          </a:p>
          <a:p>
            <a:r>
              <a:rPr lang="en-US" dirty="0" smtClean="0"/>
              <a:t>JPPF API</a:t>
            </a:r>
          </a:p>
          <a:p>
            <a:r>
              <a:rPr lang="en-US" dirty="0" smtClean="0"/>
              <a:t>JPPF and Networking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JPPF Resource Adaptor</a:t>
            </a:r>
            <a:endParaRPr lang="en-US" dirty="0"/>
          </a:p>
        </p:txBody>
      </p:sp>
      <p:sp>
        <p:nvSpPr>
          <p:cNvPr id="3" name="Content Placeholder 2"/>
          <p:cNvSpPr>
            <a:spLocks noGrp="1"/>
          </p:cNvSpPr>
          <p:nvPr>
            <p:ph idx="1"/>
          </p:nvPr>
        </p:nvSpPr>
        <p:spPr>
          <a:xfrm>
            <a:off x="381000" y="1371600"/>
            <a:ext cx="8458200" cy="4525963"/>
          </a:xfrm>
        </p:spPr>
        <p:txBody>
          <a:bodyPr>
            <a:normAutofit/>
          </a:bodyPr>
          <a:lstStyle/>
          <a:p>
            <a:pPr>
              <a:buNone/>
            </a:pPr>
            <a:r>
              <a:rPr lang="en-US" sz="2700" dirty="0" smtClean="0"/>
              <a:t>The JPPF Resource Adapter is JCA-compliant resource</a:t>
            </a:r>
          </a:p>
          <a:p>
            <a:pPr>
              <a:buNone/>
            </a:pPr>
            <a:r>
              <a:rPr lang="en-US" sz="2700" dirty="0" smtClean="0"/>
              <a:t> adapter module that encapsulates a JPPF client.</a:t>
            </a:r>
          </a:p>
          <a:p>
            <a:pPr>
              <a:buNone/>
            </a:pPr>
            <a:endParaRPr lang="en-US" sz="2000" dirty="0" smtClean="0"/>
          </a:p>
          <a:p>
            <a:r>
              <a:rPr lang="en-US" sz="2150" dirty="0" smtClean="0"/>
              <a:t>It provides J2EE application servers with an access to JPPF grid services.</a:t>
            </a:r>
          </a:p>
          <a:p>
            <a:pPr>
              <a:buNone/>
            </a:pPr>
            <a:endParaRPr lang="en-US" sz="2150" dirty="0" smtClean="0"/>
          </a:p>
          <a:p>
            <a:r>
              <a:rPr lang="en-US" sz="2150" dirty="0" smtClean="0"/>
              <a:t>It is intended for deployment as either a standalone module or embedded within an enterprise application, while preserving the ease of use of JPPF</a:t>
            </a: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JPPF Resource Adaptor</a:t>
            </a:r>
            <a:endParaRPr lang="en-US" dirty="0">
              <a:solidFill>
                <a:srgbClr val="0070C0"/>
              </a:solidFill>
            </a:endParaRPr>
          </a:p>
        </p:txBody>
      </p:sp>
      <p:pic>
        <p:nvPicPr>
          <p:cNvPr id="9218" name="Picture 2"/>
          <p:cNvPicPr>
            <a:picLocks noChangeAspect="1" noChangeArrowheads="1"/>
          </p:cNvPicPr>
          <p:nvPr/>
        </p:nvPicPr>
        <p:blipFill>
          <a:blip r:embed="rId2"/>
          <a:srcRect/>
          <a:stretch>
            <a:fillRect/>
          </a:stretch>
        </p:blipFill>
        <p:spPr bwMode="auto">
          <a:xfrm>
            <a:off x="762000" y="1524001"/>
            <a:ext cx="7467600" cy="44291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JPPF Resource Adaptor</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Resource Adaptor Features</a:t>
            </a:r>
          </a:p>
          <a:p>
            <a:r>
              <a:rPr lang="en-US" dirty="0" smtClean="0"/>
              <a:t>Supports a pool of connections to a single JPPF driver </a:t>
            </a:r>
          </a:p>
          <a:p>
            <a:r>
              <a:rPr lang="en-US" dirty="0" smtClean="0"/>
              <a:t>Supports disconnection from, and reconnection to, a JPPF driver </a:t>
            </a:r>
          </a:p>
          <a:p>
            <a:r>
              <a:rPr lang="en-US" dirty="0" smtClean="0"/>
              <a:t>Compliant with the JCA 1.5 specifications </a:t>
            </a:r>
          </a:p>
          <a:p>
            <a:r>
              <a:rPr lang="en-US" dirty="0" smtClean="0"/>
              <a:t>API similar to that of the standard JPPF client (</a:t>
            </a:r>
            <a:r>
              <a:rPr lang="en-US" i="1" dirty="0" smtClean="0"/>
              <a:t>submit(tasks, </a:t>
            </a:r>
            <a:r>
              <a:rPr lang="en-US" i="1" dirty="0" err="1" smtClean="0"/>
              <a:t>dataProvider</a:t>
            </a:r>
            <a:r>
              <a:rPr lang="en-US" i="1" dirty="0" smtClean="0"/>
              <a:t>)</a:t>
            </a:r>
            <a:r>
              <a:rPr lang="en-US" dirty="0" smtClean="0"/>
              <a:t>) </a:t>
            </a:r>
          </a:p>
          <a:p>
            <a:r>
              <a:rPr lang="en-US" dirty="0" smtClean="0"/>
              <a:t>No transaction support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solidFill>
                <a:srgbClr val="0070C0"/>
              </a:solidFill>
            </a:endParaRPr>
          </a:p>
        </p:txBody>
      </p:sp>
      <p:sp>
        <p:nvSpPr>
          <p:cNvPr id="4" name="Rectangle 3"/>
          <p:cNvSpPr/>
          <p:nvPr/>
        </p:nvSpPr>
        <p:spPr>
          <a:xfrm>
            <a:off x="533400" y="1371600"/>
            <a:ext cx="8077200" cy="3477875"/>
          </a:xfrm>
          <a:prstGeom prst="rect">
            <a:avLst/>
          </a:prstGeom>
        </p:spPr>
        <p:txBody>
          <a:bodyPr wrap="square">
            <a:spAutoFit/>
          </a:bodyPr>
          <a:lstStyle/>
          <a:p>
            <a:r>
              <a:rPr lang="en-US" sz="2000" b="1" dirty="0" smtClean="0"/>
              <a:t>The TCP port multiplexer</a:t>
            </a:r>
          </a:p>
          <a:p>
            <a:r>
              <a:rPr lang="en-US" sz="2000" dirty="0" smtClean="0"/>
              <a:t>JPPF requires at least 3 TCP ports to function. In network environments where a policy imposes the use of a firewall, these ports will generally be blocked, preventing any traffic through unauthorized ports. This situation is very common, and in the case of JPPF, is very difficult, even nearly impossible, to work around. To address this situation, we have implemented a tool called TCP port multiplexer, that enables the routing of network traffic from multiple ports to a single port on one side, and the routing of the same traffic from a single port to multiple ones on the other side. With this tool, it becomes possible to work with JPPF in firewalled environments, without having to deploy a complex hardware/software infrastructure. </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p>
        </p:txBody>
      </p:sp>
      <p:sp>
        <p:nvSpPr>
          <p:cNvPr id="3" name="Content Placeholder 2"/>
          <p:cNvSpPr>
            <a:spLocks noGrp="1"/>
          </p:cNvSpPr>
          <p:nvPr>
            <p:ph idx="1"/>
          </p:nvPr>
        </p:nvSpPr>
        <p:spPr>
          <a:xfrm>
            <a:off x="457200" y="1066800"/>
            <a:ext cx="8229600" cy="4525963"/>
          </a:xfrm>
        </p:spPr>
        <p:txBody>
          <a:bodyPr/>
          <a:lstStyle/>
          <a:p>
            <a:pPr>
              <a:buNone/>
            </a:pPr>
            <a:r>
              <a:rPr lang="en-US" sz="2400" dirty="0" smtClean="0"/>
              <a:t>   To understand how the multiplexer works and how it integrates with a JPPF grid, let's take the example of a typical JPPF configuration: </a:t>
            </a:r>
          </a:p>
          <a:p>
            <a:pPr>
              <a:buNone/>
            </a:pPr>
            <a:endParaRPr lang="en-US" sz="2400" dirty="0" smtClean="0"/>
          </a:p>
          <a:p>
            <a:r>
              <a:rPr lang="en-US" sz="2400" dirty="0" smtClean="0"/>
              <a:t>The </a:t>
            </a:r>
            <a:r>
              <a:rPr lang="en-US" sz="2400" dirty="0" smtClean="0"/>
              <a:t>JPPF client, server and node are all on separate machines and use the default ports 11111, 11112 and 11113 </a:t>
            </a:r>
          </a:p>
          <a:p>
            <a:pPr>
              <a:buNone/>
            </a:pPr>
            <a:endParaRPr lang="en-US" sz="2400" dirty="0" smtClean="0"/>
          </a:p>
          <a:p>
            <a:r>
              <a:rPr lang="en-US" sz="2400" dirty="0" smtClean="0"/>
              <a:t>The </a:t>
            </a:r>
            <a:r>
              <a:rPr lang="en-US" sz="2400" dirty="0" smtClean="0"/>
              <a:t>network environment includes a firewall that will only let traffic through port 443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p>
        </p:txBody>
      </p:sp>
      <p:sp>
        <p:nvSpPr>
          <p:cNvPr id="3" name="Content Placeholder 2"/>
          <p:cNvSpPr>
            <a:spLocks noGrp="1"/>
          </p:cNvSpPr>
          <p:nvPr>
            <p:ph idx="1"/>
          </p:nvPr>
        </p:nvSpPr>
        <p:spPr>
          <a:xfrm>
            <a:off x="381000" y="1066800"/>
            <a:ext cx="8229600" cy="685799"/>
          </a:xfrm>
        </p:spPr>
        <p:txBody>
          <a:bodyPr/>
          <a:lstStyle/>
          <a:p>
            <a:pPr>
              <a:buNone/>
            </a:pPr>
            <a:r>
              <a:rPr lang="en-US" dirty="0" smtClean="0"/>
              <a:t>JPPF and network Architecture</a:t>
            </a:r>
            <a:endParaRPr lang="en-US" dirty="0"/>
          </a:p>
        </p:txBody>
      </p:sp>
      <p:pic>
        <p:nvPicPr>
          <p:cNvPr id="6147" name="Picture 3"/>
          <p:cNvPicPr>
            <a:picLocks noChangeAspect="1" noChangeArrowheads="1"/>
          </p:cNvPicPr>
          <p:nvPr/>
        </p:nvPicPr>
        <p:blipFill>
          <a:blip r:embed="rId2"/>
          <a:srcRect/>
          <a:stretch>
            <a:fillRect/>
          </a:stretch>
        </p:blipFill>
        <p:spPr bwMode="auto">
          <a:xfrm>
            <a:off x="1066800" y="1905000"/>
            <a:ext cx="6858000" cy="3810000"/>
          </a:xfrm>
          <a:prstGeom prst="rect">
            <a:avLst/>
          </a:prstGeom>
          <a:noFill/>
          <a:ln w="9525">
            <a:noFill/>
            <a:miter lim="800000"/>
            <a:headEnd/>
            <a:tailEnd/>
          </a:ln>
          <a:effectLst/>
        </p:spPr>
      </p:pic>
      <p:sp>
        <p:nvSpPr>
          <p:cNvPr id="6" name="Rectangle 5"/>
          <p:cNvSpPr/>
          <p:nvPr/>
        </p:nvSpPr>
        <p:spPr>
          <a:xfrm>
            <a:off x="838200" y="5867400"/>
            <a:ext cx="7696200" cy="923330"/>
          </a:xfrm>
          <a:prstGeom prst="rect">
            <a:avLst/>
          </a:prstGeom>
        </p:spPr>
        <p:txBody>
          <a:bodyPr wrap="square">
            <a:spAutoFit/>
          </a:bodyPr>
          <a:lstStyle/>
          <a:p>
            <a:r>
              <a:rPr lang="en-US" dirty="0" smtClean="0"/>
              <a:t>A directed red arrow represents an incoming connection. The small circle at one end means that the corresponding component is listening for connections on the specified port.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p>
        </p:txBody>
      </p:sp>
      <p:sp>
        <p:nvSpPr>
          <p:cNvPr id="3" name="Content Placeholder 2"/>
          <p:cNvSpPr>
            <a:spLocks noGrp="1"/>
          </p:cNvSpPr>
          <p:nvPr>
            <p:ph idx="1"/>
          </p:nvPr>
        </p:nvSpPr>
        <p:spPr>
          <a:xfrm>
            <a:off x="457200" y="990600"/>
            <a:ext cx="8382000" cy="5135563"/>
          </a:xfrm>
        </p:spPr>
        <p:txBody>
          <a:bodyPr>
            <a:normAutofit fontScale="62500" lnSpcReduction="20000"/>
          </a:bodyPr>
          <a:lstStyle/>
          <a:p>
            <a:pPr>
              <a:buNone/>
            </a:pPr>
            <a:r>
              <a:rPr lang="en-US" b="1" dirty="0" smtClean="0"/>
              <a:t>This architecture bears a number of remarks:</a:t>
            </a:r>
            <a:r>
              <a:rPr lang="en-US" dirty="0" smtClean="0"/>
              <a:t> </a:t>
            </a:r>
          </a:p>
          <a:p>
            <a:pPr>
              <a:buNone/>
            </a:pPr>
            <a:endParaRPr lang="en-US" dirty="0" smtClean="0"/>
          </a:p>
          <a:p>
            <a:r>
              <a:rPr lang="en-US" dirty="0" smtClean="0"/>
              <a:t>Nodes </a:t>
            </a:r>
            <a:r>
              <a:rPr lang="en-US" dirty="0" smtClean="0"/>
              <a:t>and clients connect to the multiplexer </a:t>
            </a:r>
            <a:r>
              <a:rPr lang="en-US" i="1" dirty="0" smtClean="0"/>
              <a:t>as if it were a </a:t>
            </a:r>
            <a:r>
              <a:rPr lang="en-US" b="1" i="1" dirty="0" smtClean="0"/>
              <a:t>local</a:t>
            </a:r>
            <a:r>
              <a:rPr lang="en-US" i="1" dirty="0" smtClean="0"/>
              <a:t> JPPF server</a:t>
            </a:r>
            <a:r>
              <a:rPr lang="en-US" dirty="0" smtClean="0"/>
              <a:t> </a:t>
            </a:r>
          </a:p>
          <a:p>
            <a:pPr>
              <a:buNone/>
            </a:pPr>
            <a:endParaRPr lang="en-US" dirty="0" smtClean="0"/>
          </a:p>
          <a:p>
            <a:r>
              <a:rPr lang="en-US" dirty="0" smtClean="0"/>
              <a:t>The </a:t>
            </a:r>
            <a:r>
              <a:rPr lang="en-US" dirty="0" smtClean="0"/>
              <a:t>JPPF server accepts connections from the multiplexer </a:t>
            </a:r>
            <a:r>
              <a:rPr lang="en-US" i="1" dirty="0" smtClean="0"/>
              <a:t>as if they came from </a:t>
            </a:r>
            <a:r>
              <a:rPr lang="en-US" b="1" i="1" dirty="0" smtClean="0"/>
              <a:t>local</a:t>
            </a:r>
            <a:r>
              <a:rPr lang="en-US" i="1" dirty="0" smtClean="0"/>
              <a:t> clients and nodes</a:t>
            </a:r>
            <a:r>
              <a:rPr lang="en-US" dirty="0" smtClean="0"/>
              <a:t> </a:t>
            </a:r>
          </a:p>
          <a:p>
            <a:pPr>
              <a:buNone/>
            </a:pPr>
            <a:endParaRPr lang="en-US" dirty="0" smtClean="0"/>
          </a:p>
          <a:p>
            <a:r>
              <a:rPr lang="en-US" dirty="0" smtClean="0"/>
              <a:t>The </a:t>
            </a:r>
            <a:r>
              <a:rPr lang="en-US" dirty="0" smtClean="0"/>
              <a:t>multiplexing and </a:t>
            </a:r>
            <a:r>
              <a:rPr lang="en-US" dirty="0" err="1" smtClean="0"/>
              <a:t>demultiplexing</a:t>
            </a:r>
            <a:r>
              <a:rPr lang="en-US" dirty="0" smtClean="0"/>
              <a:t> of the network traffic is completely transparent to the JPPF components </a:t>
            </a:r>
          </a:p>
          <a:p>
            <a:endParaRPr lang="en-US" dirty="0" smtClean="0"/>
          </a:p>
          <a:p>
            <a:r>
              <a:rPr lang="en-US" dirty="0" smtClean="0"/>
              <a:t>As </a:t>
            </a:r>
            <a:r>
              <a:rPr lang="en-US" dirty="0" smtClean="0"/>
              <a:t>additional network routing steps are added, a performance decrease should be expected, compared to a non-multiplexed JPPF grid </a:t>
            </a:r>
          </a:p>
          <a:p>
            <a:pPr>
              <a:buNone/>
            </a:pPr>
            <a:endParaRPr lang="en-US" dirty="0" smtClean="0"/>
          </a:p>
          <a:p>
            <a:r>
              <a:rPr lang="en-US" dirty="0" smtClean="0"/>
              <a:t>In </a:t>
            </a:r>
            <a:r>
              <a:rPr lang="en-US" dirty="0" smtClean="0"/>
              <a:t>this configuration, management and monitoring of the nodes and server is not possible, and should be disabled for the nodes and servers behind a firewall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b="1" dirty="0" smtClean="0"/>
              <a:t>Multiplexer Configuration</a:t>
            </a:r>
            <a:endParaRPr lang="en-US" dirty="0" smtClean="0"/>
          </a:p>
          <a:p>
            <a:pPr>
              <a:buNone/>
            </a:pPr>
            <a:r>
              <a:rPr lang="en-US" sz="2000" dirty="0" smtClean="0"/>
              <a:t>The multiplexer plays a different role, depending on whether it is on the JPPF </a:t>
            </a:r>
          </a:p>
          <a:p>
            <a:pPr>
              <a:buNone/>
            </a:pPr>
            <a:r>
              <a:rPr lang="en-US" sz="2000" dirty="0" smtClean="0"/>
              <a:t>server machine or not: </a:t>
            </a:r>
          </a:p>
          <a:p>
            <a:pPr>
              <a:buNone/>
            </a:pPr>
            <a:endParaRPr lang="en-US" sz="2000" dirty="0" smtClean="0"/>
          </a:p>
          <a:p>
            <a:r>
              <a:rPr lang="en-US" sz="2000" dirty="0" smtClean="0"/>
              <a:t>A </a:t>
            </a:r>
            <a:r>
              <a:rPr lang="en-US" sz="2000" dirty="0" smtClean="0"/>
              <a:t>multiplexer on a JPPF server host only needs to listen to connections on a multiplexing port </a:t>
            </a:r>
          </a:p>
          <a:p>
            <a:pPr>
              <a:buNone/>
            </a:pPr>
            <a:endParaRPr lang="en-US" sz="2000" dirty="0" smtClean="0"/>
          </a:p>
          <a:p>
            <a:r>
              <a:rPr lang="en-US" sz="2000" dirty="0" smtClean="0"/>
              <a:t>A </a:t>
            </a:r>
            <a:r>
              <a:rPr lang="en-US" sz="2000" dirty="0" smtClean="0"/>
              <a:t>multiplexer on a JPPF client or node host binds to the JPPF ports, as if it were a server. It needs to know which ports to bind to, and for each bound port which remote multiplexer to route the traffic to.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838199"/>
          </a:xfrm>
        </p:spPr>
        <p:txBody>
          <a:bodyPr/>
          <a:lstStyle/>
          <a:p>
            <a:pPr>
              <a:buNone/>
            </a:pPr>
            <a:r>
              <a:rPr lang="en-US" sz="2800" dirty="0" smtClean="0">
                <a:solidFill>
                  <a:srgbClr val="0070C0"/>
                </a:solidFill>
              </a:rPr>
              <a:t>Multiplexer Configuration </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914400" y="1371600"/>
            <a:ext cx="700087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p>
        </p:txBody>
      </p:sp>
      <p:sp>
        <p:nvSpPr>
          <p:cNvPr id="3" name="Content Placeholder 2"/>
          <p:cNvSpPr>
            <a:spLocks noGrp="1"/>
          </p:cNvSpPr>
          <p:nvPr>
            <p:ph idx="1"/>
          </p:nvPr>
        </p:nvSpPr>
        <p:spPr>
          <a:xfrm>
            <a:off x="457200" y="914400"/>
            <a:ext cx="8229600" cy="609599"/>
          </a:xfrm>
        </p:spPr>
        <p:txBody>
          <a:bodyPr/>
          <a:lstStyle/>
          <a:p>
            <a:pPr>
              <a:buNone/>
            </a:pPr>
            <a:r>
              <a:rPr lang="en-US" sz="2400" dirty="0" smtClean="0"/>
              <a:t>Full Multiplexer Configuration Example For Server Host:</a:t>
            </a:r>
          </a:p>
          <a:p>
            <a:pPr>
              <a:buNone/>
            </a:pPr>
            <a:endParaRPr lang="en-US" dirty="0"/>
          </a:p>
        </p:txBody>
      </p:sp>
      <p:pic>
        <p:nvPicPr>
          <p:cNvPr id="8194" name="Picture 2"/>
          <p:cNvPicPr>
            <a:picLocks noChangeAspect="1" noChangeArrowheads="1"/>
          </p:cNvPicPr>
          <p:nvPr/>
        </p:nvPicPr>
        <p:blipFill>
          <a:blip r:embed="rId2"/>
          <a:srcRect/>
          <a:stretch>
            <a:fillRect/>
          </a:stretch>
        </p:blipFill>
        <p:spPr bwMode="auto">
          <a:xfrm>
            <a:off x="457200" y="1447800"/>
            <a:ext cx="8001000"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8229600" cy="1143000"/>
          </a:xfrm>
        </p:spPr>
        <p:txBody>
          <a:bodyPr/>
          <a:lstStyle/>
          <a:p>
            <a:r>
              <a:rPr lang="en-US" dirty="0" smtClean="0">
                <a:solidFill>
                  <a:srgbClr val="0070C0"/>
                </a:solidFill>
              </a:rPr>
              <a:t>Java Parallel Processing Framework</a:t>
            </a:r>
            <a:endParaRPr lang="en-US" dirty="0">
              <a:solidFill>
                <a:srgbClr val="0070C0"/>
              </a:solidFill>
            </a:endParaRPr>
          </a:p>
        </p:txBody>
      </p:sp>
      <p:sp>
        <p:nvSpPr>
          <p:cNvPr id="3" name="Subtitle 2"/>
          <p:cNvSpPr>
            <a:spLocks noGrp="1"/>
          </p:cNvSpPr>
          <p:nvPr>
            <p:ph type="subTitle" idx="1"/>
          </p:nvPr>
        </p:nvSpPr>
        <p:spPr>
          <a:xfrm>
            <a:off x="457200" y="3048000"/>
            <a:ext cx="8229600" cy="2514600"/>
          </a:xfrm>
        </p:spPr>
        <p:txBody>
          <a:bodyPr>
            <a:normAutofit/>
          </a:bodyPr>
          <a:lstStyle/>
          <a:p>
            <a:pPr algn="just"/>
            <a:r>
              <a:rPr lang="en-US" sz="2800" dirty="0" smtClean="0">
                <a:solidFill>
                  <a:schemeClr val="tx1"/>
                </a:solidFill>
              </a:rPr>
              <a:t>JPPF is an open source Grid Computing platform written in Java that makes it easy to run applications in parallel, and speed up their execution by orders of magnitude. Write once, deploy once, execute everywhere! </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rgbClr val="0070C0"/>
              </a:solidFill>
            </a:endParaRPr>
          </a:p>
          <a:p>
            <a:endParaRPr lang="en-US" dirty="0"/>
          </a:p>
        </p:txBody>
      </p:sp>
      <p:sp>
        <p:nvSpPr>
          <p:cNvPr id="4" name="Rectangle 3"/>
          <p:cNvSpPr/>
          <p:nvPr/>
        </p:nvSpPr>
        <p:spPr>
          <a:xfrm>
            <a:off x="304800" y="1752600"/>
            <a:ext cx="8001000" cy="954107"/>
          </a:xfrm>
          <a:prstGeom prst="rect">
            <a:avLst/>
          </a:prstGeom>
        </p:spPr>
        <p:txBody>
          <a:bodyPr wrap="square">
            <a:spAutoFit/>
          </a:bodyPr>
          <a:lstStyle/>
          <a:p>
            <a:pPr algn="just"/>
            <a:r>
              <a:rPr lang="en-US" sz="2800" dirty="0" smtClean="0"/>
              <a:t>It is a grid toolkit (library) for Java that makes it easy to run your applications in parallel.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And Networking</a:t>
            </a:r>
            <a:br>
              <a:rPr lang="en-US" b="1" dirty="0" smtClean="0">
                <a:solidFill>
                  <a:srgbClr val="0070C0"/>
                </a:solidFill>
              </a:rPr>
            </a:br>
            <a:endParaRPr lang="en-US" dirty="0"/>
          </a:p>
        </p:txBody>
      </p:sp>
      <p:pic>
        <p:nvPicPr>
          <p:cNvPr id="8195" name="Picture 3"/>
          <p:cNvPicPr>
            <a:picLocks noChangeAspect="1" noChangeArrowheads="1"/>
          </p:cNvPicPr>
          <p:nvPr/>
        </p:nvPicPr>
        <p:blipFill>
          <a:blip r:embed="rId2"/>
          <a:srcRect/>
          <a:stretch>
            <a:fillRect/>
          </a:stretch>
        </p:blipFill>
        <p:spPr bwMode="auto">
          <a:xfrm>
            <a:off x="685800" y="1371600"/>
            <a:ext cx="7543800" cy="2252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Java Parallel Processing Framework</a:t>
            </a:r>
            <a:endParaRPr lang="en-US" dirty="0"/>
          </a:p>
        </p:txBody>
      </p:sp>
      <p:sp>
        <p:nvSpPr>
          <p:cNvPr id="3" name="Content Placeholder 2"/>
          <p:cNvSpPr>
            <a:spLocks noGrp="1"/>
          </p:cNvSpPr>
          <p:nvPr>
            <p:ph idx="1"/>
          </p:nvPr>
        </p:nvSpPr>
        <p:spPr/>
        <p:txBody>
          <a:bodyPr/>
          <a:lstStyle/>
          <a:p>
            <a:pPr>
              <a:buNone/>
            </a:pPr>
            <a:r>
              <a:rPr lang="en-US" dirty="0" smtClean="0"/>
              <a:t>Reference</a:t>
            </a:r>
          </a:p>
          <a:p>
            <a:pPr>
              <a:buNone/>
            </a:pPr>
            <a:r>
              <a:rPr lang="en-US" dirty="0" smtClean="0">
                <a:hlinkClick r:id="rId2"/>
              </a:rPr>
              <a:t>www.sourceforge.net</a:t>
            </a:r>
            <a:endParaRPr lang="en-US" dirty="0" smtClean="0"/>
          </a:p>
          <a:p>
            <a:pPr>
              <a:buNone/>
            </a:pPr>
            <a:r>
              <a:rPr lang="en-US" dirty="0" smtClean="0">
                <a:hlinkClick r:id="rId3"/>
              </a:rPr>
              <a:t>www.JPPF.org</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solidFill>
                  <a:srgbClr val="0070C0"/>
                </a:solidFill>
              </a:rPr>
              <a:t>JPPF features</a:t>
            </a:r>
            <a:r>
              <a:rPr lang="en-US" dirty="0" smtClean="0"/>
              <a:t/>
            </a:r>
            <a:br>
              <a:rPr lang="en-US" dirty="0" smtClean="0"/>
            </a:br>
            <a:endParaRPr lang="en-US" dirty="0"/>
          </a:p>
        </p:txBody>
      </p:sp>
      <p:sp>
        <p:nvSpPr>
          <p:cNvPr id="3" name="Content Placeholder 2"/>
          <p:cNvSpPr>
            <a:spLocks noGrp="1"/>
          </p:cNvSpPr>
          <p:nvPr>
            <p:ph idx="1"/>
          </p:nvPr>
        </p:nvSpPr>
        <p:spPr>
          <a:xfrm>
            <a:off x="381000" y="1066800"/>
            <a:ext cx="8610600" cy="5181600"/>
          </a:xfrm>
        </p:spPr>
        <p:txBody>
          <a:bodyPr>
            <a:normAutofit fontScale="92500" lnSpcReduction="20000"/>
          </a:bodyPr>
          <a:lstStyle/>
          <a:p>
            <a:pPr>
              <a:lnSpc>
                <a:spcPct val="150000"/>
              </a:lnSpc>
            </a:pPr>
            <a:r>
              <a:rPr lang="en-US" sz="2200" dirty="0" smtClean="0"/>
              <a:t>A JPPF grid can be up and running in minutes </a:t>
            </a:r>
          </a:p>
          <a:p>
            <a:pPr>
              <a:lnSpc>
                <a:spcPct val="150000"/>
              </a:lnSpc>
            </a:pPr>
            <a:r>
              <a:rPr lang="en-US" sz="2200" dirty="0" smtClean="0"/>
              <a:t>Simple programming model that abstracts the complexity of distributed and parallel processing .</a:t>
            </a:r>
          </a:p>
          <a:p>
            <a:pPr>
              <a:lnSpc>
                <a:spcPct val="150000"/>
              </a:lnSpc>
            </a:pPr>
            <a:r>
              <a:rPr lang="en-US" sz="2200" dirty="0" smtClean="0"/>
              <a:t>Highly scalable, distributed framework for the parallel execution of </a:t>
            </a:r>
            <a:r>
              <a:rPr lang="en-US" sz="2200" dirty="0" err="1" smtClean="0"/>
              <a:t>cpu</a:t>
            </a:r>
            <a:r>
              <a:rPr lang="en-US" sz="2200" dirty="0" smtClean="0"/>
              <a:t> intensive tasks. </a:t>
            </a:r>
          </a:p>
          <a:p>
            <a:pPr>
              <a:lnSpc>
                <a:spcPct val="150000"/>
              </a:lnSpc>
            </a:pPr>
            <a:r>
              <a:rPr lang="en-US" sz="2200" dirty="0" smtClean="0"/>
              <a:t>Seamless integration with leading J2EE application servers .</a:t>
            </a:r>
          </a:p>
          <a:p>
            <a:pPr>
              <a:lnSpc>
                <a:spcPct val="150000"/>
              </a:lnSpc>
            </a:pPr>
            <a:r>
              <a:rPr lang="en-US" sz="2200" dirty="0" smtClean="0"/>
              <a:t>Graphical and programmatic tools for fine-grained monitoring and administration</a:t>
            </a:r>
          </a:p>
          <a:p>
            <a:pPr>
              <a:lnSpc>
                <a:spcPct val="150000"/>
              </a:lnSpc>
            </a:pPr>
            <a:r>
              <a:rPr lang="en-US" sz="2200" dirty="0" smtClean="0"/>
              <a:t> Fault-tolerance and self-repair capabilities ensure service and reliability .</a:t>
            </a:r>
          </a:p>
          <a:p>
            <a:pPr>
              <a:lnSpc>
                <a:spcPct val="150000"/>
              </a:lnSpc>
            </a:pPr>
            <a:r>
              <a:rPr lang="en-US" sz="2200" dirty="0" smtClean="0"/>
              <a:t>A set of fully documented sample applications of JPPF to real-life problems </a:t>
            </a:r>
          </a:p>
          <a:p>
            <a:pPr>
              <a:lnSpc>
                <a:spcPct val="150000"/>
              </a:lnSpc>
            </a:pPr>
            <a:r>
              <a:rPr lang="en-US" sz="2200" dirty="0" smtClean="0"/>
              <a:t>Very flexible and business-friendly open source licensing </a:t>
            </a:r>
          </a:p>
          <a:p>
            <a:endParaRPr lang="en-US" sz="2100" dirty="0" smtClean="0"/>
          </a:p>
          <a:p>
            <a:endParaRPr lang="en-US" sz="26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0070C0"/>
                </a:solidFill>
              </a:rPr>
              <a:t>JPPF 1.8 installation</a:t>
            </a:r>
            <a:endParaRPr lang="en-US" dirty="0">
              <a:solidFill>
                <a:srgbClr val="0070C0"/>
              </a:solidFill>
            </a:endParaRPr>
          </a:p>
        </p:txBody>
      </p:sp>
      <p:sp>
        <p:nvSpPr>
          <p:cNvPr id="3" name="Content Placeholder 2"/>
          <p:cNvSpPr>
            <a:spLocks noGrp="1"/>
          </p:cNvSpPr>
          <p:nvPr>
            <p:ph idx="1"/>
          </p:nvPr>
        </p:nvSpPr>
        <p:spPr>
          <a:xfrm>
            <a:off x="457200" y="838200"/>
            <a:ext cx="8305800" cy="5287963"/>
          </a:xfrm>
        </p:spPr>
        <p:txBody>
          <a:bodyPr>
            <a:normAutofit/>
          </a:bodyPr>
          <a:lstStyle/>
          <a:p>
            <a:pPr>
              <a:buNone/>
            </a:pPr>
            <a:endParaRPr lang="en-US" sz="2600" b="1" dirty="0" smtClean="0"/>
          </a:p>
          <a:p>
            <a:pPr>
              <a:buNone/>
            </a:pPr>
            <a:r>
              <a:rPr lang="en-US" sz="2600" b="1" dirty="0" smtClean="0"/>
              <a:t>Requirements</a:t>
            </a:r>
            <a:endParaRPr lang="en-US" sz="2600" b="1" dirty="0" smtClean="0"/>
          </a:p>
          <a:p>
            <a:pPr>
              <a:lnSpc>
                <a:spcPct val="150000"/>
              </a:lnSpc>
              <a:buFont typeface="Wingdings" pitchFamily="2" charset="2"/>
              <a:buChar char="§"/>
            </a:pPr>
            <a:r>
              <a:rPr lang="en-US" sz="2400" dirty="0" smtClean="0"/>
              <a:t>Any platform with Java 2, Standard Edition (J2SE) 5.0 or later. </a:t>
            </a:r>
          </a:p>
          <a:p>
            <a:pPr>
              <a:lnSpc>
                <a:spcPct val="150000"/>
              </a:lnSpc>
              <a:buFont typeface="Wingdings" pitchFamily="2" charset="2"/>
              <a:buChar char="§"/>
            </a:pPr>
            <a:r>
              <a:rPr lang="en-US" sz="2400" dirty="0" smtClean="0"/>
              <a:t>Apache Ant 1.6.2 or later. At least 512 MB of RAM.</a:t>
            </a:r>
          </a:p>
          <a:p>
            <a:pPr>
              <a:lnSpc>
                <a:spcPct val="150000"/>
              </a:lnSpc>
              <a:buFont typeface="Wingdings" pitchFamily="2" charset="2"/>
              <a:buChar char="§"/>
            </a:pPr>
            <a:r>
              <a:rPr lang="en-US" sz="2400" dirty="0" smtClean="0"/>
              <a:t> The latest version of the JPPF source </a:t>
            </a:r>
            <a:r>
              <a:rPr lang="en-US" sz="2400" dirty="0" smtClean="0"/>
              <a:t>code. It </a:t>
            </a:r>
            <a:r>
              <a:rPr lang="en-US" sz="2400" dirty="0" smtClean="0"/>
              <a:t>can be found on </a:t>
            </a:r>
          </a:p>
          <a:p>
            <a:pPr>
              <a:lnSpc>
                <a:spcPct val="150000"/>
              </a:lnSpc>
              <a:buNone/>
            </a:pPr>
            <a:r>
              <a:rPr lang="en-US" sz="2400" dirty="0" smtClean="0"/>
              <a:t>      the JPPF download page. The name of the file should be </a:t>
            </a:r>
            <a:r>
              <a:rPr lang="en-US" sz="2400" b="1" dirty="0" err="1" smtClean="0"/>
              <a:t>jppf</a:t>
            </a:r>
            <a:r>
              <a:rPr lang="en-US" sz="2400" b="1" dirty="0" smtClean="0"/>
              <a:t>-full-</a:t>
            </a:r>
            <a:r>
              <a:rPr lang="en-US" sz="2400" b="1" dirty="0" err="1" smtClean="0"/>
              <a:t>src</a:t>
            </a:r>
            <a:r>
              <a:rPr lang="en-US" sz="2400" b="1" dirty="0" smtClean="0"/>
              <a:t>-</a:t>
            </a:r>
            <a:r>
              <a:rPr lang="en-US" sz="2400" b="1" i="1" dirty="0" err="1" smtClean="0"/>
              <a:t>x.y.z</a:t>
            </a:r>
            <a:r>
              <a:rPr lang="en-US" sz="2400" b="1" dirty="0" err="1" smtClean="0"/>
              <a:t>.</a:t>
            </a:r>
            <a:r>
              <a:rPr lang="en-US" sz="2400" b="1" i="1" dirty="0" err="1" smtClean="0"/>
              <a:t>bbbb</a:t>
            </a:r>
            <a:r>
              <a:rPr lang="en-US" sz="2400" b="1" dirty="0" smtClean="0"/>
              <a:t>-</a:t>
            </a:r>
            <a:r>
              <a:rPr lang="en-US" sz="2400" b="1" i="1" dirty="0" err="1" smtClean="0"/>
              <a:t>yyyymmdd</a:t>
            </a:r>
            <a:r>
              <a:rPr lang="en-US" sz="2400" b="1" dirty="0" err="1" smtClean="0"/>
              <a:t>.zip</a:t>
            </a:r>
            <a:endParaRPr lang="en-US" sz="2400" dirty="0" smtClean="0"/>
          </a:p>
          <a:p>
            <a:pPr>
              <a:buNone/>
            </a:pPr>
            <a:endParaRPr lang="en-US" sz="2400" dirty="0" smtClean="0"/>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JPPF Topology</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219200"/>
            <a:ext cx="8305799"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rgbClr val="0070C0"/>
                </a:solidFill>
              </a:rPr>
              <a:t>JPPF Topology Features</a:t>
            </a:r>
            <a:endParaRPr lang="en-US" dirty="0">
              <a:solidFill>
                <a:srgbClr val="0070C0"/>
              </a:solidFill>
            </a:endParaRPr>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r>
              <a:rPr lang="en-US" sz="8000" dirty="0" smtClean="0"/>
              <a:t>JPPF can be extended to include many servers, communicating together in a peer-to-peer topology. </a:t>
            </a:r>
          </a:p>
          <a:p>
            <a:pPr>
              <a:buNone/>
            </a:pPr>
            <a:endParaRPr lang="en-US" sz="8000" dirty="0" smtClean="0"/>
          </a:p>
          <a:p>
            <a:r>
              <a:rPr lang="en-US" sz="8000" dirty="0" smtClean="0"/>
              <a:t>In this topology, each server is seen by its peers as a node, and sees its peers as clients. </a:t>
            </a:r>
          </a:p>
          <a:p>
            <a:endParaRPr lang="en-US" sz="7200" dirty="0" smtClean="0"/>
          </a:p>
          <a:p>
            <a:pPr>
              <a:buNone/>
            </a:pPr>
            <a:r>
              <a:rPr lang="en-US" sz="8800" b="1" dirty="0" smtClean="0"/>
              <a:t>There are a number of major advantages to this design: </a:t>
            </a:r>
          </a:p>
          <a:p>
            <a:pPr>
              <a:buNone/>
            </a:pPr>
            <a:endParaRPr lang="en-US" sz="7200" dirty="0" smtClean="0"/>
          </a:p>
          <a:p>
            <a:r>
              <a:rPr lang="en-US" sz="8000" dirty="0" smtClean="0"/>
              <a:t>It enables a greater scalability of the JPPF grid, by allowing the "</a:t>
            </a:r>
            <a:r>
              <a:rPr lang="en-US" sz="8000" dirty="0" err="1" smtClean="0"/>
              <a:t>pluging</a:t>
            </a:r>
            <a:r>
              <a:rPr lang="en-US" sz="8000" dirty="0" smtClean="0"/>
              <a:t>-in" of additional servers </a:t>
            </a:r>
            <a:r>
              <a:rPr lang="en-US" sz="8000" dirty="0" err="1" smtClean="0"/>
              <a:t>dynamcally</a:t>
            </a:r>
            <a:r>
              <a:rPr lang="en-US" sz="8000" dirty="0" smtClean="0"/>
              <a:t>. This way, a server can delegate a part of its load to other servers. </a:t>
            </a:r>
          </a:p>
          <a:p>
            <a:pPr>
              <a:buNone/>
            </a:pPr>
            <a:endParaRPr lang="en-US" sz="8000" dirty="0" smtClean="0"/>
          </a:p>
          <a:p>
            <a:r>
              <a:rPr lang="en-US" sz="8000" dirty="0" smtClean="0"/>
              <a:t>No matter how many servers are present, nodes and clients communicate with them in the exact same way </a:t>
            </a:r>
          </a:p>
          <a:p>
            <a:pPr>
              <a:buNone/>
            </a:pPr>
            <a:endParaRPr lang="en-US" sz="8000" dirty="0" smtClean="0"/>
          </a:p>
          <a:p>
            <a:r>
              <a:rPr lang="en-US" sz="8000" dirty="0" smtClean="0"/>
              <a:t>Peer server connections benefit from the same failover and recovery features available to nodes and clients </a:t>
            </a:r>
          </a:p>
          <a:p>
            <a:pPr>
              <a:buNone/>
            </a:pPr>
            <a:r>
              <a:rPr lang="en-US" sz="4200" dirty="0" smtClean="0"/>
              <a:t/>
            </a:r>
            <a:br>
              <a:rPr lang="en-US" sz="4200" dirty="0" smtClean="0"/>
            </a:br>
            <a:endParaRPr lang="en-US" sz="42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JPPF High Level Architecture</a:t>
            </a:r>
            <a:br>
              <a:rPr lang="en-US" b="1" dirty="0" smtClean="0">
                <a:solidFill>
                  <a:srgbClr val="0070C0"/>
                </a:solidFill>
              </a:rPr>
            </a:br>
            <a:endParaRPr lang="en-US" b="1" dirty="0">
              <a:solidFill>
                <a:srgbClr val="0070C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066800" y="10668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JPPF Supported Platforms</a:t>
            </a:r>
            <a:endParaRPr lang="en-US" b="1" dirty="0">
              <a:solidFill>
                <a:srgbClr val="0070C0"/>
              </a:solidFill>
            </a:endParaRPr>
          </a:p>
        </p:txBody>
      </p:sp>
      <p:sp>
        <p:nvSpPr>
          <p:cNvPr id="3" name="Content Placeholder 2"/>
          <p:cNvSpPr>
            <a:spLocks noGrp="1"/>
          </p:cNvSpPr>
          <p:nvPr>
            <p:ph idx="1"/>
          </p:nvPr>
        </p:nvSpPr>
        <p:spPr/>
        <p:txBody>
          <a:bodyPr>
            <a:normAutofit fontScale="62500" lnSpcReduction="20000"/>
          </a:bodyPr>
          <a:lstStyle/>
          <a:p>
            <a:pPr>
              <a:buNone/>
            </a:pPr>
            <a:r>
              <a:rPr lang="en-US" b="1" dirty="0" smtClean="0"/>
              <a:t>Operating Systems</a:t>
            </a:r>
          </a:p>
          <a:p>
            <a:r>
              <a:rPr lang="en-US" dirty="0" smtClean="0"/>
              <a:t>JPPF will work with any OS supporting a Java JVM 1.5.0 or later, including: </a:t>
            </a:r>
          </a:p>
          <a:p>
            <a:r>
              <a:rPr lang="en-US" dirty="0" smtClean="0"/>
              <a:t>Linux and Unix platforms (32 and 64 bits) </a:t>
            </a:r>
          </a:p>
          <a:p>
            <a:r>
              <a:rPr lang="en-US" dirty="0" smtClean="0"/>
              <a:t>Windows 2000, XP, 2003 (32 and 64 bits) </a:t>
            </a:r>
          </a:p>
          <a:p>
            <a:pPr>
              <a:buNone/>
            </a:pPr>
            <a:endParaRPr lang="en-US" b="1" dirty="0" smtClean="0"/>
          </a:p>
          <a:p>
            <a:pPr>
              <a:buNone/>
            </a:pPr>
            <a:endParaRPr lang="en-US" b="1" dirty="0" smtClean="0"/>
          </a:p>
          <a:p>
            <a:pPr>
              <a:buNone/>
            </a:pPr>
            <a:r>
              <a:rPr lang="en-US" b="1" dirty="0" smtClean="0"/>
              <a:t>JVM </a:t>
            </a:r>
          </a:p>
          <a:p>
            <a:pPr>
              <a:buNone/>
            </a:pPr>
            <a:r>
              <a:rPr lang="en-US" dirty="0" smtClean="0"/>
              <a:t>JPPF has been tested </a:t>
            </a:r>
            <a:r>
              <a:rPr lang="en-US" dirty="0" err="1" smtClean="0"/>
              <a:t>witth</a:t>
            </a:r>
            <a:r>
              <a:rPr lang="en-US" dirty="0" smtClean="0"/>
              <a:t> he following JVMs: </a:t>
            </a:r>
          </a:p>
          <a:p>
            <a:r>
              <a:rPr lang="en-US" dirty="0" smtClean="0"/>
              <a:t>Sun JDK 1.5.0 </a:t>
            </a:r>
          </a:p>
          <a:p>
            <a:r>
              <a:rPr lang="en-US" dirty="0" smtClean="0"/>
              <a:t>Sun JDK 6 </a:t>
            </a:r>
          </a:p>
          <a:p>
            <a:r>
              <a:rPr lang="en-US" dirty="0" smtClean="0"/>
              <a:t>IBM JVM 1.5.0 </a:t>
            </a:r>
          </a:p>
          <a:p>
            <a:pPr>
              <a:buNone/>
            </a:pP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1385</Words>
  <Application>Microsoft Office PowerPoint</Application>
  <PresentationFormat>On-screen Show (4:3)</PresentationFormat>
  <Paragraphs>161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Java Parallel Processing Framework</vt:lpstr>
      <vt:lpstr>Presentation Road Map</vt:lpstr>
      <vt:lpstr>Java Parallel Processing Framework</vt:lpstr>
      <vt:lpstr>JPPF features </vt:lpstr>
      <vt:lpstr>JPPF 1.8 installation</vt:lpstr>
      <vt:lpstr>JPPF Topology</vt:lpstr>
      <vt:lpstr>JPPF Topology Features</vt:lpstr>
      <vt:lpstr>JPPF High Level Architecture </vt:lpstr>
      <vt:lpstr>JPPF Supported Platforms</vt:lpstr>
      <vt:lpstr>JPPF Programming </vt:lpstr>
      <vt:lpstr>JPPF Programming </vt:lpstr>
      <vt:lpstr>JPPF Programming </vt:lpstr>
      <vt:lpstr>JPPF Programming </vt:lpstr>
      <vt:lpstr>JPPF API</vt:lpstr>
      <vt:lpstr>JPPF API</vt:lpstr>
      <vt:lpstr>JPPF driver and administration monitoring </vt:lpstr>
      <vt:lpstr>JPPF driver and administration monitoring </vt:lpstr>
      <vt:lpstr>JPPF driver and administration monitoring </vt:lpstr>
      <vt:lpstr>JPPF driver and administration monitoring </vt:lpstr>
      <vt:lpstr>JPPF Resource Adaptor</vt:lpstr>
      <vt:lpstr>JPPF Resource Adaptor</vt:lpstr>
      <vt:lpstr>JPPF Resource Adaptor</vt:lpstr>
      <vt:lpstr>JPPF And Networking </vt:lpstr>
      <vt:lpstr>JPPF And Networking </vt:lpstr>
      <vt:lpstr>JPPF And Networking </vt:lpstr>
      <vt:lpstr>JPPF And Networking </vt:lpstr>
      <vt:lpstr>JPPF And Networking </vt:lpstr>
      <vt:lpstr>Slide 28</vt:lpstr>
      <vt:lpstr>JPPF And Networking </vt:lpstr>
      <vt:lpstr>JPPF And Networking </vt:lpstr>
      <vt:lpstr>Java Parallel Processing Framework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Parallel Processing Framework</dc:title>
  <dc:creator>Nasser</dc:creator>
  <cp:lastModifiedBy>LabUser</cp:lastModifiedBy>
  <cp:revision>112</cp:revision>
  <dcterms:created xsi:type="dcterms:W3CDTF">2006-08-16T00:00:00Z</dcterms:created>
  <dcterms:modified xsi:type="dcterms:W3CDTF">2009-03-24T10:04:41Z</dcterms:modified>
</cp:coreProperties>
</file>