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image/jpeg" PartName="/ppt/media/image8.jpg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ersonal%20files\Priya\employee%20performanc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22</c:v>
                </c:pt>
                <c:pt idx="1">
                  <c:v>25</c:v>
                </c:pt>
                <c:pt idx="2">
                  <c:v>25</c:v>
                </c:pt>
                <c:pt idx="3">
                  <c:v>20</c:v>
                </c:pt>
                <c:pt idx="4">
                  <c:v>25</c:v>
                </c:pt>
                <c:pt idx="5">
                  <c:v>31</c:v>
                </c:pt>
                <c:pt idx="6">
                  <c:v>32</c:v>
                </c:pt>
                <c:pt idx="7">
                  <c:v>30</c:v>
                </c:pt>
                <c:pt idx="8">
                  <c:v>23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4-4B4E-93E2-6C702F5B977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41</c:v>
                </c:pt>
                <c:pt idx="1">
                  <c:v>50</c:v>
                </c:pt>
                <c:pt idx="2">
                  <c:v>49</c:v>
                </c:pt>
                <c:pt idx="3">
                  <c:v>45</c:v>
                </c:pt>
                <c:pt idx="4">
                  <c:v>45</c:v>
                </c:pt>
                <c:pt idx="5">
                  <c:v>39</c:v>
                </c:pt>
                <c:pt idx="6">
                  <c:v>49</c:v>
                </c:pt>
                <c:pt idx="7">
                  <c:v>47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F4-4B4E-93E2-6C702F5B9774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122</c:v>
                </c:pt>
                <c:pt idx="1">
                  <c:v>105</c:v>
                </c:pt>
                <c:pt idx="2">
                  <c:v>115</c:v>
                </c:pt>
                <c:pt idx="3">
                  <c:v>128</c:v>
                </c:pt>
                <c:pt idx="4">
                  <c:v>117</c:v>
                </c:pt>
                <c:pt idx="5">
                  <c:v>109</c:v>
                </c:pt>
                <c:pt idx="6">
                  <c:v>117</c:v>
                </c:pt>
                <c:pt idx="7">
                  <c:v>114</c:v>
                </c:pt>
                <c:pt idx="8">
                  <c:v>114</c:v>
                </c:pt>
                <c:pt idx="9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F4-4B4E-93E2-6C702F5B9774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14</c:v>
                </c:pt>
                <c:pt idx="3">
                  <c:v>12</c:v>
                </c:pt>
                <c:pt idx="4">
                  <c:v>17</c:v>
                </c:pt>
                <c:pt idx="5">
                  <c:v>12</c:v>
                </c:pt>
                <c:pt idx="6">
                  <c:v>16</c:v>
                </c:pt>
                <c:pt idx="7">
                  <c:v>17</c:v>
                </c:pt>
                <c:pt idx="8">
                  <c:v>16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F4-4B4E-93E2-6C702F5B9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653247"/>
        <c:axId val="370654079"/>
      </c:barChart>
      <c:catAx>
        <c:axId val="37065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54079"/>
        <c:crosses val="autoZero"/>
        <c:auto val="1"/>
        <c:lblAlgn val="ctr"/>
        <c:lblOffset val="100"/>
        <c:noMultiLvlLbl val="0"/>
      </c:catAx>
      <c:valAx>
        <c:axId val="37065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5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ctrTitle"/>
          </p:nvPr>
        </p:nvSpPr>
        <p:spPr>
          <a:xfrm>
            <a:off x="-533400" y="609600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676275" y="2127025"/>
            <a:ext cx="140241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STUDENT NAME : S.THIVI PRIYA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REGISTER NO.    : 312209791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DEPARTMENT.     : BCOM COMPUTER APPLICATION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COLLEGE.            : ANNA ADARSH COLLEGE FOR WOMEN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55332" y="291148"/>
            <a:ext cx="10681335" cy="8518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827067" cy="4524315"/>
          </a:xfrm>
        </p:spPr>
        <p:txBody>
          <a:bodyPr/>
          <a:lstStyle/>
          <a:p>
            <a:r>
              <a:rPr lang="en-US" b="1" dirty="0" smtClean="0"/>
              <a:t>Data Collection: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1) Download data from </a:t>
            </a:r>
            <a:r>
              <a:rPr lang="en-US" sz="1600" dirty="0" err="1" smtClean="0"/>
              <a:t>Skillsbuild</a:t>
            </a:r>
            <a:r>
              <a:rPr lang="en-US" sz="1600" dirty="0" smtClean="0"/>
              <a:t> platform.</a:t>
            </a:r>
          </a:p>
          <a:p>
            <a:r>
              <a:rPr lang="en-US" sz="1600" dirty="0" smtClean="0"/>
              <a:t> 2)  Extracted the Zip. File.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3)  Save the data into a excel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Feature Collection:</a:t>
            </a:r>
          </a:p>
          <a:p>
            <a:r>
              <a:rPr lang="en-US" dirty="0"/>
              <a:t> </a:t>
            </a:r>
            <a:r>
              <a:rPr lang="en-US" sz="1600" dirty="0" smtClean="0"/>
              <a:t>1)  26 Features in the </a:t>
            </a:r>
            <a:r>
              <a:rPr lang="en-US" sz="1600" dirty="0" err="1" smtClean="0"/>
              <a:t>dataset,but</a:t>
            </a:r>
            <a:r>
              <a:rPr lang="en-US" sz="1600" dirty="0" smtClean="0"/>
              <a:t> selected only 9 out of it.</a:t>
            </a:r>
          </a:p>
          <a:p>
            <a:r>
              <a:rPr lang="en-US" sz="1600" dirty="0" smtClean="0"/>
              <a:t>      Data Cleaning: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1)  Highlighted the Missing Value in the given Dataset using </a:t>
            </a:r>
            <a:r>
              <a:rPr lang="en-US" sz="1600" dirty="0" err="1" smtClean="0"/>
              <a:t>Condiional</a:t>
            </a:r>
            <a:r>
              <a:rPr lang="en-US" sz="1600" dirty="0" smtClean="0"/>
              <a:t> Formatting.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2)  Filtered the Blank cells using filter option.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Performance Level Calculation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sz="1600" dirty="0" smtClean="0"/>
              <a:t>1)  Using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=IFS(Z2&gt;=5,”very high”,Z2&gt;=4,”high”,Z2&gt;=3,”med”,”True”,”Low</a:t>
            </a:r>
            <a:r>
              <a:rPr lang="en-US" sz="1600" dirty="0" smtClean="0"/>
              <a:t>”) formula we calculated the Performance  Level.</a:t>
            </a:r>
          </a:p>
          <a:p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Using Autofill we done the same thing to other rows.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summarized the dataset.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Chart:</a:t>
            </a:r>
          </a:p>
          <a:p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 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037174"/>
              </p:ext>
            </p:extLst>
          </p:nvPr>
        </p:nvGraphicFramePr>
        <p:xfrm>
          <a:off x="1905000" y="1600200"/>
          <a:ext cx="6934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33600"/>
            <a:ext cx="10972800" cy="1969770"/>
          </a:xfrm>
        </p:spPr>
        <p:txBody>
          <a:bodyPr/>
          <a:lstStyle/>
          <a:p>
            <a:r>
              <a:rPr lang="en-US" sz="2000" dirty="0"/>
              <a:t>Comparing</a:t>
            </a:r>
            <a:r>
              <a:rPr lang="en-US" dirty="0"/>
              <a:t> the productivity of employees, we find that the number of employees with average productivity </a:t>
            </a:r>
            <a:r>
              <a:rPr lang="en-US" dirty="0" smtClean="0"/>
              <a:t>level</a:t>
            </a:r>
          </a:p>
          <a:p>
            <a:endParaRPr lang="en-US" dirty="0" smtClean="0"/>
          </a:p>
          <a:p>
            <a:r>
              <a:rPr lang="en-US" dirty="0" smtClean="0"/>
              <a:t> in the organization is more than the number of employees with very high and high productivity levels.</a:t>
            </a:r>
          </a:p>
          <a:p>
            <a:endParaRPr lang="en-US" dirty="0" smtClean="0"/>
          </a:p>
          <a:p>
            <a:r>
              <a:rPr lang="en-US" dirty="0"/>
              <a:t> We need to motivate employees more to improve </a:t>
            </a:r>
            <a:r>
              <a:rPr lang="en-US" dirty="0" smtClean="0"/>
              <a:t>the performance of the organization.</a:t>
            </a:r>
          </a:p>
          <a:p>
            <a:endParaRPr lang="en-US" dirty="0" smtClean="0"/>
          </a:p>
          <a:p>
            <a:r>
              <a:rPr lang="en-US" dirty="0" smtClean="0"/>
              <a:t> Top and high performers can train lower and mid-level employees to grow the 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8618" y="304800"/>
            <a:ext cx="609600" cy="14686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7647" y="70205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1851690"/>
            <a:ext cx="10972800" cy="3785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Primary Objectives: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Improved Performance: Identify areas of strength and weakness, set goals, and provide feedback to enhance employee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Decision-Making: Inform decisions on promotions, demotions, transfers, or terminations.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Additional 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Aligns with Organizational Goals: Ensures employees' objectives are aligned with company strategic objectives.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Compliance and Risk Management: Documents performance issues, helping mitigate potential legal risks.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Boosts Productivity: Encourages accountability, efficiency, and effectiveness.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By conducting regular employee performance analysis, organizations can optimize talent utilization, drive business          outcomes, and create a culture of continuous improvement.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600" y="-328382"/>
            <a:ext cx="2055747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46612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2511657"/>
            <a:ext cx="79248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also known as performance evaluation or appraisal, is a systematic process to assess an employee's work performance, accomplishments, and areas for improvement.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a structured employee performance analysis process, organizations can optimize talent utilization, drive business outcomes, and foster a culture of continuous improvement.</a:t>
            </a:r>
            <a:endParaRPr lang="en-US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67382"/>
            <a:ext cx="1371600" cy="13898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05746" y="3917024"/>
            <a:ext cx="149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Employees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48165"/>
            <a:ext cx="1752600" cy="1299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/>
          <p:nvPr/>
        </p:nvSpPr>
        <p:spPr>
          <a:xfrm>
            <a:off x="4600729" y="3396722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79402"/>
            <a:ext cx="2035384" cy="133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7391400" y="3917024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External Stakeholders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487" y="881011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76275" y="213360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Conditional Formatting :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1600" dirty="0" smtClean="0"/>
              <a:t>To highlight the Missing Value in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Filter: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1600" dirty="0" smtClean="0"/>
              <a:t>To filter the Missing values in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Formula:</a:t>
            </a:r>
          </a:p>
          <a:p>
            <a:r>
              <a:rPr lang="en-US" dirty="0" smtClean="0"/>
              <a:t>               </a:t>
            </a:r>
            <a:r>
              <a:rPr lang="en-US" sz="1600" dirty="0" smtClean="0"/>
              <a:t>To calculate the Performance Level in the given data.</a:t>
            </a:r>
          </a:p>
          <a:p>
            <a:r>
              <a:rPr lang="en-US" sz="1600" dirty="0"/>
              <a:t>               =IF(Z2&gt;=5</a:t>
            </a:r>
            <a:r>
              <a:rPr lang="en-US" sz="1600" dirty="0" smtClean="0"/>
              <a:t>,"very </a:t>
            </a:r>
            <a:r>
              <a:rPr lang="en-US" sz="1600" dirty="0" err="1" smtClean="0"/>
              <a:t>high",IF</a:t>
            </a:r>
            <a:r>
              <a:rPr lang="en-US" sz="1600" dirty="0" smtClean="0"/>
              <a:t>(Z2&gt;=4,"high",IF(Z2&gt;=3,"med","low")))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Pivot Table:</a:t>
            </a:r>
          </a:p>
          <a:p>
            <a:r>
              <a:rPr lang="en-US" dirty="0" smtClean="0"/>
              <a:t>                 </a:t>
            </a:r>
            <a:r>
              <a:rPr lang="en-US" sz="1600" dirty="0" smtClean="0"/>
              <a:t>To </a:t>
            </a:r>
            <a:r>
              <a:rPr lang="en-US" sz="1600" dirty="0" err="1" smtClean="0"/>
              <a:t>summaraize</a:t>
            </a:r>
            <a:r>
              <a:rPr lang="en-US" sz="1600" dirty="0" smtClean="0"/>
              <a:t>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Graph:</a:t>
            </a:r>
          </a:p>
          <a:p>
            <a:r>
              <a:rPr lang="en-US" sz="1600" dirty="0" smtClean="0"/>
              <a:t>                  To visualize the given data in chart representation.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dataset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26 features available, but considered only 9 features, They are: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 ID = Numeric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First Name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Last Name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Status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Type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Classification Type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Score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Current </a:t>
            </a:r>
            <a:r>
              <a:rPr lang="en-US" dirty="0"/>
              <a:t>Employee </a:t>
            </a:r>
            <a:r>
              <a:rPr lang="en-US" dirty="0" smtClean="0"/>
              <a:t>Rating = Numeric</a:t>
            </a:r>
          </a:p>
          <a:p>
            <a:r>
              <a:rPr lang="en-US" dirty="0"/>
              <a:t>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05000" y="2079833"/>
            <a:ext cx="8534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Calculation: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=IF(Z2&gt;=5,"very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high",IF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(Z2&gt;=4,"high",IF(Z2&gt;=3,"med","low")))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