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30EA6C-90D1-4A9A-887C-233906E5FAFB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F64BA8-98F3-44FF-9A10-2E8290D536C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DD7E17-3ECD-40BF-8F84-07248E04537C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8AE7A1-3D61-4C03-9C0D-3595B8682929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D365F7-D3A2-4FDF-A76F-1205806613BF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329C67-C915-4E57-BA2D-14C23BD5D71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DCECD3-905D-4DC1-8970-3604A111DB2D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998138-D2D8-4930-9B8E-0E9F5458E094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EDA86A-E044-4AA5-B3CE-2D1E9C1BFD6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E350C7-B294-43A4-9B88-8AF74686E54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026AD8-7AF2-4A61-9C8D-F15A82838B76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2B55D6-3645-4EA2-AF09-99FCF687F68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1F38B5-C6DD-489B-91EC-2006D109CDF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3DE29F-DF6E-4FF2-A076-99D5BEA3E10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FAAA89-CB1C-49F5-B9F5-7B0B614BF7B9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E05C68-B8EB-4F26-9D0E-AFF04FDE39E5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1641BC-4085-457C-99AB-64E16326095B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CECBC4-CB59-4E8B-856C-F9A599F0B57E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27A6C5-102B-4A14-970E-AD0C4477192F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FF12C5-FC4F-4933-985A-B2BE24619C2A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04817B-CDAB-4C22-9F2E-70E479783AD5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F8283E-29D3-49C5-95F0-B8EBCA43BA4A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5E16CE-7950-48BF-B91B-A895E81AC6F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1F411F-7932-4109-89AC-523137CFA65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021C66-41DD-4C12-B566-2636E27AF54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4D158F-5026-49A7-B254-E1362FA11CA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274F98-A894-4328-BA0B-54D34B5CDC9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1D27C95-230A-4567-B2C5-F3C5E80F4AD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3E6809-2A5D-4092-B990-D54F1B9704F1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3E546B-05C8-4DB2-AB10-E5789786E996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41D6A-106A-4B50-B963-667FCDFF84A4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AF65D-C4B1-4FD0-B5C0-C1D4E93446A2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7D232D-D442-43A0-9273-2D00E6E3BA2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1A4AFD-6218-40FB-AE37-1E70FBD23DD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96C74B-445E-4285-92AA-486CF2D3D1A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297979-50A1-4974-BF6E-B08A38A480C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 hidden="1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bg object 16"/>
          <p:cNvSpPr/>
          <p:nvPr/>
        </p:nvSpPr>
        <p:spPr>
          <a:xfrm>
            <a:off x="7449120" y="4680"/>
            <a:ext cx="4741920" cy="6852960"/>
          </a:xfrm>
          <a:custGeom>
            <a:avLst/>
            <a:gdLst>
              <a:gd name="textAreaLeft" fmla="*/ 0 w 4741920"/>
              <a:gd name="textAreaRight" fmla="*/ 4742640 w 474192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4742815" h="6853555">
                <a:moveTo>
                  <a:pt x="1928188" y="0"/>
                </a:moveTo>
                <a:lnTo>
                  <a:pt x="3146898" y="6852958"/>
                </a:lnTo>
              </a:path>
              <a:path w="4742815" h="6853555">
                <a:moveTo>
                  <a:pt x="4742293" y="3690363"/>
                </a:moveTo>
                <a:lnTo>
                  <a:pt x="0" y="6852958"/>
                </a:lnTo>
              </a:path>
            </a:pathLst>
          </a:custGeom>
          <a:noFill/>
          <a:ln w="9359">
            <a:solidFill>
              <a:srgbClr val="5E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918180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489" y="0"/>
                </a:moveTo>
                <a:lnTo>
                  <a:pt x="2044677" y="0"/>
                </a:lnTo>
                <a:lnTo>
                  <a:pt x="0" y="6857631"/>
                </a:lnTo>
                <a:lnTo>
                  <a:pt x="3009489" y="6857631"/>
                </a:lnTo>
                <a:lnTo>
                  <a:pt x="3009489" y="0"/>
                </a:lnTo>
                <a:close/>
              </a:path>
            </a:pathLst>
          </a:custGeom>
          <a:solidFill>
            <a:srgbClr val="5E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8"/>
          <p:cNvSpPr/>
          <p:nvPr/>
        </p:nvSpPr>
        <p:spPr>
          <a:xfrm>
            <a:off x="9603000" y="0"/>
            <a:ext cx="2588040" cy="6857280"/>
          </a:xfrm>
          <a:custGeom>
            <a:avLst/>
            <a:gdLst>
              <a:gd name="textAreaLeft" fmla="*/ 0 w 2588040"/>
              <a:gd name="textAreaRight" fmla="*/ 2588760 w 25880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8895" h="6858000">
                <a:moveTo>
                  <a:pt x="2588475" y="0"/>
                </a:moveTo>
                <a:lnTo>
                  <a:pt x="0" y="0"/>
                </a:lnTo>
                <a:lnTo>
                  <a:pt x="1208900" y="6857631"/>
                </a:lnTo>
                <a:lnTo>
                  <a:pt x="2588475" y="6857631"/>
                </a:lnTo>
                <a:lnTo>
                  <a:pt x="2588475" y="0"/>
                </a:lnTo>
                <a:close/>
              </a:path>
            </a:pathLst>
          </a:custGeom>
          <a:solidFill>
            <a:srgbClr val="5E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19"/>
          <p:cNvSpPr/>
          <p:nvPr/>
        </p:nvSpPr>
        <p:spPr>
          <a:xfrm>
            <a:off x="8934120" y="3047760"/>
            <a:ext cx="3257640" cy="3809880"/>
          </a:xfrm>
          <a:custGeom>
            <a:avLst/>
            <a:gdLst>
              <a:gd name="textAreaLeft" fmla="*/ 0 w 3257640"/>
              <a:gd name="textAreaRight" fmla="*/ 3258360 w 3257640"/>
              <a:gd name="textAreaTop" fmla="*/ 0 h 3809880"/>
              <a:gd name="textAreaBottom" fmla="*/ 3810600 h 3809880"/>
            </a:gdLst>
            <a:ahLst/>
            <a:cxnLst/>
            <a:rect l="textAreaLeft" t="textAreaTop" r="textAreaRight" b="textAreaBottom"/>
            <a:pathLst>
              <a:path w="3258184" h="3810634">
                <a:moveTo>
                  <a:pt x="3257994" y="0"/>
                </a:moveTo>
                <a:lnTo>
                  <a:pt x="0" y="3810596"/>
                </a:lnTo>
                <a:lnTo>
                  <a:pt x="3257994" y="3810596"/>
                </a:lnTo>
                <a:lnTo>
                  <a:pt x="3257994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0"/>
          <p:cNvSpPr/>
          <p:nvPr/>
        </p:nvSpPr>
        <p:spPr>
          <a:xfrm>
            <a:off x="9338040" y="0"/>
            <a:ext cx="2853000" cy="6857280"/>
          </a:xfrm>
          <a:custGeom>
            <a:avLst/>
            <a:gdLst>
              <a:gd name="textAreaLeft" fmla="*/ 0 w 2853000"/>
              <a:gd name="textAreaRight" fmla="*/ 2853720 w 28530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3690" h="6858000">
                <a:moveTo>
                  <a:pt x="2853450" y="0"/>
                </a:moveTo>
                <a:lnTo>
                  <a:pt x="0" y="0"/>
                </a:lnTo>
                <a:lnTo>
                  <a:pt x="2469934" y="6857631"/>
                </a:lnTo>
                <a:lnTo>
                  <a:pt x="2853450" y="6857631"/>
                </a:lnTo>
                <a:lnTo>
                  <a:pt x="2853450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4851" y="0"/>
                </a:moveTo>
                <a:lnTo>
                  <a:pt x="1022687" y="0"/>
                </a:lnTo>
                <a:lnTo>
                  <a:pt x="0" y="6857631"/>
                </a:lnTo>
                <a:lnTo>
                  <a:pt x="1294851" y="6857631"/>
                </a:lnTo>
                <a:lnTo>
                  <a:pt x="1294851" y="0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2"/>
          <p:cNvSpPr/>
          <p:nvPr/>
        </p:nvSpPr>
        <p:spPr>
          <a:xfrm>
            <a:off x="10936080" y="0"/>
            <a:ext cx="1254600" cy="685728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5395" h="6858000">
                <a:moveTo>
                  <a:pt x="1255172" y="0"/>
                </a:moveTo>
                <a:lnTo>
                  <a:pt x="0" y="0"/>
                </a:lnTo>
                <a:lnTo>
                  <a:pt x="1114728" y="6857631"/>
                </a:lnTo>
                <a:lnTo>
                  <a:pt x="1255172" y="6857631"/>
                </a:lnTo>
                <a:lnTo>
                  <a:pt x="1255172" y="0"/>
                </a:lnTo>
                <a:close/>
              </a:path>
            </a:pathLst>
          </a:custGeom>
          <a:solidFill>
            <a:srgbClr val="226191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3"/>
          <p:cNvSpPr/>
          <p:nvPr/>
        </p:nvSpPr>
        <p:spPr>
          <a:xfrm>
            <a:off x="10372680" y="3590640"/>
            <a:ext cx="1819080" cy="3267000"/>
          </a:xfrm>
          <a:custGeom>
            <a:avLst/>
            <a:gdLst>
              <a:gd name="textAreaLeft" fmla="*/ 0 w 1819080"/>
              <a:gd name="textAreaRight" fmla="*/ 1819800 w 1819080"/>
              <a:gd name="textAreaTop" fmla="*/ 0 h 3267000"/>
              <a:gd name="textAreaBottom" fmla="*/ 3267720 h 3267000"/>
            </a:gdLst>
            <a:ahLst/>
            <a:cxnLst/>
            <a:rect l="textAreaLeft" t="textAreaTop" r="textAreaRight" b="textAreaBottom"/>
            <a:pathLst>
              <a:path w="1819909" h="3267709">
                <a:moveTo>
                  <a:pt x="1819440" y="0"/>
                </a:moveTo>
                <a:lnTo>
                  <a:pt x="0" y="3267710"/>
                </a:lnTo>
                <a:lnTo>
                  <a:pt x="1819440" y="3267710"/>
                </a:lnTo>
                <a:lnTo>
                  <a:pt x="1819440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bg object 24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2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 indent="0">
                <a:lnSpc>
                  <a:spcPct val="100000"/>
                </a:lnSpc>
                <a:spcBef>
                  <a:spcPts val="60"/>
                </a:spcBef>
                <a:buNone/>
                <a:tabLst>
                  <a:tab pos="0" algn="l"/>
                </a:tabLst>
              </a:p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088ED16D-A7A8-4E5D-B2A5-9A56B491C57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 indent="0">
                <a:lnSpc>
                  <a:spcPct val="100000"/>
                </a:lnSpc>
                <a:spcBef>
                  <a:spcPts val="60"/>
                </a:spcBef>
                <a:buNone/>
                <a:tabLst>
                  <a:tab pos="0" algn="l"/>
                </a:tabLst>
              </a:p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99964505-575A-4CE7-9CCA-546BE416975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 indent="0">
                <a:lnSpc>
                  <a:spcPct val="100000"/>
                </a:lnSpc>
                <a:spcBef>
                  <a:spcPts val="60"/>
                </a:spcBef>
                <a:buNone/>
                <a:tabLst>
                  <a:tab pos="0" algn="l"/>
                </a:tabLst>
              </a:p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42680" y="1380960"/>
            <a:ext cx="1228680" cy="1057320"/>
          </a:xfrm>
          <a:custGeom>
            <a:avLst/>
            <a:gdLst>
              <a:gd name="textAreaLeft" fmla="*/ 0 w 1228680"/>
              <a:gd name="textAreaRight" fmla="*/ 1229400 w 1228680"/>
              <a:gd name="textAreaTop" fmla="*/ 0 h 1057320"/>
              <a:gd name="textAreaBottom" fmla="*/ 1058040 h 1057320"/>
            </a:gdLst>
            <a:ahLst/>
            <a:cxnLst/>
            <a:rect l="textAreaLeft" t="textAreaTop" r="textAreaRight" b="textAreaBottom"/>
            <a:pathLst>
              <a:path w="1229360" h="1057910">
                <a:moveTo>
                  <a:pt x="964438" y="0"/>
                </a:moveTo>
                <a:lnTo>
                  <a:pt x="264236" y="0"/>
                </a:lnTo>
                <a:lnTo>
                  <a:pt x="0" y="529196"/>
                </a:lnTo>
                <a:lnTo>
                  <a:pt x="264236" y="1057681"/>
                </a:lnTo>
                <a:lnTo>
                  <a:pt x="964438" y="1057681"/>
                </a:lnTo>
                <a:lnTo>
                  <a:pt x="1229042" y="529196"/>
                </a:lnTo>
                <a:lnTo>
                  <a:pt x="964438" y="0"/>
                </a:lnTo>
                <a:close/>
              </a:path>
            </a:pathLst>
          </a:custGeom>
          <a:solidFill>
            <a:srgbClr val="5ECA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3752640" y="1190520"/>
            <a:ext cx="1666800" cy="1438200"/>
          </a:xfrm>
          <a:custGeom>
            <a:avLst/>
            <a:gdLst>
              <a:gd name="textAreaLeft" fmla="*/ 0 w 1666800"/>
              <a:gd name="textAreaRight" fmla="*/ 1667520 w 1666800"/>
              <a:gd name="textAreaTop" fmla="*/ 0 h 1438200"/>
              <a:gd name="textAreaBottom" fmla="*/ 1438920 h 1438200"/>
            </a:gdLst>
            <a:ahLst/>
            <a:cxnLst/>
            <a:rect l="textAreaLeft" t="textAreaTop" r="textAreaRight" b="textAreaBottom"/>
            <a:pathLst>
              <a:path w="1667510" h="1438910">
                <a:moveTo>
                  <a:pt x="1307884" y="0"/>
                </a:moveTo>
                <a:lnTo>
                  <a:pt x="359651" y="0"/>
                </a:lnTo>
                <a:lnTo>
                  <a:pt x="0" y="718921"/>
                </a:lnTo>
                <a:lnTo>
                  <a:pt x="359651" y="1438554"/>
                </a:lnTo>
                <a:lnTo>
                  <a:pt x="1307884" y="1438554"/>
                </a:lnTo>
                <a:lnTo>
                  <a:pt x="1667167" y="718921"/>
                </a:lnTo>
                <a:lnTo>
                  <a:pt x="1307884" y="0"/>
                </a:lnTo>
                <a:close/>
              </a:path>
            </a:pathLst>
          </a:custGeom>
          <a:solidFill>
            <a:srgbClr val="41CF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3800160" y="5229000"/>
            <a:ext cx="723960" cy="619200"/>
          </a:xfrm>
          <a:custGeom>
            <a:avLst/>
            <a:gdLst>
              <a:gd name="textAreaLeft" fmla="*/ 0 w 723960"/>
              <a:gd name="textAreaRight" fmla="*/ 724680 w 723960"/>
              <a:gd name="textAreaTop" fmla="*/ 0 h 619200"/>
              <a:gd name="textAreaBottom" fmla="*/ 619920 h 619200"/>
            </a:gdLst>
            <a:ahLst/>
            <a:cxnLst/>
            <a:rect l="textAreaLeft" t="textAreaTop" r="textAreaRight" b="textAreaBottom"/>
            <a:pathLst>
              <a:path w="724535" h="619760">
                <a:moveTo>
                  <a:pt x="569518" y="0"/>
                </a:moveTo>
                <a:lnTo>
                  <a:pt x="154800" y="0"/>
                </a:lnTo>
                <a:lnTo>
                  <a:pt x="0" y="309968"/>
                </a:lnTo>
                <a:lnTo>
                  <a:pt x="154800" y="619569"/>
                </a:lnTo>
                <a:lnTo>
                  <a:pt x="569518" y="619569"/>
                </a:lnTo>
                <a:lnTo>
                  <a:pt x="724319" y="309968"/>
                </a:lnTo>
                <a:lnTo>
                  <a:pt x="569518" y="0"/>
                </a:lnTo>
                <a:close/>
              </a:path>
            </a:pathLst>
          </a:custGeom>
          <a:solidFill>
            <a:srgbClr val="41AF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6"/>
          <p:cNvSpPr/>
          <p:nvPr/>
        </p:nvSpPr>
        <p:spPr>
          <a:xfrm>
            <a:off x="1838160" y="1104840"/>
            <a:ext cx="647640" cy="561960"/>
          </a:xfrm>
          <a:custGeom>
            <a:avLst/>
            <a:gdLst>
              <a:gd name="textAreaLeft" fmla="*/ 0 w 647640"/>
              <a:gd name="textAreaRight" fmla="*/ 648360 w 647640"/>
              <a:gd name="textAreaTop" fmla="*/ 0 h 561960"/>
              <a:gd name="textAreaBottom" fmla="*/ 562680 h 561960"/>
            </a:gdLst>
            <a:ahLst/>
            <a:cxnLst/>
            <a:rect l="textAreaLeft" t="textAreaTop" r="textAreaRight" b="textAreaBottom"/>
            <a:pathLst>
              <a:path w="648335" h="562610">
                <a:moveTo>
                  <a:pt x="507606" y="0"/>
                </a:moveTo>
                <a:lnTo>
                  <a:pt x="140398" y="0"/>
                </a:lnTo>
                <a:lnTo>
                  <a:pt x="0" y="280809"/>
                </a:lnTo>
                <a:lnTo>
                  <a:pt x="140398" y="562317"/>
                </a:lnTo>
                <a:lnTo>
                  <a:pt x="507606" y="562317"/>
                </a:lnTo>
                <a:lnTo>
                  <a:pt x="648004" y="280809"/>
                </a:lnTo>
                <a:lnTo>
                  <a:pt x="507606" y="0"/>
                </a:lnTo>
                <a:close/>
              </a:path>
            </a:pathLst>
          </a:custGeom>
          <a:solidFill>
            <a:srgbClr val="2D93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480400" y="2032920"/>
            <a:ext cx="7230240" cy="11606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3009240" indent="0">
              <a:lnSpc>
                <a:spcPts val="3801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spc="1" dirty="0" err="1" smtClean="0">
                <a:solidFill>
                  <a:schemeClr val="dk1"/>
                </a:solidFill>
                <a:latin typeface="Trebuchet MS"/>
              </a:rPr>
              <a:t>Thivya</a:t>
            </a:r>
            <a:r>
              <a:rPr lang="en-IN" sz="3200" spc="1" dirty="0" smtClean="0">
                <a:solidFill>
                  <a:schemeClr val="dk1"/>
                </a:solidFill>
                <a:latin typeface="Trebuchet MS"/>
              </a:rPr>
              <a:t> M 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009240" indent="0">
              <a:lnSpc>
                <a:spcPts val="3801"/>
              </a:lnSpc>
              <a:buNone/>
              <a:tabLst>
                <a:tab pos="0" algn="l"/>
              </a:tabLst>
            </a:pPr>
            <a:r>
              <a:rPr lang="en-IN" sz="3200" b="0" strike="noStrike" spc="9">
                <a:solidFill>
                  <a:schemeClr val="dk1"/>
                </a:solidFill>
                <a:latin typeface="Trebuchet MS"/>
              </a:rPr>
              <a:t>NM</a:t>
            </a:r>
            <a:r>
              <a:rPr lang="en-IN" sz="3200" b="0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0" strike="noStrike" spc="1" smtClean="0">
                <a:solidFill>
                  <a:schemeClr val="dk1"/>
                </a:solidFill>
                <a:latin typeface="Trebuchet MS"/>
              </a:rPr>
              <a:t>ID:au962821104100</a:t>
            </a:r>
            <a:r>
              <a:rPr sz="3200"/>
              <a:t/>
            </a:r>
            <a:br>
              <a:rPr sz="3200"/>
            </a:b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42" name="object 9"/>
          <p:cNvSpPr/>
          <p:nvPr/>
        </p:nvSpPr>
        <p:spPr>
          <a:xfrm>
            <a:off x="6287400" y="3485160"/>
            <a:ext cx="18612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2D936A"/>
                </a:solidFill>
                <a:latin typeface="Trebuchet MS"/>
              </a:rPr>
              <a:t>Final</a:t>
            </a:r>
            <a:r>
              <a:rPr lang="en-IN" sz="2400" b="1" strike="noStrike" spc="-80">
                <a:solidFill>
                  <a:srgbClr val="2D936A"/>
                </a:solidFill>
                <a:latin typeface="Trebuchet MS"/>
              </a:rPr>
              <a:t> </a:t>
            </a:r>
            <a:r>
              <a:rPr lang="en-IN" sz="2400" b="1" strike="noStrike" spc="-7">
                <a:solidFill>
                  <a:srgbClr val="2D936A"/>
                </a:solidFill>
                <a:latin typeface="Trebuchet MS"/>
              </a:rPr>
              <a:t>Project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B6B79FA-791E-4B7B-9924-93EC196BA15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 indent="0">
                <a:lnSpc>
                  <a:spcPct val="100000"/>
                </a:lnSpc>
                <a:spcBef>
                  <a:spcPts val="60"/>
                </a:spcBef>
                <a:buNone/>
                <a:tabLst>
                  <a:tab pos="0" algn="l"/>
                </a:tabLst>
              </a:pPr>
              <a:t>1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55280" y="386280"/>
            <a:ext cx="24872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4800" b="1" strike="noStrike" spc="-12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ULTS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object 3"/>
          <p:cNvPicPr/>
          <p:nvPr/>
        </p:nvPicPr>
        <p:blipFill>
          <a:blip r:embed="rId2"/>
          <a:stretch/>
        </p:blipFill>
        <p:spPr>
          <a:xfrm>
            <a:off x="540000" y="1175760"/>
            <a:ext cx="4408920" cy="485316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4"/>
          <p:cNvPicPr/>
          <p:nvPr/>
        </p:nvPicPr>
        <p:blipFill>
          <a:blip r:embed="rId3"/>
          <a:stretch/>
        </p:blipFill>
        <p:spPr>
          <a:xfrm>
            <a:off x="5940000" y="1002240"/>
            <a:ext cx="5039280" cy="4936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26456272-D8F2-4D5C-873D-6FFBF17EEBA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>
                <a:lnSpc>
                  <a:spcPct val="100000"/>
                </a:lnSpc>
                <a:spcBef>
                  <a:spcPts val="60"/>
                </a:spcBef>
              </a:pPr>
              <a:t>10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object 3"/>
          <p:cNvGrpSpPr/>
          <p:nvPr/>
        </p:nvGrpSpPr>
        <p:grpSpPr>
          <a:xfrm>
            <a:off x="466560" y="6409800"/>
            <a:ext cx="3704040" cy="294120"/>
            <a:chOff x="466560" y="6409800"/>
            <a:chExt cx="3704040" cy="294120"/>
          </a:xfrm>
        </p:grpSpPr>
        <p:pic>
          <p:nvPicPr>
            <p:cNvPr id="146" name="object 4"/>
            <p:cNvPicPr/>
            <p:nvPr/>
          </p:nvPicPr>
          <p:blipFill>
            <a:blip r:embed="rId2"/>
            <a:stretch/>
          </p:blipFill>
          <p:spPr>
            <a:xfrm>
              <a:off x="1666800" y="6467040"/>
              <a:ext cx="7560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object 5"/>
            <p:cNvPicPr/>
            <p:nvPr/>
          </p:nvPicPr>
          <p:blipFill>
            <a:blip r:embed="rId3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3800" y="828720"/>
            <a:ext cx="39114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IN" sz="4250" b="1" strike="noStrike" spc="-6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TITLE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E45A54F-4E75-46E6-820E-DD89D2C9D7F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 indent="0">
                <a:lnSpc>
                  <a:spcPct val="100000"/>
                </a:lnSpc>
                <a:spcBef>
                  <a:spcPts val="60"/>
                </a:spcBef>
                <a:buNone/>
                <a:tabLst>
                  <a:tab pos="0" algn="l"/>
                </a:tabLst>
              </a:pPr>
              <a:t>2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257400" y="1854720"/>
            <a:ext cx="11333520" cy="338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2240">
              <a:lnSpc>
                <a:spcPct val="100000"/>
              </a:lnSpc>
              <a:spcBef>
                <a:spcPts val="99"/>
              </a:spcBef>
              <a:tabLst>
                <a:tab pos="3712680" algn="l"/>
                <a:tab pos="5252040" algn="l"/>
              </a:tabLst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1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1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with ResNet101 Model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62240">
              <a:lnSpc>
                <a:spcPct val="100000"/>
              </a:lnSpc>
              <a:tabLst>
                <a:tab pos="3712680" algn="l"/>
                <a:tab pos="5252040" algn="l"/>
              </a:tabLst>
            </a:pPr>
            <a:endParaRPr lang="en-IN" sz="26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914400">
              <a:lnSpc>
                <a:spcPts val="2650"/>
              </a:lnSpc>
              <a:spcBef>
                <a:spcPts val="1964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employs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convolutional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 recognition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tasks.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leveraging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package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utilized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identify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within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images.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Through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combination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techniques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normalization, the model is fine-tuned to achieve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recognition.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 aims to demonstrate 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effectiveness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deep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 in computer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vision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showcasing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convolutional neural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with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high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and efficiency.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0"/>
            <a:ext cx="12191760" cy="6858000"/>
          </a:xfrm>
          <a:custGeom>
            <a:avLst/>
            <a:gdLst>
              <a:gd name="textAreaLeft" fmla="*/ 0 w 12191760"/>
              <a:gd name="textAreaRight" fmla="*/ 12192480 w 12191760"/>
              <a:gd name="textAreaTop" fmla="*/ 0 h 6858000"/>
              <a:gd name="textAreaBottom" fmla="*/ 6858720 h 6858000"/>
            </a:gdLst>
            <a:ahLst/>
            <a:cxnLst/>
            <a:rect l="textAreaLeft" t="textAreaTop" r="textAreaRight" b="textAreaBottom"/>
            <a:pathLst>
              <a:path w="12192635" h="6858634">
                <a:moveTo>
                  <a:pt x="12192114" y="0"/>
                </a:moveTo>
                <a:lnTo>
                  <a:pt x="0" y="0"/>
                </a:lnTo>
                <a:lnTo>
                  <a:pt x="0" y="6858355"/>
                </a:lnTo>
                <a:lnTo>
                  <a:pt x="12192114" y="685835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object 3"/>
          <p:cNvGrpSpPr/>
          <p:nvPr/>
        </p:nvGrpSpPr>
        <p:grpSpPr>
          <a:xfrm>
            <a:off x="7449120" y="0"/>
            <a:ext cx="4741920" cy="6857640"/>
            <a:chOff x="7449120" y="0"/>
            <a:chExt cx="4741920" cy="6857640"/>
          </a:xfrm>
        </p:grpSpPr>
        <p:sp>
          <p:nvSpPr>
            <p:cNvPr id="153" name="object 4"/>
            <p:cNvSpPr/>
            <p:nvPr/>
          </p:nvSpPr>
          <p:spPr>
            <a:xfrm>
              <a:off x="7449120" y="4680"/>
              <a:ext cx="4741920" cy="6852960"/>
            </a:xfrm>
            <a:custGeom>
              <a:avLst/>
              <a:gdLst>
                <a:gd name="textAreaLeft" fmla="*/ 0 w 4741920"/>
                <a:gd name="textAreaRight" fmla="*/ 4742640 w 474192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4742815" h="6853555">
                  <a:moveTo>
                    <a:pt x="1928188" y="0"/>
                  </a:moveTo>
                  <a:lnTo>
                    <a:pt x="3146898" y="6852958"/>
                  </a:lnTo>
                </a:path>
                <a:path w="4742815" h="6853555">
                  <a:moveTo>
                    <a:pt x="4742293" y="3690363"/>
                  </a:moveTo>
                  <a:lnTo>
                    <a:pt x="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object 5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object 7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object 8"/>
          <p:cNvSpPr/>
          <p:nvPr/>
        </p:nvSpPr>
        <p:spPr>
          <a:xfrm>
            <a:off x="7362720" y="447480"/>
            <a:ext cx="361800" cy="361800"/>
          </a:xfrm>
          <a:custGeom>
            <a:avLst/>
            <a:gdLst>
              <a:gd name="textAreaLeft" fmla="*/ 0 w 361800"/>
              <a:gd name="textAreaRight" fmla="*/ 362520 w 361800"/>
              <a:gd name="textAreaTop" fmla="*/ 0 h 361800"/>
              <a:gd name="textAreaBottom" fmla="*/ 362520 h 361800"/>
            </a:gdLst>
            <a:ahLst/>
            <a:cxnLst/>
            <a:rect l="textAreaLeft" t="textAreaTop" r="textAreaRight" b="textAreaBottom"/>
            <a:pathLst>
              <a:path w="362584" h="362584">
                <a:moveTo>
                  <a:pt x="181076" y="0"/>
                </a:moveTo>
                <a:lnTo>
                  <a:pt x="133038" y="6465"/>
                </a:lnTo>
                <a:lnTo>
                  <a:pt x="89810" y="24719"/>
                </a:lnTo>
                <a:lnTo>
                  <a:pt x="53143" y="53054"/>
                </a:lnTo>
                <a:lnTo>
                  <a:pt x="24785" y="89757"/>
                </a:lnTo>
                <a:lnTo>
                  <a:pt x="6488" y="133120"/>
                </a:lnTo>
                <a:lnTo>
                  <a:pt x="0" y="181432"/>
                </a:lnTo>
                <a:lnTo>
                  <a:pt x="6488" y="229444"/>
                </a:lnTo>
                <a:lnTo>
                  <a:pt x="24785" y="272605"/>
                </a:lnTo>
                <a:lnTo>
                  <a:pt x="53143" y="309187"/>
                </a:lnTo>
                <a:lnTo>
                  <a:pt x="89810" y="337459"/>
                </a:lnTo>
                <a:lnTo>
                  <a:pt x="133038" y="355691"/>
                </a:lnTo>
                <a:lnTo>
                  <a:pt x="181076" y="362153"/>
                </a:lnTo>
                <a:lnTo>
                  <a:pt x="229238" y="355691"/>
                </a:lnTo>
                <a:lnTo>
                  <a:pt x="272500" y="337459"/>
                </a:lnTo>
                <a:lnTo>
                  <a:pt x="309143" y="309187"/>
                </a:lnTo>
                <a:lnTo>
                  <a:pt x="337446" y="272605"/>
                </a:lnTo>
                <a:lnTo>
                  <a:pt x="355689" y="229444"/>
                </a:lnTo>
                <a:lnTo>
                  <a:pt x="362153" y="181432"/>
                </a:lnTo>
                <a:lnTo>
                  <a:pt x="355689" y="133120"/>
                </a:lnTo>
                <a:lnTo>
                  <a:pt x="337446" y="89757"/>
                </a:lnTo>
                <a:lnTo>
                  <a:pt x="309143" y="53054"/>
                </a:lnTo>
                <a:lnTo>
                  <a:pt x="272500" y="24719"/>
                </a:lnTo>
                <a:lnTo>
                  <a:pt x="229238" y="6465"/>
                </a:lnTo>
                <a:lnTo>
                  <a:pt x="181076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object 9"/>
          <p:cNvGrpSpPr/>
          <p:nvPr/>
        </p:nvGrpSpPr>
        <p:grpSpPr>
          <a:xfrm>
            <a:off x="48240" y="3819240"/>
            <a:ext cx="4122360" cy="3008880"/>
            <a:chOff x="48240" y="3819240"/>
            <a:chExt cx="4122360" cy="3008880"/>
          </a:xfrm>
        </p:grpSpPr>
        <p:pic>
          <p:nvPicPr>
            <p:cNvPr id="159" name="object 10"/>
            <p:cNvPicPr/>
            <p:nvPr/>
          </p:nvPicPr>
          <p:blipFill>
            <a:blip r:embed="rId2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11"/>
            <p:cNvPicPr/>
            <p:nvPr/>
          </p:nvPicPr>
          <p:blipFill>
            <a:blip r:embed="rId3"/>
            <a:stretch/>
          </p:blipFill>
          <p:spPr>
            <a:xfrm>
              <a:off x="48240" y="3819240"/>
              <a:ext cx="1732320" cy="3008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9800" y="446400"/>
            <a:ext cx="2350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4800" b="1" strike="noStrike" spc="-12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GE</a:t>
            </a:r>
            <a:r>
              <a:rPr lang="en-IN" sz="4800" b="1" strike="noStrike" spc="-7">
                <a:solidFill>
                  <a:schemeClr val="dk1"/>
                </a:solidFill>
                <a:latin typeface="Trebuchet MS"/>
              </a:rPr>
              <a:t>NDA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774956D7-54E2-4464-BB67-29020D2E513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 indent="0">
                <a:lnSpc>
                  <a:spcPct val="100000"/>
                </a:lnSpc>
                <a:spcBef>
                  <a:spcPts val="60"/>
                </a:spcBef>
                <a:buNone/>
                <a:tabLst>
                  <a:tab pos="0" algn="l"/>
                </a:tabLst>
              </a:pPr>
              <a:t>3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1499040" y="201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14"/>
          <p:cNvSpPr/>
          <p:nvPr/>
        </p:nvSpPr>
        <p:spPr>
          <a:xfrm>
            <a:off x="1499040" y="23508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1499040" y="2687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16"/>
          <p:cNvSpPr/>
          <p:nvPr/>
        </p:nvSpPr>
        <p:spPr>
          <a:xfrm>
            <a:off x="1499040" y="302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17"/>
          <p:cNvSpPr/>
          <p:nvPr/>
        </p:nvSpPr>
        <p:spPr>
          <a:xfrm>
            <a:off x="1499040" y="33616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1499040" y="43725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bject 19"/>
          <p:cNvSpPr/>
          <p:nvPr/>
        </p:nvSpPr>
        <p:spPr>
          <a:xfrm>
            <a:off x="1499040" y="4709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bject 20"/>
          <p:cNvSpPr/>
          <p:nvPr/>
        </p:nvSpPr>
        <p:spPr>
          <a:xfrm>
            <a:off x="1499040" y="504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540800" y="1917000"/>
            <a:ext cx="9109800" cy="3899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86840" indent="0">
              <a:lnSpc>
                <a:spcPts val="2764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Introduction: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Overview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9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Power</a:t>
            </a:r>
            <a:r>
              <a:rPr lang="en-IN" sz="2400" b="0" strike="noStrike" spc="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9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Learning:</a:t>
            </a:r>
            <a:r>
              <a:rPr lang="en-IN" sz="2400" b="0" strike="noStrike" spc="9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Understanding	</a:t>
            </a:r>
            <a:r>
              <a:rPr lang="en-IN" sz="2400" b="0" strike="noStrike" spc="-12">
                <a:solidFill>
                  <a:schemeClr val="dk1"/>
                </a:solidFill>
                <a:latin typeface="Times New Roman"/>
              </a:rPr>
              <a:t>CNNs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 Leveraging Pretrained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Models: Introduction to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58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TorchVision:</a:t>
            </a:r>
            <a:r>
              <a:rPr lang="en-IN" sz="2400" b="0" strike="noStrike" spc="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Learning</a:t>
            </a:r>
            <a:r>
              <a:rPr lang="en-IN" sz="2400" b="0" strike="noStrike" spc="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with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PyTorch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Implementation Steps: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579600" indent="0">
              <a:lnSpc>
                <a:spcPts val="2650"/>
              </a:lnSpc>
              <a:spcBef>
                <a:spcPts val="14"/>
              </a:spcBef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and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Preprocessing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Images 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Loading Pretrained ResNet101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Model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494"/>
              </a:lnSpc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Evaluation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Testing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6"/>
              </a:lnSpc>
              <a:buNone/>
              <a:tabLst>
                <a:tab pos="0" algn="l"/>
              </a:tabLst>
            </a:pP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Results</a:t>
            </a:r>
            <a:r>
              <a:rPr lang="en-IN" sz="2400" b="0" strike="noStrike" spc="-2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Performance</a:t>
            </a:r>
            <a:r>
              <a:rPr lang="en-IN" sz="2400" b="0" strike="noStrike" spc="-1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Conclusion:</a:t>
            </a:r>
            <a:r>
              <a:rPr lang="en-IN" sz="2400" b="0" strike="noStrike" spc="7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Demonstrating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Effectiveness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Deep Learning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585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object 2"/>
          <p:cNvGrpSpPr/>
          <p:nvPr/>
        </p:nvGrpSpPr>
        <p:grpSpPr>
          <a:xfrm>
            <a:off x="9377280" y="0"/>
            <a:ext cx="2813760" cy="6857640"/>
            <a:chOff x="9377280" y="0"/>
            <a:chExt cx="2813760" cy="6857640"/>
          </a:xfrm>
        </p:grpSpPr>
        <p:sp>
          <p:nvSpPr>
            <p:cNvPr id="173" name="object 3"/>
            <p:cNvSpPr/>
            <p:nvPr/>
          </p:nvSpPr>
          <p:spPr>
            <a:xfrm>
              <a:off x="9377280" y="4680"/>
              <a:ext cx="1218600" cy="6852960"/>
            </a:xfrm>
            <a:custGeom>
              <a:avLst/>
              <a:gdLst>
                <a:gd name="textAreaLeft" fmla="*/ 0 w 1218600"/>
                <a:gd name="textAreaRight" fmla="*/ 1219320 w 121860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9200" h="6853555">
                  <a:moveTo>
                    <a:pt x="0" y="0"/>
                  </a:moveTo>
                  <a:lnTo>
                    <a:pt x="121871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bject 4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bject 5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4851" y="0"/>
                  </a:moveTo>
                  <a:lnTo>
                    <a:pt x="1022687" y="0"/>
                  </a:lnTo>
                  <a:lnTo>
                    <a:pt x="0" y="6857631"/>
                  </a:lnTo>
                  <a:lnTo>
                    <a:pt x="1294851" y="6857631"/>
                  </a:lnTo>
                  <a:lnTo>
                    <a:pt x="1294851" y="0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4120" y="575280"/>
            <a:ext cx="6023880" cy="79632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4250" b="1" strike="noStrike" spc="7" dirty="0">
                <a:solidFill>
                  <a:schemeClr val="dk1"/>
                </a:solidFill>
                <a:latin typeface="Trebuchet MS"/>
              </a:rPr>
              <a:t>PROBLEM	STATEMENT</a:t>
            </a:r>
            <a:endParaRPr lang="en-IN" sz="4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167400" y="158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383400" y="1483920"/>
            <a:ext cx="118846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Develop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capable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objects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bject 12"/>
          <p:cNvSpPr/>
          <p:nvPr/>
        </p:nvSpPr>
        <p:spPr>
          <a:xfrm>
            <a:off x="383400" y="1820880"/>
            <a:ext cx="9658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13"/>
          <p:cNvSpPr/>
          <p:nvPr/>
        </p:nvSpPr>
        <p:spPr>
          <a:xfrm>
            <a:off x="167400" y="259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14"/>
          <p:cNvSpPr/>
          <p:nvPr/>
        </p:nvSpPr>
        <p:spPr>
          <a:xfrm>
            <a:off x="383400" y="2494800"/>
            <a:ext cx="11064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leverage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techniques,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Network(CNN)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on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ImageNet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dataset.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5"/>
          <p:cNvSpPr/>
          <p:nvPr/>
        </p:nvSpPr>
        <p:spPr>
          <a:xfrm>
            <a:off x="167400" y="360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6"/>
          <p:cNvSpPr/>
          <p:nvPr/>
        </p:nvSpPr>
        <p:spPr>
          <a:xfrm>
            <a:off x="383400" y="3505680"/>
            <a:ext cx="111423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goal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demonstrating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capability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modern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approaches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computer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17"/>
          <p:cNvSpPr/>
          <p:nvPr/>
        </p:nvSpPr>
        <p:spPr>
          <a:xfrm>
            <a:off x="167400" y="461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18"/>
          <p:cNvSpPr/>
          <p:nvPr/>
        </p:nvSpPr>
        <p:spPr>
          <a:xfrm>
            <a:off x="383400" y="4516560"/>
            <a:ext cx="112420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implemented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package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model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loading,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preprocessing,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evaluation.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19"/>
          <p:cNvSpPr/>
          <p:nvPr/>
        </p:nvSpPr>
        <p:spPr>
          <a:xfrm>
            <a:off x="167400" y="562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20"/>
          <p:cNvSpPr/>
          <p:nvPr/>
        </p:nvSpPr>
        <p:spPr>
          <a:xfrm>
            <a:off x="383400" y="5527440"/>
            <a:ext cx="117378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 showcase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transfer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fine-tuning the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ResNet101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 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achieve optimal performance.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9800" y="828720"/>
            <a:ext cx="52920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PROJECT OVERVIEW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5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257400" y="176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473400" y="1663920"/>
            <a:ext cx="11471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project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focuses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can 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57400" y="277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73400" y="2674800"/>
            <a:ext cx="11253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technique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neural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networks (CNNs),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achieve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257400" y="378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473400" y="3685680"/>
            <a:ext cx="11126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secret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weapon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pretrained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ResNet101, which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has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learned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about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massive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 ImageNet.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257400" y="479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473400" y="4696560"/>
            <a:ext cx="115372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make things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easier,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tool 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 with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learning models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popular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framework.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257400" y="580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473400" y="5707440"/>
            <a:ext cx="10958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we 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 load our pretrained model,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evaluate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object 3"/>
          <p:cNvPicPr/>
          <p:nvPr/>
        </p:nvPicPr>
        <p:blipFill>
          <a:blip r:embed="rId2"/>
          <a:stretch/>
        </p:blipFill>
        <p:spPr>
          <a:xfrm>
            <a:off x="723960" y="6171840"/>
            <a:ext cx="2180160" cy="4845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72920" y="653400"/>
            <a:ext cx="5082480" cy="11606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b="1" strike="noStrike" spc="15">
                <a:solidFill>
                  <a:schemeClr val="dk1"/>
                </a:solidFill>
                <a:latin typeface="Trebuchet MS"/>
              </a:rPr>
              <a:t>WHO</a:t>
            </a:r>
            <a:r>
              <a:rPr lang="en-IN" sz="32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>
                <a:solidFill>
                  <a:schemeClr val="dk1"/>
                </a:solidFill>
                <a:latin typeface="Trebuchet MS"/>
              </a:rPr>
              <a:t>ARE</a:t>
            </a:r>
            <a:r>
              <a:rPr lang="en-IN" sz="32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2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>
                <a:solidFill>
                  <a:schemeClr val="dk1"/>
                </a:solidFill>
                <a:latin typeface="Trebuchet MS"/>
              </a:rPr>
              <a:t>END</a:t>
            </a:r>
            <a:r>
              <a:rPr lang="en-IN" sz="32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>
                <a:solidFill>
                  <a:schemeClr val="dk1"/>
                </a:solidFill>
                <a:latin typeface="Trebuchet MS"/>
              </a:rPr>
              <a:t>USERS?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6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object 5"/>
          <p:cNvSpPr/>
          <p:nvPr/>
        </p:nvSpPr>
        <p:spPr>
          <a:xfrm>
            <a:off x="77400" y="1362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293400" y="1266120"/>
            <a:ext cx="10845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end users of our image recognition system could be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diverse,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ranging from everyday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consumers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 fields.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7"/>
          <p:cNvSpPr/>
          <p:nvPr/>
        </p:nvSpPr>
        <p:spPr>
          <a:xfrm>
            <a:off x="77400" y="237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8"/>
          <p:cNvSpPr/>
          <p:nvPr/>
        </p:nvSpPr>
        <p:spPr>
          <a:xfrm>
            <a:off x="293400" y="2277000"/>
            <a:ext cx="11514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Everyday consumers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might find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for organizing and searching through their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collections or for automatically tagging 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social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media platforms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77400" y="338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0"/>
          <p:cNvSpPr/>
          <p:nvPr/>
        </p:nvSpPr>
        <p:spPr>
          <a:xfrm>
            <a:off x="293400" y="3287880"/>
            <a:ext cx="118774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industries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 healthcare,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agriculture,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manufacturing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could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image 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77400" y="4395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12"/>
          <p:cNvSpPr/>
          <p:nvPr/>
        </p:nvSpPr>
        <p:spPr>
          <a:xfrm>
            <a:off x="293400" y="4298760"/>
            <a:ext cx="115614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Essentially, anyone who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needs to quickly and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 objects in images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benefit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13"/>
          <p:cNvSpPr/>
          <p:nvPr/>
        </p:nvSpPr>
        <p:spPr>
          <a:xfrm>
            <a:off x="77400" y="540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14"/>
          <p:cNvSpPr/>
          <p:nvPr/>
        </p:nvSpPr>
        <p:spPr>
          <a:xfrm>
            <a:off x="293400" y="5309640"/>
            <a:ext cx="11532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reliable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has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save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time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improve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wide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range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applications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58360" y="857160"/>
            <a:ext cx="982908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SOLUTION</a:t>
            </a:r>
            <a:r>
              <a:rPr lang="en-IN" sz="3600" b="1" strike="noStrike" spc="-26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AND</a:t>
            </a:r>
            <a:r>
              <a:rPr lang="en-IN" sz="36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>
                <a:solidFill>
                  <a:schemeClr val="dk1"/>
                </a:solidFill>
                <a:latin typeface="Trebuchet MS"/>
              </a:rPr>
              <a:t>ITS</a:t>
            </a:r>
            <a:r>
              <a:rPr lang="en-IN" sz="3600" b="1" strike="noStrike" spc="-2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VALUE</a:t>
            </a:r>
            <a:r>
              <a:rPr lang="en-IN" sz="3600" b="1" strike="noStrike" spc="-15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>
                <a:solidFill>
                  <a:schemeClr val="dk1"/>
                </a:solidFill>
                <a:latin typeface="Trebuchet MS"/>
              </a:rPr>
              <a:t>PROPOSITION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2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83AD2324-3B92-42E2-901D-7D7C63EC2DC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>
                <a:lnSpc>
                  <a:spcPct val="100000"/>
                </a:lnSpc>
                <a:spcBef>
                  <a:spcPts val="60"/>
                </a:spcBef>
              </a:pPr>
              <a:t>7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113400" y="1797120"/>
            <a:ext cx="12114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Solution: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6"/>
          <p:cNvSpPr/>
          <p:nvPr/>
        </p:nvSpPr>
        <p:spPr>
          <a:xfrm>
            <a:off x="113400" y="290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7"/>
          <p:cNvSpPr/>
          <p:nvPr/>
        </p:nvSpPr>
        <p:spPr>
          <a:xfrm>
            <a:off x="113400" y="3578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8"/>
          <p:cNvSpPr/>
          <p:nvPr/>
        </p:nvSpPr>
        <p:spPr>
          <a:xfrm>
            <a:off x="113400" y="2134080"/>
            <a:ext cx="11830680" cy="20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that 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 images 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technology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CNN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We've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understand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showing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pictures.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Now,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at any new picture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tell 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are in it, like dogs,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cats,birds 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9"/>
          <p:cNvSpPr/>
          <p:nvPr/>
        </p:nvSpPr>
        <p:spPr>
          <a:xfrm>
            <a:off x="113400" y="4492800"/>
            <a:ext cx="24724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Value</a:t>
            </a:r>
            <a:r>
              <a:rPr lang="en-IN" sz="2400" b="1" strike="noStrike" spc="-4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Proposition: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10"/>
          <p:cNvSpPr/>
          <p:nvPr/>
        </p:nvSpPr>
        <p:spPr>
          <a:xfrm>
            <a:off x="113400" y="5600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11"/>
          <p:cNvSpPr/>
          <p:nvPr/>
        </p:nvSpPr>
        <p:spPr>
          <a:xfrm>
            <a:off x="113400" y="4829760"/>
            <a:ext cx="11538360" cy="13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quickly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photos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analyzing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data much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easier.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having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assistant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pictures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give us information about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9800" y="655200"/>
            <a:ext cx="752400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4250" b="1" strike="noStrike" spc="-12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chemeClr val="dk1"/>
                </a:solidFill>
                <a:latin typeface="Trebuchet MS"/>
              </a:rPr>
              <a:t>WOW</a:t>
            </a:r>
            <a:r>
              <a:rPr lang="en-IN" sz="4250" b="1" strike="noStrike" spc="1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IN</a:t>
            </a:r>
            <a:r>
              <a:rPr lang="en-IN" sz="4250" b="1" strike="noStrike" spc="-12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4250" b="1" strike="noStrike" spc="-7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chemeClr val="dk1"/>
                </a:solidFill>
                <a:latin typeface="Trebuchet MS"/>
              </a:rPr>
              <a:t>SOLUTION</a:t>
            </a:r>
            <a:endParaRPr lang="en-IN" sz="42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11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9E1D9E45-DE2E-42D8-8872-4BB59D3DE9E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>
                <a:lnSpc>
                  <a:spcPct val="100000"/>
                </a:lnSpc>
                <a:spcBef>
                  <a:spcPts val="60"/>
                </a:spcBef>
              </a:pPr>
              <a:t>8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160920" y="1452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376920" y="1355760"/>
            <a:ext cx="11574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Recognition: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excels 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images, leveraging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achieve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160920" y="2463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376920" y="2366640"/>
            <a:ext cx="109962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Speed: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With its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ability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large volumes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visual data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quickly, our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streamlines tasks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would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traditionally require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manual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 and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boosting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productivity.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160920" y="38113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8"/>
          <p:cNvSpPr/>
          <p:nvPr/>
        </p:nvSpPr>
        <p:spPr>
          <a:xfrm>
            <a:off x="376920" y="3714480"/>
            <a:ext cx="1115352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2605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Versatility: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personal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cases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 collections 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applications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	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analysis,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solution adapts to various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contexts,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offering value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across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domains.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object 9"/>
          <p:cNvSpPr/>
          <p:nvPr/>
        </p:nvSpPr>
        <p:spPr>
          <a:xfrm>
            <a:off x="160920" y="515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10"/>
          <p:cNvSpPr/>
          <p:nvPr/>
        </p:nvSpPr>
        <p:spPr>
          <a:xfrm>
            <a:off x="376920" y="5062320"/>
            <a:ext cx="117378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User-Friendly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Interface: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Despite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capabilities,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designed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simplicity in mind, offering an intuitive user experience 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makes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accessible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wide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users, regardless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their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technical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expertise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39800" y="291960"/>
            <a:ext cx="331272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4800" b="1" strike="noStrike" spc="-1">
                <a:solidFill>
                  <a:schemeClr val="dk1"/>
                </a:solidFill>
                <a:latin typeface="Trebuchet MS"/>
              </a:rPr>
              <a:t>MODELLING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1AFD1AAB-64BF-4EF8-BC54-599CC9C37B3A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pPr marL="38160">
                <a:lnSpc>
                  <a:spcPct val="100000"/>
                </a:lnSpc>
                <a:spcBef>
                  <a:spcPts val="60"/>
                </a:spcBef>
              </a:pPr>
              <a:t>9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122040" y="13143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338040" y="1217520"/>
            <a:ext cx="11683800" cy="13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Selection: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choose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because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been 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 a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vast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ImageNet,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contains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millions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spanning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thousands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categories.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pre-training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enables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good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7"/>
          <p:cNvSpPr/>
          <p:nvPr/>
        </p:nvSpPr>
        <p:spPr>
          <a:xfrm>
            <a:off x="122040" y="299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338040" y="2902320"/>
            <a:ext cx="10379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Model: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122040" y="40100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1"/>
          <p:cNvSpPr/>
          <p:nvPr/>
        </p:nvSpPr>
        <p:spPr>
          <a:xfrm>
            <a:off x="122040" y="4683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2"/>
          <p:cNvSpPr/>
          <p:nvPr/>
        </p:nvSpPr>
        <p:spPr>
          <a:xfrm>
            <a:off x="122040" y="569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3"/>
          <p:cNvSpPr/>
          <p:nvPr/>
        </p:nvSpPr>
        <p:spPr>
          <a:xfrm>
            <a:off x="338040" y="3913200"/>
            <a:ext cx="1176588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serves as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backbone of 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process.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flexible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dynamic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computational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graph,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train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complex neural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 architectures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offers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pre-trained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including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ResNet101.TorchVision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utilities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transformation,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handling,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evaluation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metrics, simplifying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overall 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workflow.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4"/>
              </a:spcBef>
              <a:tabLst>
                <a:tab pos="3910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Supporting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Libraries: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Depending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requirements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also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additional libraries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PIL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(Python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Library)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849</Words>
  <Application>LibreOffice/7.6.2.1$Windows_X86_64 LibreOffice_project/56f7684011345957bbf33a7ee678afaf4d2ba333</Application>
  <PresentationFormat>Custom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Thivya M S NM ID:au962821104100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Sarojini M NM ID:au962821104084 </dc:title>
  <dc:subject/>
  <dc:creator/>
  <dc:description/>
  <cp:lastModifiedBy>USER</cp:lastModifiedBy>
  <cp:revision>6</cp:revision>
  <dcterms:created xsi:type="dcterms:W3CDTF">2024-04-04T17:06:44Z</dcterms:created>
  <dcterms:modified xsi:type="dcterms:W3CDTF">2024-04-04T17:33:09Z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Draw</vt:lpwstr>
  </property>
  <property fmtid="{D5CDD505-2E9C-101B-9397-08002B2CF9AE}" pid="4" name="LastSaved">
    <vt:filetime>2024-04-04T00:00:00Z</vt:filetime>
  </property>
  <property fmtid="{D5CDD505-2E9C-101B-9397-08002B2CF9AE}" pid="5" name="PresentationFormat">
    <vt:lpwstr>On-screen Show (4:3)</vt:lpwstr>
  </property>
</Properties>
</file>