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72" r:id="rId12"/>
    <p:sldId id="265"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2FAC3B-E9C1-4762-996F-68C7DA538D88}">
          <p14:sldIdLst>
            <p14:sldId id="256"/>
            <p14:sldId id="273"/>
          </p14:sldIdLst>
        </p14:section>
        <p14:section name="queries" id="{FD91740A-9C3C-4212-BD1A-CF58651D94FA}">
          <p14:sldIdLst>
            <p14:sldId id="257"/>
            <p14:sldId id="258"/>
            <p14:sldId id="259"/>
            <p14:sldId id="260"/>
            <p14:sldId id="261"/>
            <p14:sldId id="262"/>
            <p14:sldId id="263"/>
            <p14:sldId id="264"/>
            <p14:sldId id="272"/>
            <p14:sldId id="265"/>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21-Jun-22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6319" y="1431017"/>
            <a:ext cx="6313805" cy="2954714"/>
          </a:xfrm>
        </p:spPr>
        <p:txBody>
          <a:bodyPr/>
          <a:lstStyle/>
          <a:p>
            <a:r>
              <a:rPr lang="en-US" b="1" dirty="0" smtClean="0">
                <a:solidFill>
                  <a:schemeClr val="accent4">
                    <a:lumMod val="60000"/>
                    <a:lumOff val="40000"/>
                  </a:schemeClr>
                </a:solidFill>
                <a:latin typeface="Agency FB" panose="020B0503020202020204" pitchFamily="34" charset="0"/>
              </a:rPr>
              <a:t>CAPESTONE PROJECT CASE STUDY 1</a:t>
            </a:r>
            <a:endParaRPr lang="en-US" b="1" dirty="0">
              <a:solidFill>
                <a:schemeClr val="accent4">
                  <a:lumMod val="60000"/>
                  <a:lumOff val="40000"/>
                </a:schemeClr>
              </a:solidFill>
              <a:latin typeface="Agency FB" panose="020B0503020202020204" pitchFamily="34" charset="0"/>
            </a:endParaRPr>
          </a:p>
        </p:txBody>
      </p:sp>
      <p:sp>
        <p:nvSpPr>
          <p:cNvPr id="3" name="Subtitle 2"/>
          <p:cNvSpPr>
            <a:spLocks noGrp="1"/>
          </p:cNvSpPr>
          <p:nvPr>
            <p:ph type="subTitle" idx="1"/>
          </p:nvPr>
        </p:nvSpPr>
        <p:spPr>
          <a:xfrm>
            <a:off x="4846319" y="4833257"/>
            <a:ext cx="6313806" cy="957942"/>
          </a:xfrm>
        </p:spPr>
        <p:txBody>
          <a:bodyPr>
            <a:normAutofit/>
          </a:bodyPr>
          <a:lstStyle/>
          <a:p>
            <a:r>
              <a:rPr lang="en-US" sz="2400" dirty="0" smtClean="0">
                <a:solidFill>
                  <a:srgbClr val="FFC000"/>
                </a:solidFill>
                <a:latin typeface="Agency FB" panose="020B0503020202020204" pitchFamily="34" charset="0"/>
              </a:rPr>
              <a:t>DONE BY THIVYA</a:t>
            </a:r>
          </a:p>
          <a:p>
            <a:r>
              <a:rPr lang="en-US" sz="2400" dirty="0" smtClean="0">
                <a:solidFill>
                  <a:srgbClr val="FFC000"/>
                </a:solidFill>
                <a:latin typeface="Agency FB" panose="020B0503020202020204" pitchFamily="34" charset="0"/>
              </a:rPr>
              <a:t> 20 JUNE 2022</a:t>
            </a:r>
            <a:endParaRPr lang="en-US" sz="2400" dirty="0">
              <a:solidFill>
                <a:srgbClr val="FFC000"/>
              </a:solidFill>
              <a:latin typeface="Agency FB" panose="020B0503020202020204" pitchFamily="34" charset="0"/>
            </a:endParaRPr>
          </a:p>
        </p:txBody>
      </p:sp>
      <p:pic>
        <p:nvPicPr>
          <p:cNvPr id="1026" name="Picture 2" descr="https://8weeksqlchallenge.com/images/case-study-design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97" y="1431017"/>
            <a:ext cx="4251326" cy="425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0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2D050"/>
                </a:solidFill>
                <a:latin typeface="AR JULIAN" panose="02000000000000000000" pitchFamily="2" charset="0"/>
              </a:rPr>
              <a:t>8. What is the total items and amount spent for each member before they became a member?</a:t>
            </a:r>
          </a:p>
        </p:txBody>
      </p:sp>
      <p:sp>
        <p:nvSpPr>
          <p:cNvPr id="3" name="Content Placeholder 2"/>
          <p:cNvSpPr>
            <a:spLocks noGrp="1"/>
          </p:cNvSpPr>
          <p:nvPr>
            <p:ph idx="1"/>
          </p:nvPr>
        </p:nvSpPr>
        <p:spPr>
          <a:xfrm>
            <a:off x="685801" y="2142067"/>
            <a:ext cx="4500153" cy="3649133"/>
          </a:xfrm>
        </p:spPr>
        <p:txBody>
          <a:bodyPr>
            <a:normAutofit fontScale="92500" lnSpcReduction="20000"/>
          </a:bodyPr>
          <a:lstStyle/>
          <a:p>
            <a:pPr marL="0" indent="0">
              <a:buNone/>
            </a:pPr>
            <a:endParaRPr lang="en-US" b="1" dirty="0">
              <a:solidFill>
                <a:srgbClr val="FFC000"/>
              </a:solidFill>
            </a:endParaRPr>
          </a:p>
          <a:p>
            <a:pPr marL="0" indent="0">
              <a:buNone/>
            </a:pPr>
            <a:r>
              <a:rPr lang="en-US" b="1" dirty="0">
                <a:solidFill>
                  <a:srgbClr val="FFC000"/>
                </a:solidFill>
              </a:rPr>
              <a:t>select </a:t>
            </a:r>
            <a:r>
              <a:rPr lang="en-US" b="1" dirty="0" err="1">
                <a:solidFill>
                  <a:srgbClr val="FFC000"/>
                </a:solidFill>
              </a:rPr>
              <a:t>s.customer_id,count</a:t>
            </a:r>
            <a:r>
              <a:rPr lang="en-US" b="1" dirty="0">
                <a:solidFill>
                  <a:srgbClr val="FFC000"/>
                </a:solidFill>
              </a:rPr>
              <a:t>(distinct </a:t>
            </a:r>
            <a:r>
              <a:rPr lang="en-US" b="1" dirty="0" err="1">
                <a:solidFill>
                  <a:srgbClr val="FFC000"/>
                </a:solidFill>
              </a:rPr>
              <a:t>s.product_id</a:t>
            </a:r>
            <a:r>
              <a:rPr lang="en-US" b="1" dirty="0">
                <a:solidFill>
                  <a:srgbClr val="FFC000"/>
                </a:solidFill>
              </a:rPr>
              <a:t>) as </a:t>
            </a:r>
            <a:r>
              <a:rPr lang="en-US" b="1" dirty="0" err="1">
                <a:solidFill>
                  <a:srgbClr val="FFC000"/>
                </a:solidFill>
              </a:rPr>
              <a:t>total_items</a:t>
            </a:r>
            <a:r>
              <a:rPr lang="en-US" b="1" dirty="0">
                <a:solidFill>
                  <a:srgbClr val="FFC000"/>
                </a:solidFill>
              </a:rPr>
              <a:t>,</a:t>
            </a:r>
          </a:p>
          <a:p>
            <a:pPr marL="0" indent="0">
              <a:buNone/>
            </a:pPr>
            <a:r>
              <a:rPr lang="en-US" b="1" dirty="0">
                <a:solidFill>
                  <a:srgbClr val="FFC000"/>
                </a:solidFill>
              </a:rPr>
              <a:t>sum( </a:t>
            </a:r>
            <a:r>
              <a:rPr lang="en-US" b="1" dirty="0" err="1">
                <a:solidFill>
                  <a:srgbClr val="FFC000"/>
                </a:solidFill>
              </a:rPr>
              <a:t>menus.price</a:t>
            </a:r>
            <a:r>
              <a:rPr lang="en-US" b="1" dirty="0">
                <a:solidFill>
                  <a:srgbClr val="FFC000"/>
                </a:solidFill>
              </a:rPr>
              <a:t>) as amount</a:t>
            </a:r>
          </a:p>
          <a:p>
            <a:pPr marL="0" indent="0">
              <a:buNone/>
            </a:pPr>
            <a:r>
              <a:rPr lang="en-US" b="1" dirty="0">
                <a:solidFill>
                  <a:srgbClr val="FFC000"/>
                </a:solidFill>
              </a:rPr>
              <a:t>from </a:t>
            </a:r>
            <a:r>
              <a:rPr lang="en-US" b="1" dirty="0" err="1">
                <a:solidFill>
                  <a:srgbClr val="FFC000"/>
                </a:solidFill>
              </a:rPr>
              <a:t>dannys_diner.members</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on </a:t>
            </a:r>
            <a:r>
              <a:rPr lang="en-US" b="1" dirty="0" err="1">
                <a:solidFill>
                  <a:srgbClr val="FFC000"/>
                </a:solidFill>
              </a:rPr>
              <a:t>m.customer_id</a:t>
            </a:r>
            <a:r>
              <a:rPr lang="en-US" b="1" dirty="0">
                <a:solidFill>
                  <a:srgbClr val="FFC000"/>
                </a:solidFill>
              </a:rPr>
              <a:t>=</a:t>
            </a:r>
            <a:r>
              <a:rPr lang="en-US" b="1" dirty="0" err="1">
                <a:solidFill>
                  <a:srgbClr val="FFC000"/>
                </a:solidFill>
              </a:rPr>
              <a:t>s.customer_id</a:t>
            </a:r>
            <a:r>
              <a:rPr lang="en-US" b="1" dirty="0">
                <a:solidFill>
                  <a:srgbClr val="FFC000"/>
                </a:solidFill>
              </a:rPr>
              <a:t> </a:t>
            </a:r>
          </a:p>
          <a:p>
            <a:pPr marL="0" indent="0">
              <a:buNone/>
            </a:pPr>
            <a:r>
              <a:rPr lang="en-US" b="1" dirty="0">
                <a:solidFill>
                  <a:srgbClr val="FFC000"/>
                </a:solidFill>
              </a:rPr>
              <a:t>join </a:t>
            </a:r>
            <a:r>
              <a:rPr lang="en-US" b="1" dirty="0" err="1">
                <a:solidFill>
                  <a:srgbClr val="FFC000"/>
                </a:solidFill>
              </a:rPr>
              <a:t>dannys_diner.menu</a:t>
            </a:r>
            <a:r>
              <a:rPr lang="en-US" b="1" dirty="0">
                <a:solidFill>
                  <a:srgbClr val="FFC000"/>
                </a:solidFill>
              </a:rPr>
              <a:t> menus</a:t>
            </a:r>
          </a:p>
          <a:p>
            <a:pPr marL="0" indent="0">
              <a:buNone/>
            </a:pPr>
            <a:r>
              <a:rPr lang="en-US" b="1" dirty="0">
                <a:solidFill>
                  <a:srgbClr val="FFC000"/>
                </a:solidFill>
              </a:rPr>
              <a:t>on </a:t>
            </a:r>
            <a:r>
              <a:rPr lang="en-US" b="1" dirty="0" err="1">
                <a:solidFill>
                  <a:srgbClr val="FFC000"/>
                </a:solidFill>
              </a:rPr>
              <a:t>s.product_id</a:t>
            </a:r>
            <a:r>
              <a:rPr lang="en-US" b="1" dirty="0">
                <a:solidFill>
                  <a:srgbClr val="FFC000"/>
                </a:solidFill>
              </a:rPr>
              <a:t>=</a:t>
            </a:r>
            <a:r>
              <a:rPr lang="en-US" b="1" dirty="0" err="1">
                <a:solidFill>
                  <a:srgbClr val="FFC000"/>
                </a:solidFill>
              </a:rPr>
              <a:t>menus.product_id</a:t>
            </a:r>
            <a:endParaRPr lang="en-US" b="1" dirty="0">
              <a:solidFill>
                <a:srgbClr val="FFC000"/>
              </a:solidFill>
            </a:endParaRPr>
          </a:p>
          <a:p>
            <a:pPr marL="0" indent="0">
              <a:buNone/>
            </a:pPr>
            <a:r>
              <a:rPr lang="en-US" b="1" dirty="0">
                <a:solidFill>
                  <a:srgbClr val="FFC000"/>
                </a:solidFill>
              </a:rPr>
              <a:t>where </a:t>
            </a:r>
            <a:r>
              <a:rPr lang="en-US" b="1" dirty="0" err="1">
                <a:solidFill>
                  <a:srgbClr val="FFC000"/>
                </a:solidFill>
              </a:rPr>
              <a:t>m.join_date</a:t>
            </a:r>
            <a:r>
              <a:rPr lang="en-US" b="1" dirty="0">
                <a:solidFill>
                  <a:srgbClr val="FFC000"/>
                </a:solidFill>
              </a:rPr>
              <a:t>&gt; </a:t>
            </a:r>
            <a:r>
              <a:rPr lang="en-US" b="1" dirty="0" err="1">
                <a:solidFill>
                  <a:srgbClr val="FFC000"/>
                </a:solidFill>
              </a:rPr>
              <a:t>s.order_date</a:t>
            </a:r>
            <a:endParaRPr lang="en-US" b="1" dirty="0">
              <a:solidFill>
                <a:srgbClr val="FFC000"/>
              </a:solidFill>
            </a:endParaRPr>
          </a:p>
          <a:p>
            <a:pPr marL="0" indent="0">
              <a:buNone/>
            </a:pPr>
            <a:r>
              <a:rPr lang="en-US" b="1" dirty="0">
                <a:solidFill>
                  <a:srgbClr val="FFC000"/>
                </a:solidFill>
              </a:rPr>
              <a:t> group by 1</a:t>
            </a:r>
          </a:p>
        </p:txBody>
      </p:sp>
      <p:pic>
        <p:nvPicPr>
          <p:cNvPr id="4" name="Picture 3"/>
          <p:cNvPicPr>
            <a:picLocks noChangeAspect="1"/>
          </p:cNvPicPr>
          <p:nvPr/>
        </p:nvPicPr>
        <p:blipFill>
          <a:blip r:embed="rId2"/>
          <a:stretch>
            <a:fillRect/>
          </a:stretch>
        </p:blipFill>
        <p:spPr>
          <a:xfrm>
            <a:off x="4741817" y="2533649"/>
            <a:ext cx="7040608" cy="2273481"/>
          </a:xfrm>
          <a:prstGeom prst="rect">
            <a:avLst/>
          </a:prstGeom>
        </p:spPr>
      </p:pic>
    </p:spTree>
    <p:extLst>
      <p:ext uri="{BB962C8B-B14F-4D97-AF65-F5344CB8AC3E}">
        <p14:creationId xmlns:p14="http://schemas.microsoft.com/office/powerpoint/2010/main" val="192091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92D050"/>
                </a:solidFill>
                <a:latin typeface="AR JULIAN" panose="02000000000000000000" pitchFamily="2" charset="0"/>
              </a:rPr>
              <a:t>9. </a:t>
            </a:r>
            <a:r>
              <a:rPr lang="en-US" dirty="0">
                <a:solidFill>
                  <a:srgbClr val="92D050"/>
                </a:solidFill>
                <a:latin typeface="AR JULIAN" panose="02000000000000000000" pitchFamily="2" charset="0"/>
              </a:rPr>
              <a:t>What is the total items and amount spent for each member before they became a member?</a:t>
            </a:r>
            <a:endParaRPr lang="en-US" dirty="0"/>
          </a:p>
        </p:txBody>
      </p:sp>
      <p:sp>
        <p:nvSpPr>
          <p:cNvPr id="3" name="Content Placeholder 2"/>
          <p:cNvSpPr>
            <a:spLocks noGrp="1"/>
          </p:cNvSpPr>
          <p:nvPr>
            <p:ph idx="1"/>
          </p:nvPr>
        </p:nvSpPr>
        <p:spPr>
          <a:xfrm>
            <a:off x="685802" y="2142067"/>
            <a:ext cx="4905102" cy="3649133"/>
          </a:xfrm>
        </p:spPr>
        <p:txBody>
          <a:bodyPr>
            <a:normAutofit fontScale="85000" lnSpcReduction="20000"/>
          </a:bodyPr>
          <a:lstStyle/>
          <a:p>
            <a:pPr marL="0" indent="0">
              <a:buNone/>
            </a:pPr>
            <a:r>
              <a:rPr lang="en-US" b="1" dirty="0">
                <a:solidFill>
                  <a:srgbClr val="FFC000"/>
                </a:solidFill>
              </a:rPr>
              <a:t>select </a:t>
            </a:r>
            <a:r>
              <a:rPr lang="en-US" b="1" dirty="0" err="1">
                <a:solidFill>
                  <a:srgbClr val="FFC000"/>
                </a:solidFill>
              </a:rPr>
              <a:t>s.customer_id,count</a:t>
            </a:r>
            <a:r>
              <a:rPr lang="en-US" b="1" dirty="0">
                <a:solidFill>
                  <a:srgbClr val="FFC000"/>
                </a:solidFill>
              </a:rPr>
              <a:t>(distinct </a:t>
            </a:r>
            <a:r>
              <a:rPr lang="en-US" b="1" dirty="0" err="1">
                <a:solidFill>
                  <a:srgbClr val="FFC000"/>
                </a:solidFill>
              </a:rPr>
              <a:t>s.product_id</a:t>
            </a:r>
            <a:r>
              <a:rPr lang="en-US" b="1" dirty="0">
                <a:solidFill>
                  <a:srgbClr val="FFC000"/>
                </a:solidFill>
              </a:rPr>
              <a:t>) as </a:t>
            </a:r>
            <a:r>
              <a:rPr lang="en-US" b="1" dirty="0" err="1">
                <a:solidFill>
                  <a:srgbClr val="FFC000"/>
                </a:solidFill>
              </a:rPr>
              <a:t>total_items</a:t>
            </a:r>
            <a:r>
              <a:rPr lang="en-US" b="1" dirty="0">
                <a:solidFill>
                  <a:srgbClr val="FFC000"/>
                </a:solidFill>
              </a:rPr>
              <a:t>,</a:t>
            </a:r>
          </a:p>
          <a:p>
            <a:pPr marL="0" indent="0">
              <a:buNone/>
            </a:pPr>
            <a:r>
              <a:rPr lang="en-US" b="1" dirty="0">
                <a:solidFill>
                  <a:srgbClr val="FFC000"/>
                </a:solidFill>
              </a:rPr>
              <a:t>sum( </a:t>
            </a:r>
            <a:r>
              <a:rPr lang="en-US" b="1" dirty="0" err="1">
                <a:solidFill>
                  <a:srgbClr val="FFC000"/>
                </a:solidFill>
              </a:rPr>
              <a:t>menus.price</a:t>
            </a:r>
            <a:r>
              <a:rPr lang="en-US" b="1" dirty="0">
                <a:solidFill>
                  <a:srgbClr val="FFC000"/>
                </a:solidFill>
              </a:rPr>
              <a:t>) as amount</a:t>
            </a:r>
          </a:p>
          <a:p>
            <a:pPr marL="0" indent="0">
              <a:buNone/>
            </a:pPr>
            <a:r>
              <a:rPr lang="en-US" b="1" dirty="0">
                <a:solidFill>
                  <a:srgbClr val="FFC000"/>
                </a:solidFill>
              </a:rPr>
              <a:t>from </a:t>
            </a:r>
            <a:r>
              <a:rPr lang="en-US" b="1" dirty="0" err="1">
                <a:solidFill>
                  <a:srgbClr val="FFC000"/>
                </a:solidFill>
              </a:rPr>
              <a:t>dannys_diner.members</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on </a:t>
            </a:r>
            <a:r>
              <a:rPr lang="en-US" b="1" dirty="0" err="1">
                <a:solidFill>
                  <a:srgbClr val="FFC000"/>
                </a:solidFill>
              </a:rPr>
              <a:t>m.customer_id</a:t>
            </a:r>
            <a:r>
              <a:rPr lang="en-US" b="1" dirty="0">
                <a:solidFill>
                  <a:srgbClr val="FFC000"/>
                </a:solidFill>
              </a:rPr>
              <a:t>=</a:t>
            </a:r>
            <a:r>
              <a:rPr lang="en-US" b="1" dirty="0" err="1">
                <a:solidFill>
                  <a:srgbClr val="FFC000"/>
                </a:solidFill>
              </a:rPr>
              <a:t>s.customer_id</a:t>
            </a:r>
            <a:r>
              <a:rPr lang="en-US" b="1" dirty="0">
                <a:solidFill>
                  <a:srgbClr val="FFC000"/>
                </a:solidFill>
              </a:rPr>
              <a:t> </a:t>
            </a:r>
          </a:p>
          <a:p>
            <a:pPr marL="0" indent="0">
              <a:buNone/>
            </a:pPr>
            <a:r>
              <a:rPr lang="en-US" b="1" dirty="0">
                <a:solidFill>
                  <a:srgbClr val="FFC000"/>
                </a:solidFill>
              </a:rPr>
              <a:t>join </a:t>
            </a:r>
            <a:r>
              <a:rPr lang="en-US" b="1" dirty="0" err="1">
                <a:solidFill>
                  <a:srgbClr val="FFC000"/>
                </a:solidFill>
              </a:rPr>
              <a:t>dannys_diner.menu</a:t>
            </a:r>
            <a:r>
              <a:rPr lang="en-US" b="1" dirty="0">
                <a:solidFill>
                  <a:srgbClr val="FFC000"/>
                </a:solidFill>
              </a:rPr>
              <a:t> menus</a:t>
            </a:r>
          </a:p>
          <a:p>
            <a:pPr marL="0" indent="0">
              <a:buNone/>
            </a:pPr>
            <a:r>
              <a:rPr lang="en-US" b="1" dirty="0">
                <a:solidFill>
                  <a:srgbClr val="FFC000"/>
                </a:solidFill>
              </a:rPr>
              <a:t>on </a:t>
            </a:r>
            <a:r>
              <a:rPr lang="en-US" b="1" dirty="0" err="1">
                <a:solidFill>
                  <a:srgbClr val="FFC000"/>
                </a:solidFill>
              </a:rPr>
              <a:t>s.product_id</a:t>
            </a:r>
            <a:r>
              <a:rPr lang="en-US" b="1" dirty="0">
                <a:solidFill>
                  <a:srgbClr val="FFC000"/>
                </a:solidFill>
              </a:rPr>
              <a:t>=</a:t>
            </a:r>
            <a:r>
              <a:rPr lang="en-US" b="1" dirty="0" err="1">
                <a:solidFill>
                  <a:srgbClr val="FFC000"/>
                </a:solidFill>
              </a:rPr>
              <a:t>menus.product_id</a:t>
            </a:r>
            <a:endParaRPr lang="en-US" b="1" dirty="0">
              <a:solidFill>
                <a:srgbClr val="FFC000"/>
              </a:solidFill>
            </a:endParaRPr>
          </a:p>
          <a:p>
            <a:pPr marL="0" indent="0">
              <a:buNone/>
            </a:pPr>
            <a:r>
              <a:rPr lang="en-US" b="1" dirty="0">
                <a:solidFill>
                  <a:srgbClr val="FFC000"/>
                </a:solidFill>
              </a:rPr>
              <a:t>where </a:t>
            </a:r>
            <a:r>
              <a:rPr lang="en-US" b="1" dirty="0" err="1">
                <a:solidFill>
                  <a:srgbClr val="FFC000"/>
                </a:solidFill>
              </a:rPr>
              <a:t>m.join_date</a:t>
            </a:r>
            <a:r>
              <a:rPr lang="en-US" b="1" dirty="0">
                <a:solidFill>
                  <a:srgbClr val="FFC000"/>
                </a:solidFill>
              </a:rPr>
              <a:t>&lt; </a:t>
            </a:r>
            <a:r>
              <a:rPr lang="en-US" b="1" dirty="0" err="1">
                <a:solidFill>
                  <a:srgbClr val="FFC000"/>
                </a:solidFill>
              </a:rPr>
              <a:t>s.order_date</a:t>
            </a:r>
            <a:endParaRPr lang="en-US" b="1" dirty="0">
              <a:solidFill>
                <a:srgbClr val="FFC000"/>
              </a:solidFill>
            </a:endParaRPr>
          </a:p>
          <a:p>
            <a:pPr marL="0" indent="0">
              <a:buNone/>
            </a:pPr>
            <a:r>
              <a:rPr lang="en-US" b="1" dirty="0">
                <a:solidFill>
                  <a:srgbClr val="FFC000"/>
                </a:solidFill>
              </a:rPr>
              <a:t> group by </a:t>
            </a:r>
            <a:r>
              <a:rPr lang="en-US" b="1" dirty="0" smtClean="0">
                <a:solidFill>
                  <a:srgbClr val="FFC000"/>
                </a:solidFill>
              </a:rPr>
              <a:t>1</a:t>
            </a:r>
          </a:p>
          <a:p>
            <a:pPr marL="0" indent="0">
              <a:buNone/>
            </a:pPr>
            <a:r>
              <a:rPr lang="en-US" b="1" i="1" u="sng" dirty="0">
                <a:solidFill>
                  <a:schemeClr val="tx1">
                    <a:lumMod val="65000"/>
                  </a:schemeClr>
                </a:solidFill>
              </a:rPr>
              <a:t>UNDERSTANDING: </a:t>
            </a:r>
            <a:r>
              <a:rPr lang="en-US" b="1" i="1" u="sng" dirty="0" smtClean="0">
                <a:solidFill>
                  <a:schemeClr val="tx1">
                    <a:lumMod val="65000"/>
                  </a:schemeClr>
                </a:solidFill>
              </a:rPr>
              <a:t>Loyalty program doesn’t seems to change the purchasing rate of the customers.</a:t>
            </a:r>
            <a:endParaRPr lang="en-US" b="1" dirty="0">
              <a:solidFill>
                <a:srgbClr val="FFC000"/>
              </a:solidFill>
            </a:endParaRPr>
          </a:p>
          <a:p>
            <a:pPr marL="0" indent="0">
              <a:buNone/>
            </a:pPr>
            <a:endParaRPr lang="en-US" b="1" dirty="0">
              <a:solidFill>
                <a:srgbClr val="FFC000"/>
              </a:solidFill>
            </a:endParaRPr>
          </a:p>
        </p:txBody>
      </p:sp>
      <p:pic>
        <p:nvPicPr>
          <p:cNvPr id="4" name="Picture 3"/>
          <p:cNvPicPr>
            <a:picLocks noChangeAspect="1"/>
          </p:cNvPicPr>
          <p:nvPr/>
        </p:nvPicPr>
        <p:blipFill>
          <a:blip r:embed="rId2"/>
          <a:stretch>
            <a:fillRect/>
          </a:stretch>
        </p:blipFill>
        <p:spPr>
          <a:xfrm>
            <a:off x="5316583" y="2652712"/>
            <a:ext cx="6618242" cy="1592717"/>
          </a:xfrm>
          <a:prstGeom prst="rect">
            <a:avLst/>
          </a:prstGeom>
        </p:spPr>
      </p:pic>
    </p:spTree>
    <p:extLst>
      <p:ext uri="{BB962C8B-B14F-4D97-AF65-F5344CB8AC3E}">
        <p14:creationId xmlns:p14="http://schemas.microsoft.com/office/powerpoint/2010/main" val="428916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92D050"/>
                </a:solidFill>
                <a:latin typeface="AR JULIAN" panose="02000000000000000000" pitchFamily="2" charset="0"/>
              </a:rPr>
              <a:t>10.</a:t>
            </a:r>
            <a:r>
              <a:rPr lang="en-US" dirty="0" smtClean="0">
                <a:solidFill>
                  <a:srgbClr val="92D050"/>
                </a:solidFill>
                <a:latin typeface="AR JULIAN" panose="02000000000000000000" pitchFamily="2" charset="0"/>
              </a:rPr>
              <a:t> </a:t>
            </a:r>
            <a:r>
              <a:rPr lang="en-US" dirty="0">
                <a:solidFill>
                  <a:srgbClr val="92D050"/>
                </a:solidFill>
                <a:latin typeface="AR JULIAN" panose="02000000000000000000" pitchFamily="2" charset="0"/>
              </a:rPr>
              <a:t>If each $1 spent equates to 10 points and sushi has a 2x points multiplier - how many points would each customer have?</a:t>
            </a:r>
          </a:p>
        </p:txBody>
      </p:sp>
      <p:sp>
        <p:nvSpPr>
          <p:cNvPr id="3" name="Content Placeholder 2"/>
          <p:cNvSpPr>
            <a:spLocks noGrp="1"/>
          </p:cNvSpPr>
          <p:nvPr>
            <p:ph idx="1"/>
          </p:nvPr>
        </p:nvSpPr>
        <p:spPr>
          <a:xfrm>
            <a:off x="685801" y="2142067"/>
            <a:ext cx="4878975" cy="3649133"/>
          </a:xfrm>
        </p:spPr>
        <p:txBody>
          <a:bodyPr/>
          <a:lstStyle/>
          <a:p>
            <a:pPr marL="0" indent="0">
              <a:buNone/>
            </a:pPr>
            <a:r>
              <a:rPr lang="en-US" b="1" dirty="0">
                <a:solidFill>
                  <a:srgbClr val="FFC000"/>
                </a:solidFill>
              </a:rPr>
              <a:t>select </a:t>
            </a:r>
            <a:r>
              <a:rPr lang="en-US" b="1" dirty="0" err="1">
                <a:solidFill>
                  <a:srgbClr val="FFC000"/>
                </a:solidFill>
              </a:rPr>
              <a:t>s.customer_id</a:t>
            </a:r>
            <a:r>
              <a:rPr lang="en-US" b="1" dirty="0">
                <a:solidFill>
                  <a:srgbClr val="FFC000"/>
                </a:solidFill>
              </a:rPr>
              <a:t>,</a:t>
            </a:r>
          </a:p>
          <a:p>
            <a:pPr marL="0" indent="0">
              <a:buNone/>
            </a:pPr>
            <a:r>
              <a:rPr lang="en-US" b="1" dirty="0">
                <a:solidFill>
                  <a:srgbClr val="FFC000"/>
                </a:solidFill>
              </a:rPr>
              <a:t>  sum(case when </a:t>
            </a:r>
            <a:r>
              <a:rPr lang="en-US" b="1" dirty="0" err="1">
                <a:solidFill>
                  <a:srgbClr val="FFC000"/>
                </a:solidFill>
              </a:rPr>
              <a:t>s.product_id</a:t>
            </a:r>
            <a:r>
              <a:rPr lang="en-US" b="1" dirty="0">
                <a:solidFill>
                  <a:srgbClr val="FFC000"/>
                </a:solidFill>
              </a:rPr>
              <a:t>=1 then </a:t>
            </a:r>
            <a:r>
              <a:rPr lang="en-US" b="1" dirty="0" err="1">
                <a:solidFill>
                  <a:srgbClr val="FFC000"/>
                </a:solidFill>
              </a:rPr>
              <a:t>m.price</a:t>
            </a:r>
            <a:r>
              <a:rPr lang="en-US" b="1" dirty="0">
                <a:solidFill>
                  <a:srgbClr val="FFC000"/>
                </a:solidFill>
              </a:rPr>
              <a:t>*20</a:t>
            </a:r>
          </a:p>
          <a:p>
            <a:pPr marL="0" indent="0">
              <a:buNone/>
            </a:pPr>
            <a:r>
              <a:rPr lang="en-US" b="1" dirty="0">
                <a:solidFill>
                  <a:srgbClr val="FFC000"/>
                </a:solidFill>
              </a:rPr>
              <a:t>  else </a:t>
            </a:r>
            <a:r>
              <a:rPr lang="en-US" b="1" dirty="0" err="1">
                <a:solidFill>
                  <a:srgbClr val="FFC000"/>
                </a:solidFill>
              </a:rPr>
              <a:t>m.price</a:t>
            </a:r>
            <a:r>
              <a:rPr lang="en-US" b="1" dirty="0">
                <a:solidFill>
                  <a:srgbClr val="FFC000"/>
                </a:solidFill>
              </a:rPr>
              <a:t>*10 end) as points</a:t>
            </a:r>
          </a:p>
          <a:p>
            <a:pPr marL="0" indent="0">
              <a:buNone/>
            </a:pPr>
            <a:r>
              <a:rPr lang="en-US" b="1" dirty="0">
                <a:solidFill>
                  <a:srgbClr val="FFC000"/>
                </a:solidFill>
              </a:rPr>
              <a:t>  from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  join </a:t>
            </a:r>
            <a:r>
              <a:rPr lang="en-US" b="1" dirty="0" err="1">
                <a:solidFill>
                  <a:srgbClr val="FFC000"/>
                </a:solidFill>
              </a:rPr>
              <a:t>dannys_diner.menu</a:t>
            </a:r>
            <a:r>
              <a:rPr lang="en-US" b="1" dirty="0">
                <a:solidFill>
                  <a:srgbClr val="FFC000"/>
                </a:solidFill>
              </a:rPr>
              <a:t> m</a:t>
            </a:r>
          </a:p>
          <a:p>
            <a:pPr marL="0" indent="0">
              <a:buNone/>
            </a:pPr>
            <a:r>
              <a:rPr lang="en-US" b="1" dirty="0">
                <a:solidFill>
                  <a:srgbClr val="FFC000"/>
                </a:solidFill>
              </a:rPr>
              <a:t>  on </a:t>
            </a:r>
            <a:r>
              <a:rPr lang="en-US" b="1" dirty="0" err="1">
                <a:solidFill>
                  <a:srgbClr val="FFC000"/>
                </a:solidFill>
              </a:rPr>
              <a:t>s.product_id</a:t>
            </a:r>
            <a:r>
              <a:rPr lang="en-US" b="1" dirty="0">
                <a:solidFill>
                  <a:srgbClr val="FFC000"/>
                </a:solidFill>
              </a:rPr>
              <a:t>=</a:t>
            </a:r>
            <a:r>
              <a:rPr lang="en-US" b="1" dirty="0" err="1">
                <a:solidFill>
                  <a:srgbClr val="FFC000"/>
                </a:solidFill>
              </a:rPr>
              <a:t>m.product_id</a:t>
            </a:r>
            <a:endParaRPr lang="en-US" b="1" dirty="0">
              <a:solidFill>
                <a:srgbClr val="FFC000"/>
              </a:solidFill>
            </a:endParaRPr>
          </a:p>
          <a:p>
            <a:pPr marL="0" indent="0">
              <a:buNone/>
            </a:pPr>
            <a:r>
              <a:rPr lang="en-US" b="1" dirty="0">
                <a:solidFill>
                  <a:srgbClr val="FFC000"/>
                </a:solidFill>
              </a:rPr>
              <a:t> group by 1</a:t>
            </a:r>
            <a:r>
              <a:rPr lang="en-US" b="1" dirty="0" smtClean="0">
                <a:solidFill>
                  <a:srgbClr val="FFC000"/>
                </a:solidFill>
              </a:rPr>
              <a:t>;</a:t>
            </a:r>
          </a:p>
          <a:p>
            <a:pPr marL="0" indent="0">
              <a:buNone/>
            </a:pPr>
            <a:r>
              <a:rPr lang="en-US" b="1" i="1" u="sng" dirty="0">
                <a:solidFill>
                  <a:schemeClr val="tx1">
                    <a:lumMod val="65000"/>
                  </a:schemeClr>
                </a:solidFill>
              </a:rPr>
              <a:t>UNDERSTANDING: C</a:t>
            </a:r>
            <a:r>
              <a:rPr lang="en-US" b="1" i="1" u="sng" dirty="0" smtClean="0">
                <a:solidFill>
                  <a:schemeClr val="tx1">
                    <a:lumMod val="65000"/>
                  </a:schemeClr>
                </a:solidFill>
              </a:rPr>
              <a:t>ustomer B is seems to purchased more sushi compared to others.</a:t>
            </a:r>
            <a:endParaRPr lang="en-US" b="1" dirty="0">
              <a:solidFill>
                <a:srgbClr val="FFC000"/>
              </a:solidFill>
            </a:endParaRPr>
          </a:p>
          <a:p>
            <a:pPr marL="0" indent="0">
              <a:buNone/>
            </a:pPr>
            <a:endParaRPr lang="en-US" b="1" dirty="0">
              <a:solidFill>
                <a:srgbClr val="FFC000"/>
              </a:solidFill>
            </a:endParaRPr>
          </a:p>
        </p:txBody>
      </p:sp>
      <p:pic>
        <p:nvPicPr>
          <p:cNvPr id="4" name="Picture 3"/>
          <p:cNvPicPr>
            <a:picLocks noChangeAspect="1"/>
          </p:cNvPicPr>
          <p:nvPr/>
        </p:nvPicPr>
        <p:blipFill>
          <a:blip r:embed="rId2"/>
          <a:stretch>
            <a:fillRect/>
          </a:stretch>
        </p:blipFill>
        <p:spPr>
          <a:xfrm>
            <a:off x="5003074" y="3495675"/>
            <a:ext cx="6035448" cy="2371725"/>
          </a:xfrm>
          <a:prstGeom prst="rect">
            <a:avLst/>
          </a:prstGeom>
        </p:spPr>
      </p:pic>
    </p:spTree>
    <p:extLst>
      <p:ext uri="{BB962C8B-B14F-4D97-AF65-F5344CB8AC3E}">
        <p14:creationId xmlns:p14="http://schemas.microsoft.com/office/powerpoint/2010/main" val="169760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552994"/>
          </a:xfrm>
        </p:spPr>
        <p:txBody>
          <a:bodyPr>
            <a:normAutofit fontScale="90000"/>
          </a:bodyPr>
          <a:lstStyle/>
          <a:p>
            <a:pPr algn="ctr"/>
            <a:r>
              <a:rPr lang="en-US" dirty="0" smtClean="0">
                <a:solidFill>
                  <a:schemeClr val="tx1">
                    <a:lumMod val="85000"/>
                  </a:schemeClr>
                </a:solidFill>
                <a:latin typeface="AR JULIAN" panose="02000000000000000000" pitchFamily="2" charset="0"/>
              </a:rPr>
              <a:t>Bonus questions</a:t>
            </a:r>
            <a:endParaRPr lang="en-US" dirty="0">
              <a:solidFill>
                <a:schemeClr val="tx1">
                  <a:lumMod val="85000"/>
                </a:schemeClr>
              </a:solidFill>
              <a:latin typeface="AR JULIAN" panose="02000000000000000000" pitchFamily="2" charset="0"/>
            </a:endParaRPr>
          </a:p>
        </p:txBody>
      </p:sp>
      <p:sp>
        <p:nvSpPr>
          <p:cNvPr id="3" name="Content Placeholder 2"/>
          <p:cNvSpPr>
            <a:spLocks noGrp="1"/>
          </p:cNvSpPr>
          <p:nvPr>
            <p:ph idx="1"/>
          </p:nvPr>
        </p:nvSpPr>
        <p:spPr>
          <a:xfrm>
            <a:off x="685801" y="1854926"/>
            <a:ext cx="7739741" cy="4284617"/>
          </a:xfrm>
        </p:spPr>
        <p:txBody>
          <a:bodyPr>
            <a:normAutofit fontScale="92500" lnSpcReduction="20000"/>
          </a:bodyPr>
          <a:lstStyle/>
          <a:p>
            <a:pPr marL="0" indent="0">
              <a:buNone/>
            </a:pPr>
            <a:r>
              <a:rPr lang="en-US" b="1" dirty="0">
                <a:solidFill>
                  <a:srgbClr val="FFC000"/>
                </a:solidFill>
              </a:rPr>
              <a:t>with </a:t>
            </a:r>
            <a:r>
              <a:rPr lang="en-US" b="1" dirty="0" err="1">
                <a:solidFill>
                  <a:srgbClr val="FFC000"/>
                </a:solidFill>
              </a:rPr>
              <a:t>cte</a:t>
            </a:r>
            <a:r>
              <a:rPr lang="en-US" b="1" dirty="0">
                <a:solidFill>
                  <a:srgbClr val="FFC000"/>
                </a:solidFill>
              </a:rPr>
              <a:t> as(select </a:t>
            </a:r>
            <a:r>
              <a:rPr lang="en-US" b="1" dirty="0" err="1">
                <a:solidFill>
                  <a:srgbClr val="FFC000"/>
                </a:solidFill>
              </a:rPr>
              <a:t>s.customer_id,s.order_date,n.product_name,n.price,m.join_date</a:t>
            </a:r>
            <a:r>
              <a:rPr lang="en-US" b="1" dirty="0">
                <a:solidFill>
                  <a:srgbClr val="FFC000"/>
                </a:solidFill>
              </a:rPr>
              <a:t>,</a:t>
            </a:r>
          </a:p>
          <a:p>
            <a:pPr marL="0" indent="0">
              <a:buNone/>
            </a:pPr>
            <a:r>
              <a:rPr lang="en-US" b="1" dirty="0">
                <a:solidFill>
                  <a:srgbClr val="FFC000"/>
                </a:solidFill>
              </a:rPr>
              <a:t>rank() over(partition by </a:t>
            </a:r>
            <a:r>
              <a:rPr lang="en-US" b="1" dirty="0" err="1">
                <a:solidFill>
                  <a:srgbClr val="FFC000"/>
                </a:solidFill>
              </a:rPr>
              <a:t>s.customer_id</a:t>
            </a:r>
            <a:r>
              <a:rPr lang="en-US" b="1" dirty="0">
                <a:solidFill>
                  <a:srgbClr val="FFC000"/>
                </a:solidFill>
              </a:rPr>
              <a:t> order by </a:t>
            </a:r>
            <a:r>
              <a:rPr lang="en-US" b="1" dirty="0" err="1">
                <a:solidFill>
                  <a:srgbClr val="FFC000"/>
                </a:solidFill>
              </a:rPr>
              <a:t>s.order_date</a:t>
            </a:r>
            <a:r>
              <a:rPr lang="en-US" b="1" dirty="0">
                <a:solidFill>
                  <a:srgbClr val="FFC000"/>
                </a:solidFill>
              </a:rPr>
              <a:t> ) as ranking</a:t>
            </a:r>
          </a:p>
          <a:p>
            <a:pPr marL="0" indent="0">
              <a:buNone/>
            </a:pPr>
            <a:r>
              <a:rPr lang="en-US" b="1" dirty="0">
                <a:solidFill>
                  <a:srgbClr val="FFC000"/>
                </a:solidFill>
              </a:rPr>
              <a:t>,case when </a:t>
            </a:r>
            <a:r>
              <a:rPr lang="en-US" b="1" dirty="0" err="1">
                <a:solidFill>
                  <a:srgbClr val="FFC000"/>
                </a:solidFill>
              </a:rPr>
              <a:t>s.order_date</a:t>
            </a:r>
            <a:r>
              <a:rPr lang="en-US" b="1" dirty="0">
                <a:solidFill>
                  <a:srgbClr val="FFC000"/>
                </a:solidFill>
              </a:rPr>
              <a:t>&gt;=</a:t>
            </a:r>
            <a:r>
              <a:rPr lang="en-US" b="1" dirty="0" err="1">
                <a:solidFill>
                  <a:srgbClr val="FFC000"/>
                </a:solidFill>
              </a:rPr>
              <a:t>m.join_date</a:t>
            </a:r>
            <a:r>
              <a:rPr lang="en-US" b="1" dirty="0">
                <a:solidFill>
                  <a:srgbClr val="FFC000"/>
                </a:solidFill>
              </a:rPr>
              <a:t> then 'Y'</a:t>
            </a:r>
          </a:p>
          <a:p>
            <a:pPr marL="0" indent="0">
              <a:buNone/>
            </a:pPr>
            <a:r>
              <a:rPr lang="en-US" b="1" dirty="0">
                <a:solidFill>
                  <a:srgbClr val="FFC000"/>
                </a:solidFill>
              </a:rPr>
              <a:t>else 'N' end as members</a:t>
            </a:r>
          </a:p>
          <a:p>
            <a:pPr marL="0" indent="0">
              <a:buNone/>
            </a:pPr>
            <a:r>
              <a:rPr lang="en-US" b="1" dirty="0">
                <a:solidFill>
                  <a:srgbClr val="FFC000"/>
                </a:solidFill>
              </a:rPr>
              <a:t>from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join </a:t>
            </a:r>
            <a:r>
              <a:rPr lang="en-US" b="1" dirty="0" err="1">
                <a:solidFill>
                  <a:srgbClr val="FFC000"/>
                </a:solidFill>
              </a:rPr>
              <a:t>dannys_diner.menu</a:t>
            </a:r>
            <a:r>
              <a:rPr lang="en-US" b="1" dirty="0">
                <a:solidFill>
                  <a:srgbClr val="FFC000"/>
                </a:solidFill>
              </a:rPr>
              <a:t> n</a:t>
            </a:r>
          </a:p>
          <a:p>
            <a:pPr marL="0" indent="0">
              <a:buNone/>
            </a:pPr>
            <a:r>
              <a:rPr lang="en-US" b="1" dirty="0">
                <a:solidFill>
                  <a:srgbClr val="FFC000"/>
                </a:solidFill>
              </a:rPr>
              <a:t>on </a:t>
            </a:r>
            <a:r>
              <a:rPr lang="en-US" b="1" dirty="0" err="1">
                <a:solidFill>
                  <a:srgbClr val="FFC000"/>
                </a:solidFill>
              </a:rPr>
              <a:t>n.product_id</a:t>
            </a:r>
            <a:r>
              <a:rPr lang="en-US" b="1" dirty="0">
                <a:solidFill>
                  <a:srgbClr val="FFC000"/>
                </a:solidFill>
              </a:rPr>
              <a:t>=</a:t>
            </a:r>
            <a:r>
              <a:rPr lang="en-US" b="1" dirty="0" err="1">
                <a:solidFill>
                  <a:srgbClr val="FFC000"/>
                </a:solidFill>
              </a:rPr>
              <a:t>s.product_id</a:t>
            </a:r>
            <a:endParaRPr lang="en-US" b="1" dirty="0">
              <a:solidFill>
                <a:srgbClr val="FFC000"/>
              </a:solidFill>
            </a:endParaRPr>
          </a:p>
          <a:p>
            <a:pPr marL="0" indent="0">
              <a:buNone/>
            </a:pPr>
            <a:r>
              <a:rPr lang="en-US" b="1" dirty="0">
                <a:solidFill>
                  <a:srgbClr val="FFC000"/>
                </a:solidFill>
              </a:rPr>
              <a:t>join </a:t>
            </a:r>
            <a:r>
              <a:rPr lang="en-US" b="1" dirty="0" err="1">
                <a:solidFill>
                  <a:srgbClr val="FFC000"/>
                </a:solidFill>
              </a:rPr>
              <a:t>dannys_diner.members</a:t>
            </a:r>
            <a:r>
              <a:rPr lang="en-US" b="1" dirty="0">
                <a:solidFill>
                  <a:srgbClr val="FFC000"/>
                </a:solidFill>
              </a:rPr>
              <a:t> m</a:t>
            </a:r>
          </a:p>
          <a:p>
            <a:pPr marL="0" indent="0">
              <a:buNone/>
            </a:pPr>
            <a:r>
              <a:rPr lang="en-US" b="1" dirty="0">
                <a:solidFill>
                  <a:srgbClr val="FFC000"/>
                </a:solidFill>
              </a:rPr>
              <a:t>on </a:t>
            </a:r>
            <a:r>
              <a:rPr lang="en-US" b="1" dirty="0" err="1">
                <a:solidFill>
                  <a:srgbClr val="FFC000"/>
                </a:solidFill>
              </a:rPr>
              <a:t>s.customer_id</a:t>
            </a:r>
            <a:r>
              <a:rPr lang="en-US" b="1" dirty="0">
                <a:solidFill>
                  <a:srgbClr val="FFC000"/>
                </a:solidFill>
              </a:rPr>
              <a:t>=</a:t>
            </a:r>
            <a:r>
              <a:rPr lang="en-US" b="1" dirty="0" err="1">
                <a:solidFill>
                  <a:srgbClr val="FFC000"/>
                </a:solidFill>
              </a:rPr>
              <a:t>m.customer_id</a:t>
            </a:r>
            <a:r>
              <a:rPr lang="en-US" b="1" dirty="0">
                <a:solidFill>
                  <a:srgbClr val="FFC000"/>
                </a:solidFill>
              </a:rPr>
              <a:t>)</a:t>
            </a:r>
          </a:p>
          <a:p>
            <a:pPr marL="0" indent="0">
              <a:buNone/>
            </a:pPr>
            <a:endParaRPr lang="en-US" b="1" dirty="0">
              <a:solidFill>
                <a:srgbClr val="FFC000"/>
              </a:solidFill>
            </a:endParaRPr>
          </a:p>
          <a:p>
            <a:pPr marL="0" indent="0">
              <a:buNone/>
            </a:pPr>
            <a:r>
              <a:rPr lang="en-US" b="1" dirty="0">
                <a:solidFill>
                  <a:srgbClr val="FFC000"/>
                </a:solidFill>
              </a:rPr>
              <a:t>select </a:t>
            </a:r>
            <a:r>
              <a:rPr lang="en-US" b="1" dirty="0" err="1">
                <a:solidFill>
                  <a:srgbClr val="FFC000"/>
                </a:solidFill>
              </a:rPr>
              <a:t>A.customer_id,A.order_date,A.product_name,A.price,A.members</a:t>
            </a:r>
            <a:endParaRPr lang="en-US" b="1" dirty="0">
              <a:solidFill>
                <a:srgbClr val="FFC000"/>
              </a:solidFill>
            </a:endParaRPr>
          </a:p>
          <a:p>
            <a:pPr marL="0" indent="0">
              <a:buNone/>
            </a:pPr>
            <a:r>
              <a:rPr lang="en-US" b="1" dirty="0">
                <a:solidFill>
                  <a:srgbClr val="FFC000"/>
                </a:solidFill>
              </a:rPr>
              <a:t>from </a:t>
            </a:r>
            <a:r>
              <a:rPr lang="en-US" b="1" dirty="0" err="1">
                <a:solidFill>
                  <a:srgbClr val="FFC000"/>
                </a:solidFill>
              </a:rPr>
              <a:t>cte</a:t>
            </a:r>
            <a:r>
              <a:rPr lang="en-US" b="1" dirty="0">
                <a:solidFill>
                  <a:srgbClr val="FFC000"/>
                </a:solidFill>
              </a:rPr>
              <a:t> A</a:t>
            </a:r>
          </a:p>
          <a:p>
            <a:pPr marL="0" indent="0">
              <a:buNone/>
            </a:pPr>
            <a:endParaRPr lang="en-US" b="1" dirty="0">
              <a:solidFill>
                <a:srgbClr val="FFC000"/>
              </a:solidFill>
            </a:endParaRPr>
          </a:p>
          <a:p>
            <a:pPr marL="0" indent="0">
              <a:buNone/>
            </a:pPr>
            <a:endParaRPr lang="en-US" b="1" dirty="0">
              <a:solidFill>
                <a:srgbClr val="FFC000"/>
              </a:solidFill>
            </a:endParaRPr>
          </a:p>
        </p:txBody>
      </p:sp>
    </p:spTree>
    <p:extLst>
      <p:ext uri="{BB962C8B-B14F-4D97-AF65-F5344CB8AC3E}">
        <p14:creationId xmlns:p14="http://schemas.microsoft.com/office/powerpoint/2010/main" val="302213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320438"/>
          </a:xfrm>
        </p:spPr>
        <p:txBody>
          <a:bodyPr>
            <a:normAutofit fontScale="90000"/>
          </a:bodyPr>
          <a:lstStyle/>
          <a:p>
            <a:r>
              <a:rPr lang="en-US" sz="2800" dirty="0" smtClean="0">
                <a:solidFill>
                  <a:srgbClr val="92D050"/>
                </a:solidFill>
                <a:latin typeface="AR JULIAN" panose="02000000000000000000" pitchFamily="2" charset="0"/>
              </a:rPr>
              <a:t>Recreating the table shown in the </a:t>
            </a:r>
            <a:r>
              <a:rPr lang="en-US" sz="2800" dirty="0" smtClean="0">
                <a:solidFill>
                  <a:srgbClr val="92D050"/>
                </a:solidFill>
                <a:latin typeface="AR JULIAN" panose="02000000000000000000" pitchFamily="2" charset="0"/>
              </a:rPr>
              <a:t>output with the given </a:t>
            </a:r>
            <a:r>
              <a:rPr lang="en-US" sz="2800" dirty="0" err="1" smtClean="0">
                <a:solidFill>
                  <a:srgbClr val="92D050"/>
                </a:solidFill>
                <a:latin typeface="AR JULIAN" panose="02000000000000000000" pitchFamily="2" charset="0"/>
              </a:rPr>
              <a:t>sales,menu</a:t>
            </a:r>
            <a:r>
              <a:rPr lang="en-US" sz="2800" dirty="0" smtClean="0">
                <a:solidFill>
                  <a:srgbClr val="92D050"/>
                </a:solidFill>
                <a:latin typeface="AR JULIAN" panose="02000000000000000000" pitchFamily="2" charset="0"/>
              </a:rPr>
              <a:t> and members table by using case </a:t>
            </a:r>
            <a:r>
              <a:rPr lang="en-US" sz="2800" dirty="0" err="1" smtClean="0">
                <a:solidFill>
                  <a:srgbClr val="92D050"/>
                </a:solidFill>
                <a:latin typeface="AR JULIAN" panose="02000000000000000000" pitchFamily="2" charset="0"/>
              </a:rPr>
              <a:t>statement,windows</a:t>
            </a:r>
            <a:r>
              <a:rPr lang="en-US" sz="2800" dirty="0" smtClean="0">
                <a:solidFill>
                  <a:srgbClr val="92D050"/>
                </a:solidFill>
                <a:latin typeface="AR JULIAN" panose="02000000000000000000" pitchFamily="2" charset="0"/>
              </a:rPr>
              <a:t> function &amp; </a:t>
            </a:r>
            <a:r>
              <a:rPr lang="en-US" sz="2800" dirty="0" err="1" smtClean="0">
                <a:solidFill>
                  <a:srgbClr val="92D050"/>
                </a:solidFill>
                <a:latin typeface="AR JULIAN" panose="02000000000000000000" pitchFamily="2" charset="0"/>
              </a:rPr>
              <a:t>cte</a:t>
            </a:r>
            <a:r>
              <a:rPr lang="en-US" sz="2800" dirty="0" smtClean="0">
                <a:solidFill>
                  <a:srgbClr val="92D050"/>
                </a:solidFill>
                <a:latin typeface="AR JULIAN" panose="02000000000000000000" pitchFamily="2" charset="0"/>
              </a:rPr>
              <a:t>:</a:t>
            </a:r>
            <a:endParaRPr lang="en-US" sz="2800" dirty="0">
              <a:solidFill>
                <a:srgbClr val="92D050"/>
              </a:solidFill>
              <a:latin typeface="AR JULIAN" panose="02000000000000000000" pitchFamily="2" charset="0"/>
            </a:endParaRPr>
          </a:p>
        </p:txBody>
      </p:sp>
      <p:sp>
        <p:nvSpPr>
          <p:cNvPr id="8" name="Content Placeholder 7"/>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446314" y="1930038"/>
            <a:ext cx="11430000" cy="4800600"/>
          </a:xfrm>
          <a:prstGeom prst="rect">
            <a:avLst/>
          </a:prstGeom>
        </p:spPr>
      </p:pic>
    </p:spTree>
    <p:extLst>
      <p:ext uri="{BB962C8B-B14F-4D97-AF65-F5344CB8AC3E}">
        <p14:creationId xmlns:p14="http://schemas.microsoft.com/office/powerpoint/2010/main" val="179327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7384"/>
            <a:ext cx="10131425" cy="1136468"/>
          </a:xfrm>
        </p:spPr>
        <p:txBody>
          <a:bodyPr>
            <a:normAutofit fontScale="90000"/>
          </a:bodyPr>
          <a:lstStyle/>
          <a:p>
            <a:pPr algn="ctr"/>
            <a:r>
              <a:rPr lang="en-US" b="1" dirty="0">
                <a:solidFill>
                  <a:srgbClr val="92D050"/>
                </a:solidFill>
                <a:latin typeface="AR JULIAN" panose="02000000000000000000" pitchFamily="2" charset="0"/>
              </a:rPr>
              <a:t>Rank All The Things</a:t>
            </a:r>
            <a:r>
              <a:rPr lang="en-US" b="1" dirty="0"/>
              <a:t/>
            </a:r>
            <a:br>
              <a:rPr lang="en-US" b="1" dirty="0"/>
            </a:br>
            <a:endParaRPr lang="en-US" dirty="0"/>
          </a:p>
        </p:txBody>
      </p:sp>
      <p:sp>
        <p:nvSpPr>
          <p:cNvPr id="3" name="Content Placeholder 2"/>
          <p:cNvSpPr>
            <a:spLocks noGrp="1"/>
          </p:cNvSpPr>
          <p:nvPr>
            <p:ph idx="1"/>
          </p:nvPr>
        </p:nvSpPr>
        <p:spPr>
          <a:xfrm>
            <a:off x="685801" y="1423851"/>
            <a:ext cx="10131425" cy="5068389"/>
          </a:xfrm>
        </p:spPr>
        <p:txBody>
          <a:bodyPr>
            <a:noAutofit/>
          </a:bodyPr>
          <a:lstStyle/>
          <a:p>
            <a:pPr marL="0" indent="0">
              <a:buNone/>
            </a:pPr>
            <a:r>
              <a:rPr lang="en-US" sz="2000" b="1" dirty="0">
                <a:solidFill>
                  <a:srgbClr val="FFC000"/>
                </a:solidFill>
              </a:rPr>
              <a:t>select </a:t>
            </a:r>
            <a:r>
              <a:rPr lang="en-US" sz="2000" b="1" dirty="0" err="1">
                <a:solidFill>
                  <a:srgbClr val="FFC000"/>
                </a:solidFill>
              </a:rPr>
              <a:t>A.customer_id,A.order_date,A.product_name,A.price,A.membership</a:t>
            </a:r>
            <a:r>
              <a:rPr lang="en-US" sz="2000" b="1" dirty="0">
                <a:solidFill>
                  <a:srgbClr val="FFC000"/>
                </a:solidFill>
              </a:rPr>
              <a:t>,</a:t>
            </a:r>
          </a:p>
          <a:p>
            <a:pPr marL="0" indent="0">
              <a:buNone/>
            </a:pPr>
            <a:r>
              <a:rPr lang="en-US" sz="2000" b="1" dirty="0">
                <a:solidFill>
                  <a:srgbClr val="FFC000"/>
                </a:solidFill>
              </a:rPr>
              <a:t>case when </a:t>
            </a:r>
            <a:r>
              <a:rPr lang="en-US" sz="2000" b="1" dirty="0" err="1">
                <a:solidFill>
                  <a:srgbClr val="FFC000"/>
                </a:solidFill>
              </a:rPr>
              <a:t>A.membership</a:t>
            </a:r>
            <a:r>
              <a:rPr lang="en-US" sz="2000" b="1" dirty="0">
                <a:solidFill>
                  <a:srgbClr val="FFC000"/>
                </a:solidFill>
              </a:rPr>
              <a:t> ='Y' then (</a:t>
            </a:r>
            <a:r>
              <a:rPr lang="en-US" sz="2000" b="1" dirty="0" err="1">
                <a:solidFill>
                  <a:srgbClr val="FFC000"/>
                </a:solidFill>
              </a:rPr>
              <a:t>dense_rank</a:t>
            </a:r>
            <a:r>
              <a:rPr lang="en-US" sz="2000" b="1" dirty="0">
                <a:solidFill>
                  <a:srgbClr val="FFC000"/>
                </a:solidFill>
              </a:rPr>
              <a:t>() over(partition by </a:t>
            </a:r>
            <a:r>
              <a:rPr lang="en-US" sz="2000" b="1" dirty="0" err="1">
                <a:solidFill>
                  <a:srgbClr val="FFC000"/>
                </a:solidFill>
              </a:rPr>
              <a:t>A.customer_id</a:t>
            </a:r>
            <a:r>
              <a:rPr lang="en-US" sz="2000" b="1" dirty="0">
                <a:solidFill>
                  <a:srgbClr val="FFC000"/>
                </a:solidFill>
              </a:rPr>
              <a:t>, </a:t>
            </a:r>
            <a:r>
              <a:rPr lang="en-US" sz="2000" b="1" dirty="0" err="1">
                <a:solidFill>
                  <a:srgbClr val="FFC000"/>
                </a:solidFill>
              </a:rPr>
              <a:t>A.membership</a:t>
            </a:r>
            <a:r>
              <a:rPr lang="en-US" sz="2000" b="1" dirty="0">
                <a:solidFill>
                  <a:srgbClr val="FFC000"/>
                </a:solidFill>
              </a:rPr>
              <a:t> ='Y' order by  </a:t>
            </a:r>
            <a:r>
              <a:rPr lang="en-US" sz="2000" b="1" dirty="0" err="1">
                <a:solidFill>
                  <a:srgbClr val="FFC000"/>
                </a:solidFill>
              </a:rPr>
              <a:t>A.order_date</a:t>
            </a:r>
            <a:r>
              <a:rPr lang="en-US" sz="2000" b="1" dirty="0">
                <a:solidFill>
                  <a:srgbClr val="FFC000"/>
                </a:solidFill>
              </a:rPr>
              <a:t>  ) )</a:t>
            </a:r>
          </a:p>
          <a:p>
            <a:pPr marL="0" indent="0">
              <a:buNone/>
            </a:pPr>
            <a:r>
              <a:rPr lang="en-US" sz="2000" b="1" dirty="0" smtClean="0">
                <a:solidFill>
                  <a:srgbClr val="FFC000"/>
                </a:solidFill>
              </a:rPr>
              <a:t>else </a:t>
            </a:r>
            <a:r>
              <a:rPr lang="en-US" sz="2000" b="1" dirty="0">
                <a:solidFill>
                  <a:srgbClr val="FFC000"/>
                </a:solidFill>
              </a:rPr>
              <a:t>null end as ranking from</a:t>
            </a:r>
          </a:p>
          <a:p>
            <a:pPr marL="0" indent="0">
              <a:buNone/>
            </a:pPr>
            <a:r>
              <a:rPr lang="en-US" sz="2000" b="1" dirty="0" smtClean="0">
                <a:solidFill>
                  <a:srgbClr val="FFC000"/>
                </a:solidFill>
              </a:rPr>
              <a:t>(</a:t>
            </a:r>
            <a:r>
              <a:rPr lang="en-US" sz="2000" b="1" dirty="0">
                <a:solidFill>
                  <a:srgbClr val="FFC000"/>
                </a:solidFill>
              </a:rPr>
              <a:t>select </a:t>
            </a:r>
            <a:r>
              <a:rPr lang="en-US" sz="2000" b="1" dirty="0" err="1">
                <a:solidFill>
                  <a:srgbClr val="FFC000"/>
                </a:solidFill>
              </a:rPr>
              <a:t>s.customer_id</a:t>
            </a:r>
            <a:r>
              <a:rPr lang="en-US" sz="2000" b="1" dirty="0">
                <a:solidFill>
                  <a:srgbClr val="FFC000"/>
                </a:solidFill>
              </a:rPr>
              <a:t> as </a:t>
            </a:r>
            <a:r>
              <a:rPr lang="en-US" sz="2000" b="1" dirty="0" err="1">
                <a:solidFill>
                  <a:srgbClr val="FFC000"/>
                </a:solidFill>
              </a:rPr>
              <a:t>customer_id,s.order_date</a:t>
            </a:r>
            <a:r>
              <a:rPr lang="en-US" sz="2000" b="1" dirty="0">
                <a:solidFill>
                  <a:srgbClr val="FFC000"/>
                </a:solidFill>
              </a:rPr>
              <a:t> as </a:t>
            </a:r>
            <a:r>
              <a:rPr lang="en-US" sz="2000" b="1" dirty="0" err="1">
                <a:solidFill>
                  <a:srgbClr val="FFC000"/>
                </a:solidFill>
              </a:rPr>
              <a:t>order_date,n.product_name</a:t>
            </a:r>
            <a:r>
              <a:rPr lang="en-US" sz="2000" b="1" dirty="0">
                <a:solidFill>
                  <a:srgbClr val="FFC000"/>
                </a:solidFill>
              </a:rPr>
              <a:t> as </a:t>
            </a:r>
            <a:r>
              <a:rPr lang="en-US" sz="2000" b="1" dirty="0" err="1">
                <a:solidFill>
                  <a:srgbClr val="FFC000"/>
                </a:solidFill>
              </a:rPr>
              <a:t>product_name</a:t>
            </a:r>
            <a:r>
              <a:rPr lang="en-US" sz="2000" b="1" dirty="0">
                <a:solidFill>
                  <a:srgbClr val="FFC000"/>
                </a:solidFill>
              </a:rPr>
              <a:t> ,</a:t>
            </a:r>
            <a:r>
              <a:rPr lang="en-US" sz="2000" b="1" dirty="0" err="1">
                <a:solidFill>
                  <a:srgbClr val="FFC000"/>
                </a:solidFill>
              </a:rPr>
              <a:t>n.price</a:t>
            </a:r>
            <a:r>
              <a:rPr lang="en-US" sz="2000" b="1" dirty="0">
                <a:solidFill>
                  <a:srgbClr val="FFC000"/>
                </a:solidFill>
              </a:rPr>
              <a:t> as price</a:t>
            </a:r>
            <a:r>
              <a:rPr lang="en-US" sz="2000" b="1" dirty="0" smtClean="0">
                <a:solidFill>
                  <a:srgbClr val="FFC000"/>
                </a:solidFill>
              </a:rPr>
              <a:t>, </a:t>
            </a:r>
            <a:r>
              <a:rPr lang="en-US" sz="2000" b="1" dirty="0" err="1" smtClean="0">
                <a:solidFill>
                  <a:srgbClr val="FFC000"/>
                </a:solidFill>
              </a:rPr>
              <a:t>m.join_date,rank</a:t>
            </a:r>
            <a:r>
              <a:rPr lang="en-US" sz="2000" b="1" dirty="0">
                <a:solidFill>
                  <a:srgbClr val="FFC000"/>
                </a:solidFill>
              </a:rPr>
              <a:t>() over(partition by </a:t>
            </a:r>
            <a:r>
              <a:rPr lang="en-US" sz="2000" b="1" dirty="0" err="1">
                <a:solidFill>
                  <a:srgbClr val="FFC000"/>
                </a:solidFill>
              </a:rPr>
              <a:t>s.customer_id</a:t>
            </a:r>
            <a:r>
              <a:rPr lang="en-US" sz="2000" b="1" dirty="0">
                <a:solidFill>
                  <a:srgbClr val="FFC000"/>
                </a:solidFill>
              </a:rPr>
              <a:t> order by </a:t>
            </a:r>
            <a:r>
              <a:rPr lang="en-US" sz="2000" b="1" dirty="0" err="1">
                <a:solidFill>
                  <a:srgbClr val="FFC000"/>
                </a:solidFill>
              </a:rPr>
              <a:t>s.order_date</a:t>
            </a:r>
            <a:r>
              <a:rPr lang="en-US" sz="2000" b="1" dirty="0">
                <a:solidFill>
                  <a:srgbClr val="FFC000"/>
                </a:solidFill>
              </a:rPr>
              <a:t> ) as ranking1,</a:t>
            </a:r>
          </a:p>
          <a:p>
            <a:pPr marL="0" indent="0">
              <a:buNone/>
            </a:pPr>
            <a:r>
              <a:rPr lang="en-US" sz="2000" b="1" dirty="0">
                <a:solidFill>
                  <a:srgbClr val="FFC000"/>
                </a:solidFill>
              </a:rPr>
              <a:t> </a:t>
            </a:r>
            <a:r>
              <a:rPr lang="en-US" sz="2000" b="1" dirty="0" smtClean="0">
                <a:solidFill>
                  <a:srgbClr val="FFC000"/>
                </a:solidFill>
              </a:rPr>
              <a:t>case </a:t>
            </a:r>
            <a:r>
              <a:rPr lang="en-US" sz="2000" b="1" dirty="0">
                <a:solidFill>
                  <a:srgbClr val="FFC000"/>
                </a:solidFill>
              </a:rPr>
              <a:t>when </a:t>
            </a:r>
            <a:r>
              <a:rPr lang="en-US" sz="2000" b="1" dirty="0" err="1">
                <a:solidFill>
                  <a:srgbClr val="FFC000"/>
                </a:solidFill>
              </a:rPr>
              <a:t>s.order_date</a:t>
            </a:r>
            <a:r>
              <a:rPr lang="en-US" sz="2000" b="1" dirty="0">
                <a:solidFill>
                  <a:srgbClr val="FFC000"/>
                </a:solidFill>
              </a:rPr>
              <a:t>&gt;=</a:t>
            </a:r>
            <a:r>
              <a:rPr lang="en-US" sz="2000" b="1" dirty="0" err="1">
                <a:solidFill>
                  <a:srgbClr val="FFC000"/>
                </a:solidFill>
              </a:rPr>
              <a:t>m.join_date</a:t>
            </a:r>
            <a:r>
              <a:rPr lang="en-US" sz="2000" b="1" dirty="0">
                <a:solidFill>
                  <a:srgbClr val="FFC000"/>
                </a:solidFill>
              </a:rPr>
              <a:t> then 'Y'</a:t>
            </a:r>
          </a:p>
          <a:p>
            <a:pPr marL="0" indent="0">
              <a:buNone/>
            </a:pPr>
            <a:r>
              <a:rPr lang="en-US" sz="2000" b="1" dirty="0">
                <a:solidFill>
                  <a:srgbClr val="FFC000"/>
                </a:solidFill>
              </a:rPr>
              <a:t>else 'N' end as membership</a:t>
            </a:r>
          </a:p>
          <a:p>
            <a:pPr marL="0" indent="0">
              <a:buNone/>
            </a:pPr>
            <a:r>
              <a:rPr lang="en-US" sz="2000" b="1" dirty="0">
                <a:solidFill>
                  <a:srgbClr val="FFC000"/>
                </a:solidFill>
              </a:rPr>
              <a:t>from </a:t>
            </a:r>
            <a:r>
              <a:rPr lang="en-US" sz="2000" b="1" dirty="0" err="1">
                <a:solidFill>
                  <a:srgbClr val="FFC000"/>
                </a:solidFill>
              </a:rPr>
              <a:t>dannys_diner.sales</a:t>
            </a:r>
            <a:r>
              <a:rPr lang="en-US" sz="2000" b="1" dirty="0">
                <a:solidFill>
                  <a:srgbClr val="FFC000"/>
                </a:solidFill>
              </a:rPr>
              <a:t> s</a:t>
            </a:r>
          </a:p>
          <a:p>
            <a:pPr marL="0" indent="0">
              <a:buNone/>
            </a:pPr>
            <a:r>
              <a:rPr lang="en-US" sz="2000" b="1" dirty="0">
                <a:solidFill>
                  <a:srgbClr val="FFC000"/>
                </a:solidFill>
              </a:rPr>
              <a:t>join </a:t>
            </a:r>
            <a:r>
              <a:rPr lang="en-US" sz="2000" b="1" dirty="0" err="1">
                <a:solidFill>
                  <a:srgbClr val="FFC000"/>
                </a:solidFill>
              </a:rPr>
              <a:t>dannys_diner.menu</a:t>
            </a:r>
            <a:r>
              <a:rPr lang="en-US" sz="2000" b="1" dirty="0">
                <a:solidFill>
                  <a:srgbClr val="FFC000"/>
                </a:solidFill>
              </a:rPr>
              <a:t> n</a:t>
            </a:r>
          </a:p>
          <a:p>
            <a:pPr marL="0" indent="0">
              <a:buNone/>
            </a:pPr>
            <a:r>
              <a:rPr lang="en-US" sz="2000" b="1" dirty="0">
                <a:solidFill>
                  <a:srgbClr val="FFC000"/>
                </a:solidFill>
              </a:rPr>
              <a:t>on </a:t>
            </a:r>
            <a:r>
              <a:rPr lang="en-US" sz="2000" b="1" dirty="0" err="1">
                <a:solidFill>
                  <a:srgbClr val="FFC000"/>
                </a:solidFill>
              </a:rPr>
              <a:t>n.product_id</a:t>
            </a:r>
            <a:r>
              <a:rPr lang="en-US" sz="2000" b="1" dirty="0">
                <a:solidFill>
                  <a:srgbClr val="FFC000"/>
                </a:solidFill>
              </a:rPr>
              <a:t>=</a:t>
            </a:r>
            <a:r>
              <a:rPr lang="en-US" sz="2000" b="1" dirty="0" err="1">
                <a:solidFill>
                  <a:srgbClr val="FFC000"/>
                </a:solidFill>
              </a:rPr>
              <a:t>s.product_id</a:t>
            </a:r>
            <a:endParaRPr lang="en-US" sz="2000" b="1" dirty="0">
              <a:solidFill>
                <a:srgbClr val="FFC000"/>
              </a:solidFill>
            </a:endParaRPr>
          </a:p>
          <a:p>
            <a:pPr marL="0" indent="0">
              <a:buNone/>
            </a:pPr>
            <a:r>
              <a:rPr lang="en-US" sz="2000" b="1" dirty="0">
                <a:solidFill>
                  <a:srgbClr val="FFC000"/>
                </a:solidFill>
              </a:rPr>
              <a:t>join </a:t>
            </a:r>
            <a:r>
              <a:rPr lang="en-US" sz="2000" b="1" dirty="0" err="1">
                <a:solidFill>
                  <a:srgbClr val="FFC000"/>
                </a:solidFill>
              </a:rPr>
              <a:t>dannys_diner.members</a:t>
            </a:r>
            <a:r>
              <a:rPr lang="en-US" sz="2000" b="1" dirty="0">
                <a:solidFill>
                  <a:srgbClr val="FFC000"/>
                </a:solidFill>
              </a:rPr>
              <a:t> m</a:t>
            </a:r>
          </a:p>
          <a:p>
            <a:pPr marL="0" indent="0">
              <a:buNone/>
            </a:pPr>
            <a:r>
              <a:rPr lang="en-US" sz="2000" b="1" dirty="0">
                <a:solidFill>
                  <a:srgbClr val="FFC000"/>
                </a:solidFill>
              </a:rPr>
              <a:t>on </a:t>
            </a:r>
            <a:r>
              <a:rPr lang="en-US" sz="2000" b="1" dirty="0" err="1">
                <a:solidFill>
                  <a:srgbClr val="FFC000"/>
                </a:solidFill>
              </a:rPr>
              <a:t>s.customer_id</a:t>
            </a:r>
            <a:r>
              <a:rPr lang="en-US" sz="2000" b="1" dirty="0">
                <a:solidFill>
                  <a:srgbClr val="FFC000"/>
                </a:solidFill>
              </a:rPr>
              <a:t>=</a:t>
            </a:r>
            <a:r>
              <a:rPr lang="en-US" sz="2000" b="1" dirty="0" err="1">
                <a:solidFill>
                  <a:srgbClr val="FFC000"/>
                </a:solidFill>
              </a:rPr>
              <a:t>m.customer_id</a:t>
            </a:r>
            <a:r>
              <a:rPr lang="en-US" sz="2000" b="1" dirty="0">
                <a:solidFill>
                  <a:srgbClr val="FFC000"/>
                </a:solidFill>
              </a:rPr>
              <a:t>) A</a:t>
            </a:r>
          </a:p>
        </p:txBody>
      </p:sp>
    </p:spTree>
    <p:extLst>
      <p:ext uri="{BB962C8B-B14F-4D97-AF65-F5344CB8AC3E}">
        <p14:creationId xmlns:p14="http://schemas.microsoft.com/office/powerpoint/2010/main" val="7039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AR JULIAN" panose="02000000000000000000" pitchFamily="2" charset="0"/>
              </a:rPr>
              <a:t>Output:</a:t>
            </a:r>
            <a:endParaRPr lang="en-US" dirty="0">
              <a:solidFill>
                <a:srgbClr val="92D050"/>
              </a:solidFill>
              <a:latin typeface="AR JULIAN" panose="02000000000000000000" pitchFamily="2" charset="0"/>
            </a:endParaRPr>
          </a:p>
        </p:txBody>
      </p:sp>
      <p:pic>
        <p:nvPicPr>
          <p:cNvPr id="4" name="Content Placeholder 3"/>
          <p:cNvPicPr>
            <a:picLocks noGrp="1" noChangeAspect="1"/>
          </p:cNvPicPr>
          <p:nvPr>
            <p:ph idx="1"/>
          </p:nvPr>
        </p:nvPicPr>
        <p:blipFill>
          <a:blip r:embed="rId2"/>
          <a:stretch>
            <a:fillRect/>
          </a:stretch>
        </p:blipFill>
        <p:spPr>
          <a:xfrm>
            <a:off x="802885" y="1724297"/>
            <a:ext cx="10418109" cy="4415246"/>
          </a:xfrm>
          <a:prstGeom prst="rect">
            <a:avLst/>
          </a:prstGeom>
        </p:spPr>
      </p:pic>
    </p:spTree>
    <p:extLst>
      <p:ext uri="{BB962C8B-B14F-4D97-AF65-F5344CB8AC3E}">
        <p14:creationId xmlns:p14="http://schemas.microsoft.com/office/powerpoint/2010/main" val="2884793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latin typeface="AR JULIAN" panose="02000000000000000000" pitchFamily="2" charset="0"/>
              </a:rPr>
              <a:t>Recommendations:</a:t>
            </a:r>
            <a:endParaRPr lang="en-US" dirty="0">
              <a:solidFill>
                <a:srgbClr val="92D050"/>
              </a:solidFill>
              <a:latin typeface="AR JULIAN" panose="02000000000000000000" pitchFamily="2" charset="0"/>
            </a:endParaRPr>
          </a:p>
        </p:txBody>
      </p:sp>
      <p:sp>
        <p:nvSpPr>
          <p:cNvPr id="3" name="Content Placeholder 2"/>
          <p:cNvSpPr>
            <a:spLocks noGrp="1"/>
          </p:cNvSpPr>
          <p:nvPr>
            <p:ph idx="1"/>
          </p:nvPr>
        </p:nvSpPr>
        <p:spPr/>
        <p:txBody>
          <a:bodyPr/>
          <a:lstStyle/>
          <a:p>
            <a:r>
              <a:rPr lang="en-US" dirty="0" smtClean="0"/>
              <a:t>By analyzing the data it seems that customer visits more the restaurant after they have become members.</a:t>
            </a:r>
          </a:p>
          <a:p>
            <a:r>
              <a:rPr lang="en-US" dirty="0" smtClean="0"/>
              <a:t>But it seems that the recipes doesn’t attracts more for them other than ramen.</a:t>
            </a:r>
          </a:p>
          <a:p>
            <a:r>
              <a:rPr lang="en-US" dirty="0" smtClean="0"/>
              <a:t>They all have attempted curry for the first time but not repeated more which shows that </a:t>
            </a:r>
            <a:r>
              <a:rPr lang="en-US" dirty="0"/>
              <a:t>D</a:t>
            </a:r>
            <a:r>
              <a:rPr lang="en-US" dirty="0" smtClean="0"/>
              <a:t>anny must improve the taste by proving Chef’s special recipe for the members to improve the footfall.</a:t>
            </a:r>
          </a:p>
          <a:p>
            <a:r>
              <a:rPr lang="en-US" dirty="0" smtClean="0"/>
              <a:t>They spent more on ramen and sushi so Danny can give more offers like Wednesday special or weekend special offers for the members.</a:t>
            </a:r>
          </a:p>
          <a:p>
            <a:r>
              <a:rPr lang="en-US" dirty="0" smtClean="0"/>
              <a:t>He can give more points for the members of the loyalty program to encourage the customers become members of the same.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851" y="156755"/>
            <a:ext cx="3173321" cy="2111701"/>
          </a:xfrm>
          <a:prstGeom prst="rect">
            <a:avLst/>
          </a:prstGeom>
        </p:spPr>
      </p:pic>
    </p:spTree>
    <p:extLst>
      <p:ext uri="{BB962C8B-B14F-4D97-AF65-F5344CB8AC3E}">
        <p14:creationId xmlns:p14="http://schemas.microsoft.com/office/powerpoint/2010/main" val="74442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C000"/>
                </a:solidFill>
              </a:rPr>
              <a:t>Problem Statement</a:t>
            </a:r>
          </a:p>
        </p:txBody>
      </p:sp>
      <p:sp>
        <p:nvSpPr>
          <p:cNvPr id="3" name="Content Placeholder 2"/>
          <p:cNvSpPr>
            <a:spLocks noGrp="1"/>
          </p:cNvSpPr>
          <p:nvPr>
            <p:ph idx="1"/>
          </p:nvPr>
        </p:nvSpPr>
        <p:spPr/>
        <p:txBody>
          <a:bodyPr>
            <a:noAutofit/>
          </a:bodyPr>
          <a:lstStyle/>
          <a:p>
            <a:pPr>
              <a:lnSpc>
                <a:spcPct val="150000"/>
              </a:lnSpc>
            </a:pPr>
            <a:r>
              <a:rPr lang="en-US" sz="1400" dirty="0" smtClean="0">
                <a:latin typeface="Arial" panose="020B0604020202020204" pitchFamily="34" charset="0"/>
                <a:cs typeface="Arial" panose="020B0604020202020204" pitchFamily="34" charset="0"/>
              </a:rPr>
              <a:t>Danny </a:t>
            </a:r>
            <a:r>
              <a:rPr lang="en-US" sz="1400" dirty="0">
                <a:latin typeface="Arial" panose="020B0604020202020204" pitchFamily="34" charset="0"/>
                <a:cs typeface="Arial" panose="020B0604020202020204" pitchFamily="34" charset="0"/>
              </a:rPr>
              <a:t>is a big fan of Japanese food, so </a:t>
            </a:r>
            <a:r>
              <a:rPr lang="en-US" sz="1400" dirty="0" smtClean="0">
                <a:latin typeface="Arial" panose="020B0604020202020204" pitchFamily="34" charset="0"/>
                <a:cs typeface="Arial" panose="020B0604020202020204" pitchFamily="34" charset="0"/>
              </a:rPr>
              <a:t>he </a:t>
            </a:r>
            <a:r>
              <a:rPr lang="en-US" sz="1400" dirty="0">
                <a:latin typeface="Arial" panose="020B0604020202020204" pitchFamily="34" charset="0"/>
                <a:cs typeface="Arial" panose="020B0604020202020204" pitchFamily="34" charset="0"/>
              </a:rPr>
              <a:t>decided to start a restaurant at the beginning of 2021 that sells his three favorite foods: sushi, curry, and ramen. </a:t>
            </a:r>
            <a:r>
              <a:rPr lang="en-US" sz="1400" dirty="0" smtClean="0">
                <a:latin typeface="Arial" panose="020B0604020202020204" pitchFamily="34" charset="0"/>
                <a:cs typeface="Arial" panose="020B0604020202020204" pitchFamily="34" charset="0"/>
              </a:rPr>
              <a:t>Danny  </a:t>
            </a:r>
            <a:r>
              <a:rPr lang="en-US" sz="1400" dirty="0">
                <a:latin typeface="Arial" panose="020B0604020202020204" pitchFamily="34" charset="0"/>
                <a:cs typeface="Arial" panose="020B0604020202020204" pitchFamily="34" charset="0"/>
              </a:rPr>
              <a:t>wants to use the data to answer a few simple questions about his customers, especially about their:  </a:t>
            </a:r>
            <a:endParaRPr lang="en-US" sz="1400" dirty="0" smtClean="0">
              <a:latin typeface="Arial" panose="020B0604020202020204" pitchFamily="34" charset="0"/>
              <a:cs typeface="Arial" panose="020B0604020202020204" pitchFamily="34" charset="0"/>
            </a:endParaRPr>
          </a:p>
          <a:p>
            <a:pPr lvl="2">
              <a:lnSpc>
                <a:spcPct val="150000"/>
              </a:lnSpc>
            </a:pPr>
            <a:r>
              <a:rPr lang="en-US" dirty="0" smtClean="0">
                <a:latin typeface="Arial" panose="020B0604020202020204" pitchFamily="34" charset="0"/>
                <a:cs typeface="Arial" panose="020B0604020202020204" pitchFamily="34" charset="0"/>
              </a:rPr>
              <a:t>visiting </a:t>
            </a:r>
            <a:r>
              <a:rPr lang="en-US" dirty="0">
                <a:latin typeface="Arial" panose="020B0604020202020204" pitchFamily="34" charset="0"/>
                <a:cs typeface="Arial" panose="020B0604020202020204" pitchFamily="34" charset="0"/>
              </a:rPr>
              <a:t>patterns, </a:t>
            </a:r>
          </a:p>
          <a:p>
            <a:pPr lvl="2">
              <a:lnSpc>
                <a:spcPct val="150000"/>
              </a:lnSpc>
            </a:pPr>
            <a:r>
              <a:rPr lang="en-US" dirty="0">
                <a:latin typeface="Arial" panose="020B0604020202020204" pitchFamily="34" charset="0"/>
                <a:cs typeface="Arial" panose="020B0604020202020204" pitchFamily="34" charset="0"/>
              </a:rPr>
              <a:t> how much money they’ve spent, and </a:t>
            </a:r>
          </a:p>
          <a:p>
            <a:pPr lvl="2">
              <a:lnSpc>
                <a:spcPct val="150000"/>
              </a:lnSpc>
            </a:pPr>
            <a:r>
              <a:rPr lang="en-US" dirty="0">
                <a:latin typeface="Arial" panose="020B0604020202020204" pitchFamily="34" charset="0"/>
                <a:cs typeface="Arial" panose="020B0604020202020204" pitchFamily="34" charset="0"/>
              </a:rPr>
              <a:t>which menu items are their favorite.</a:t>
            </a:r>
          </a:p>
          <a:p>
            <a:pPr>
              <a:lnSpc>
                <a:spcPct val="150000"/>
              </a:lnSpc>
            </a:pPr>
            <a:r>
              <a:rPr lang="en-US" sz="1400" dirty="0" smtClean="0">
                <a:latin typeface="Arial" panose="020B0604020202020204" pitchFamily="34" charset="0"/>
                <a:cs typeface="Arial" panose="020B0604020202020204" pitchFamily="34" charset="0"/>
              </a:rPr>
              <a:t>This </a:t>
            </a:r>
            <a:r>
              <a:rPr lang="en-US" sz="1400" dirty="0">
                <a:latin typeface="Arial" panose="020B0604020202020204" pitchFamily="34" charset="0"/>
                <a:cs typeface="Arial" panose="020B0604020202020204" pitchFamily="34" charset="0"/>
              </a:rPr>
              <a:t>deeper connection with her customers will help her deliver a better and more personalized experience for her loyal customers. She plans on using these insights to help him decide whether she should expand the existing customer loyalty program. Additionally, she needs help to generate some essential datasets so her team can quickly inspect the data without needing to use SQL.</a:t>
            </a:r>
          </a:p>
        </p:txBody>
      </p:sp>
    </p:spTree>
    <p:extLst>
      <p:ext uri="{BB962C8B-B14F-4D97-AF65-F5344CB8AC3E}">
        <p14:creationId xmlns:p14="http://schemas.microsoft.com/office/powerpoint/2010/main" val="134873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chemeClr val="accent3">
                    <a:lumMod val="60000"/>
                    <a:lumOff val="40000"/>
                  </a:schemeClr>
                </a:solidFill>
                <a:latin typeface="AR JULIAN" panose="02000000000000000000" pitchFamily="2" charset="0"/>
              </a:rPr>
              <a:t>1. What Is The Total Amount Each Customer Spent At The Restaurant?</a:t>
            </a:r>
            <a:endParaRPr lang="en-US" cap="none" dirty="0">
              <a:solidFill>
                <a:schemeClr val="accent3">
                  <a:lumMod val="60000"/>
                  <a:lumOff val="40000"/>
                </a:schemeClr>
              </a:solidFill>
              <a:latin typeface="AR JULIAN" panose="02000000000000000000" pitchFamily="2" charset="0"/>
            </a:endParaRPr>
          </a:p>
        </p:txBody>
      </p:sp>
      <p:sp>
        <p:nvSpPr>
          <p:cNvPr id="3" name="Content Placeholder 2"/>
          <p:cNvSpPr>
            <a:spLocks noGrp="1"/>
          </p:cNvSpPr>
          <p:nvPr>
            <p:ph idx="1"/>
          </p:nvPr>
        </p:nvSpPr>
        <p:spPr>
          <a:xfrm>
            <a:off x="685801" y="2142066"/>
            <a:ext cx="5388427" cy="4324047"/>
          </a:xfrm>
        </p:spPr>
        <p:txBody>
          <a:bodyPr>
            <a:normAutofit fontScale="77500" lnSpcReduction="20000"/>
          </a:bodyPr>
          <a:lstStyle/>
          <a:p>
            <a:pPr marL="0" indent="0">
              <a:buNone/>
            </a:pPr>
            <a:endParaRPr lang="en-US" b="1" dirty="0">
              <a:solidFill>
                <a:srgbClr val="FFC000"/>
              </a:solidFill>
            </a:endParaRPr>
          </a:p>
          <a:p>
            <a:pPr marL="0" indent="0">
              <a:buNone/>
            </a:pPr>
            <a:r>
              <a:rPr lang="en-US" b="1" dirty="0">
                <a:solidFill>
                  <a:srgbClr val="FFC000"/>
                </a:solidFill>
              </a:rPr>
              <a:t>SELECT</a:t>
            </a:r>
          </a:p>
          <a:p>
            <a:pPr marL="0" indent="0">
              <a:buNone/>
            </a:pPr>
            <a:r>
              <a:rPr lang="en-US" b="1" dirty="0">
                <a:solidFill>
                  <a:srgbClr val="FFC000"/>
                </a:solidFill>
              </a:rPr>
              <a:t>  	</a:t>
            </a:r>
            <a:r>
              <a:rPr lang="en-US" b="1" dirty="0" err="1">
                <a:solidFill>
                  <a:srgbClr val="FFC000"/>
                </a:solidFill>
              </a:rPr>
              <a:t>customer_id</a:t>
            </a:r>
            <a:r>
              <a:rPr lang="en-US" b="1" dirty="0">
                <a:solidFill>
                  <a:srgbClr val="FFC000"/>
                </a:solidFill>
              </a:rPr>
              <a:t>,</a:t>
            </a:r>
          </a:p>
          <a:p>
            <a:pPr marL="0" indent="0">
              <a:buNone/>
            </a:pPr>
            <a:r>
              <a:rPr lang="en-US" b="1" dirty="0">
                <a:solidFill>
                  <a:srgbClr val="FFC000"/>
                </a:solidFill>
              </a:rPr>
              <a:t>     sum(price) as </a:t>
            </a:r>
            <a:r>
              <a:rPr lang="en-US" b="1" dirty="0" err="1">
                <a:solidFill>
                  <a:srgbClr val="FFC000"/>
                </a:solidFill>
              </a:rPr>
              <a:t>total_amount</a:t>
            </a:r>
            <a:endParaRPr lang="en-US" b="1" dirty="0">
              <a:solidFill>
                <a:srgbClr val="FFC000"/>
              </a:solidFill>
            </a:endParaRPr>
          </a:p>
          <a:p>
            <a:pPr marL="0" indent="0">
              <a:buNone/>
            </a:pPr>
            <a:r>
              <a:rPr lang="en-US" b="1" dirty="0">
                <a:solidFill>
                  <a:srgbClr val="FFC000"/>
                </a:solidFill>
              </a:rPr>
              <a:t>FROM </a:t>
            </a:r>
            <a:r>
              <a:rPr lang="en-US" b="1" dirty="0" err="1">
                <a:solidFill>
                  <a:srgbClr val="FFC000"/>
                </a:solidFill>
              </a:rPr>
              <a:t>dannys_diner.menu</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ON </a:t>
            </a:r>
            <a:r>
              <a:rPr lang="en-US" b="1" dirty="0" err="1">
                <a:solidFill>
                  <a:srgbClr val="FFC000"/>
                </a:solidFill>
              </a:rPr>
              <a:t>m.product_id</a:t>
            </a:r>
            <a:r>
              <a:rPr lang="en-US" b="1" dirty="0">
                <a:solidFill>
                  <a:srgbClr val="FFC000"/>
                </a:solidFill>
              </a:rPr>
              <a:t>=</a:t>
            </a:r>
            <a:r>
              <a:rPr lang="en-US" b="1" dirty="0" err="1">
                <a:solidFill>
                  <a:srgbClr val="FFC000"/>
                </a:solidFill>
              </a:rPr>
              <a:t>s.product_id</a:t>
            </a:r>
            <a:endParaRPr lang="en-US" b="1" dirty="0">
              <a:solidFill>
                <a:srgbClr val="FFC000"/>
              </a:solidFill>
            </a:endParaRPr>
          </a:p>
          <a:p>
            <a:pPr marL="0" indent="0">
              <a:buNone/>
            </a:pPr>
            <a:r>
              <a:rPr lang="en-US" b="1" dirty="0">
                <a:solidFill>
                  <a:srgbClr val="FFC000"/>
                </a:solidFill>
              </a:rPr>
              <a:t>group by 1</a:t>
            </a:r>
          </a:p>
          <a:p>
            <a:pPr marL="0" indent="0">
              <a:buNone/>
            </a:pPr>
            <a:r>
              <a:rPr lang="en-US" b="1" dirty="0">
                <a:solidFill>
                  <a:srgbClr val="FFC000"/>
                </a:solidFill>
              </a:rPr>
              <a:t>ORDER BY 2 </a:t>
            </a:r>
            <a:r>
              <a:rPr lang="en-US" b="1" dirty="0" smtClean="0">
                <a:solidFill>
                  <a:srgbClr val="FFC000"/>
                </a:solidFill>
              </a:rPr>
              <a:t>DESC</a:t>
            </a:r>
          </a:p>
          <a:p>
            <a:pPr marL="0" indent="0">
              <a:buNone/>
            </a:pPr>
            <a:endParaRPr lang="en-US" b="1" u="sng" dirty="0">
              <a:solidFill>
                <a:srgbClr val="FFC000"/>
              </a:solidFill>
            </a:endParaRPr>
          </a:p>
          <a:p>
            <a:pPr marL="0" indent="0">
              <a:lnSpc>
                <a:spcPct val="170000"/>
              </a:lnSpc>
              <a:buNone/>
            </a:pPr>
            <a:r>
              <a:rPr lang="en-US" sz="2300" b="1" i="1" u="sng" dirty="0" smtClean="0">
                <a:solidFill>
                  <a:schemeClr val="tx1">
                    <a:lumMod val="65000"/>
                  </a:schemeClr>
                </a:solidFill>
              </a:rPr>
              <a:t>UNDERSTANDING: Customers A and B are members of the loyalty program in Danny’s Restaurant and they  have spent more when compared to C </a:t>
            </a:r>
            <a:endParaRPr lang="en-US" sz="2300" b="1" i="1" u="sng" dirty="0">
              <a:solidFill>
                <a:schemeClr val="tx1">
                  <a:lumMod val="65000"/>
                </a:schemeClr>
              </a:solidFill>
            </a:endParaRPr>
          </a:p>
        </p:txBody>
      </p:sp>
      <p:pic>
        <p:nvPicPr>
          <p:cNvPr id="4" name="Picture 3"/>
          <p:cNvPicPr>
            <a:picLocks noChangeAspect="1"/>
          </p:cNvPicPr>
          <p:nvPr/>
        </p:nvPicPr>
        <p:blipFill>
          <a:blip r:embed="rId2"/>
          <a:stretch>
            <a:fillRect/>
          </a:stretch>
        </p:blipFill>
        <p:spPr>
          <a:xfrm>
            <a:off x="6688183" y="2792880"/>
            <a:ext cx="4232365" cy="2347505"/>
          </a:xfrm>
          <a:prstGeom prst="rect">
            <a:avLst/>
          </a:prstGeom>
        </p:spPr>
      </p:pic>
    </p:spTree>
    <p:extLst>
      <p:ext uri="{BB962C8B-B14F-4D97-AF65-F5344CB8AC3E}">
        <p14:creationId xmlns:p14="http://schemas.microsoft.com/office/powerpoint/2010/main" val="183101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AR JULIAN" panose="02000000000000000000" pitchFamily="2" charset="0"/>
              </a:rPr>
              <a:t>2. How many days has each customer visited the restaurant?</a:t>
            </a:r>
          </a:p>
        </p:txBody>
      </p:sp>
      <p:sp>
        <p:nvSpPr>
          <p:cNvPr id="3" name="Content Placeholder 2"/>
          <p:cNvSpPr>
            <a:spLocks noGrp="1"/>
          </p:cNvSpPr>
          <p:nvPr>
            <p:ph idx="1"/>
          </p:nvPr>
        </p:nvSpPr>
        <p:spPr>
          <a:xfrm>
            <a:off x="685801" y="2142067"/>
            <a:ext cx="5087981" cy="4284859"/>
          </a:xfrm>
        </p:spPr>
        <p:txBody>
          <a:bodyPr>
            <a:normAutofit fontScale="92500" lnSpcReduction="10000"/>
          </a:bodyPr>
          <a:lstStyle/>
          <a:p>
            <a:pPr marL="0" indent="0">
              <a:buNone/>
            </a:pPr>
            <a:endParaRPr lang="en-US" b="1" dirty="0">
              <a:solidFill>
                <a:srgbClr val="FFC000"/>
              </a:solidFill>
            </a:endParaRPr>
          </a:p>
          <a:p>
            <a:pPr marL="0" indent="0">
              <a:buNone/>
            </a:pPr>
            <a:r>
              <a:rPr lang="en-US" b="1" dirty="0">
                <a:solidFill>
                  <a:srgbClr val="FFC000"/>
                </a:solidFill>
              </a:rPr>
              <a:t>select </a:t>
            </a:r>
            <a:r>
              <a:rPr lang="en-US" b="1" dirty="0" err="1">
                <a:solidFill>
                  <a:srgbClr val="FFC000"/>
                </a:solidFill>
              </a:rPr>
              <a:t>customer_id,count</a:t>
            </a:r>
            <a:r>
              <a:rPr lang="en-US" b="1" dirty="0">
                <a:solidFill>
                  <a:srgbClr val="FFC000"/>
                </a:solidFill>
              </a:rPr>
              <a:t>(days) as </a:t>
            </a:r>
            <a:r>
              <a:rPr lang="en-US" b="1" dirty="0" err="1">
                <a:solidFill>
                  <a:srgbClr val="FFC000"/>
                </a:solidFill>
              </a:rPr>
              <a:t>num_of_days_visited</a:t>
            </a:r>
            <a:endParaRPr lang="en-US" b="1" dirty="0">
              <a:solidFill>
                <a:srgbClr val="FFC000"/>
              </a:solidFill>
            </a:endParaRPr>
          </a:p>
          <a:p>
            <a:pPr marL="0" indent="0">
              <a:buNone/>
            </a:pPr>
            <a:r>
              <a:rPr lang="en-US" b="1" dirty="0">
                <a:solidFill>
                  <a:srgbClr val="FFC000"/>
                </a:solidFill>
              </a:rPr>
              <a:t>from (SELECT</a:t>
            </a:r>
          </a:p>
          <a:p>
            <a:pPr marL="0" indent="0">
              <a:buNone/>
            </a:pPr>
            <a:r>
              <a:rPr lang="en-US" b="1" dirty="0">
                <a:solidFill>
                  <a:srgbClr val="FFC000"/>
                </a:solidFill>
              </a:rPr>
              <a:t>  	</a:t>
            </a:r>
            <a:r>
              <a:rPr lang="en-US" b="1" dirty="0" err="1">
                <a:solidFill>
                  <a:srgbClr val="FFC000"/>
                </a:solidFill>
              </a:rPr>
              <a:t>customer_id</a:t>
            </a:r>
            <a:r>
              <a:rPr lang="en-US" b="1" dirty="0">
                <a:solidFill>
                  <a:srgbClr val="FFC000"/>
                </a:solidFill>
              </a:rPr>
              <a:t>,</a:t>
            </a:r>
          </a:p>
          <a:p>
            <a:pPr marL="0" indent="0">
              <a:buNone/>
            </a:pPr>
            <a:r>
              <a:rPr lang="en-US" b="1" dirty="0">
                <a:solidFill>
                  <a:srgbClr val="FFC000"/>
                </a:solidFill>
              </a:rPr>
              <a:t>     extract (day from </a:t>
            </a:r>
            <a:r>
              <a:rPr lang="en-US" b="1" dirty="0" err="1">
                <a:solidFill>
                  <a:srgbClr val="FFC000"/>
                </a:solidFill>
              </a:rPr>
              <a:t>order_date</a:t>
            </a:r>
            <a:r>
              <a:rPr lang="en-US" b="1" dirty="0">
                <a:solidFill>
                  <a:srgbClr val="FFC000"/>
                </a:solidFill>
              </a:rPr>
              <a:t>) as days</a:t>
            </a:r>
          </a:p>
          <a:p>
            <a:pPr marL="0" indent="0">
              <a:buNone/>
            </a:pPr>
            <a:r>
              <a:rPr lang="en-US" b="1" dirty="0">
                <a:solidFill>
                  <a:srgbClr val="FFC000"/>
                </a:solidFill>
              </a:rPr>
              <a:t>FROM  </a:t>
            </a:r>
            <a:r>
              <a:rPr lang="en-US" b="1" dirty="0" err="1">
                <a:solidFill>
                  <a:srgbClr val="FFC000"/>
                </a:solidFill>
              </a:rPr>
              <a:t>dannys_diner.sales</a:t>
            </a:r>
            <a:r>
              <a:rPr lang="en-US" b="1" dirty="0">
                <a:solidFill>
                  <a:srgbClr val="FFC000"/>
                </a:solidFill>
              </a:rPr>
              <a:t> </a:t>
            </a:r>
          </a:p>
          <a:p>
            <a:pPr marL="0" indent="0">
              <a:buNone/>
            </a:pPr>
            <a:r>
              <a:rPr lang="en-US" b="1" dirty="0">
                <a:solidFill>
                  <a:srgbClr val="FFC000"/>
                </a:solidFill>
              </a:rPr>
              <a:t>group by 1,2) sub</a:t>
            </a:r>
          </a:p>
          <a:p>
            <a:pPr marL="0" indent="0">
              <a:buNone/>
            </a:pPr>
            <a:r>
              <a:rPr lang="en-US" b="1" dirty="0">
                <a:solidFill>
                  <a:srgbClr val="FFC000"/>
                </a:solidFill>
              </a:rPr>
              <a:t>group by 1</a:t>
            </a:r>
          </a:p>
          <a:p>
            <a:pPr marL="0" indent="0">
              <a:buNone/>
            </a:pPr>
            <a:r>
              <a:rPr lang="en-US" b="1" dirty="0">
                <a:solidFill>
                  <a:srgbClr val="FFC000"/>
                </a:solidFill>
              </a:rPr>
              <a:t>ORDER BY 2 </a:t>
            </a:r>
            <a:r>
              <a:rPr lang="en-US" b="1" dirty="0" smtClean="0">
                <a:solidFill>
                  <a:srgbClr val="FFC000"/>
                </a:solidFill>
              </a:rPr>
              <a:t>DESC</a:t>
            </a:r>
          </a:p>
          <a:p>
            <a:pPr marL="0" indent="0">
              <a:buNone/>
            </a:pPr>
            <a:r>
              <a:rPr lang="en-US" b="1" i="1" u="sng" dirty="0">
                <a:solidFill>
                  <a:schemeClr val="tx1">
                    <a:lumMod val="65000"/>
                  </a:schemeClr>
                </a:solidFill>
              </a:rPr>
              <a:t>UNDERSTANDING</a:t>
            </a:r>
            <a:r>
              <a:rPr lang="en-US" b="1" i="1" u="sng" dirty="0" smtClean="0">
                <a:solidFill>
                  <a:schemeClr val="tx1">
                    <a:lumMod val="65000"/>
                  </a:schemeClr>
                </a:solidFill>
              </a:rPr>
              <a:t>: Membership program seems to attract customers to some level.</a:t>
            </a:r>
            <a:endParaRPr lang="en-US" b="1" dirty="0">
              <a:solidFill>
                <a:srgbClr val="FFC000"/>
              </a:solidFill>
            </a:endParaRPr>
          </a:p>
        </p:txBody>
      </p:sp>
      <p:pic>
        <p:nvPicPr>
          <p:cNvPr id="4" name="Picture 3"/>
          <p:cNvPicPr>
            <a:picLocks noChangeAspect="1"/>
          </p:cNvPicPr>
          <p:nvPr/>
        </p:nvPicPr>
        <p:blipFill>
          <a:blip r:embed="rId2"/>
          <a:stretch>
            <a:fillRect/>
          </a:stretch>
        </p:blipFill>
        <p:spPr>
          <a:xfrm>
            <a:off x="5303520" y="2409825"/>
            <a:ext cx="5721530" cy="3024324"/>
          </a:xfrm>
          <a:prstGeom prst="rect">
            <a:avLst/>
          </a:prstGeom>
        </p:spPr>
      </p:pic>
    </p:spTree>
    <p:extLst>
      <p:ext uri="{BB962C8B-B14F-4D97-AF65-F5344CB8AC3E}">
        <p14:creationId xmlns:p14="http://schemas.microsoft.com/office/powerpoint/2010/main" val="266037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AR JULIAN" panose="02000000000000000000" pitchFamily="2" charset="0"/>
              </a:rPr>
              <a:t>3. What was the first item from the menu purchased by each customer?</a:t>
            </a:r>
          </a:p>
        </p:txBody>
      </p:sp>
      <p:sp>
        <p:nvSpPr>
          <p:cNvPr id="3" name="Content Placeholder 2"/>
          <p:cNvSpPr>
            <a:spLocks noGrp="1"/>
          </p:cNvSpPr>
          <p:nvPr>
            <p:ph idx="1"/>
          </p:nvPr>
        </p:nvSpPr>
        <p:spPr>
          <a:xfrm>
            <a:off x="685801" y="2142067"/>
            <a:ext cx="5558245" cy="3932162"/>
          </a:xfrm>
        </p:spPr>
        <p:txBody>
          <a:bodyPr>
            <a:normAutofit fontScale="92500" lnSpcReduction="20000"/>
          </a:bodyPr>
          <a:lstStyle/>
          <a:p>
            <a:pPr marL="0" indent="0">
              <a:buNone/>
            </a:pPr>
            <a:r>
              <a:rPr lang="en-US" b="1" dirty="0">
                <a:solidFill>
                  <a:srgbClr val="FFC000"/>
                </a:solidFill>
              </a:rPr>
              <a:t>select </a:t>
            </a:r>
            <a:r>
              <a:rPr lang="en-US" b="1" dirty="0" err="1">
                <a:solidFill>
                  <a:srgbClr val="FFC000"/>
                </a:solidFill>
              </a:rPr>
              <a:t>customer_id,product_name</a:t>
            </a:r>
            <a:endParaRPr lang="en-US" b="1" dirty="0">
              <a:solidFill>
                <a:srgbClr val="FFC000"/>
              </a:solidFill>
            </a:endParaRPr>
          </a:p>
          <a:p>
            <a:pPr marL="0" indent="0">
              <a:buNone/>
            </a:pPr>
            <a:r>
              <a:rPr lang="en-US" b="1" dirty="0">
                <a:solidFill>
                  <a:srgbClr val="FFC000"/>
                </a:solidFill>
              </a:rPr>
              <a:t>from(</a:t>
            </a:r>
          </a:p>
          <a:p>
            <a:pPr marL="0" indent="0">
              <a:buNone/>
            </a:pPr>
            <a:r>
              <a:rPr lang="en-US" b="1" dirty="0">
                <a:solidFill>
                  <a:srgbClr val="FFC000"/>
                </a:solidFill>
              </a:rPr>
              <a:t>SELECT</a:t>
            </a:r>
          </a:p>
          <a:p>
            <a:pPr marL="0" indent="0">
              <a:buNone/>
            </a:pPr>
            <a:r>
              <a:rPr lang="en-US" b="1" dirty="0" err="1">
                <a:solidFill>
                  <a:srgbClr val="FFC000"/>
                </a:solidFill>
              </a:rPr>
              <a:t>s.customer_id,m.product_name,s.order_date,dense_rank</a:t>
            </a:r>
            <a:r>
              <a:rPr lang="en-US" b="1" dirty="0">
                <a:solidFill>
                  <a:srgbClr val="FFC000"/>
                </a:solidFill>
              </a:rPr>
              <a:t>() over (partition by </a:t>
            </a:r>
            <a:r>
              <a:rPr lang="en-US" b="1" dirty="0" err="1">
                <a:solidFill>
                  <a:srgbClr val="FFC000"/>
                </a:solidFill>
              </a:rPr>
              <a:t>s.customer_id</a:t>
            </a:r>
            <a:r>
              <a:rPr lang="en-US" b="1" dirty="0">
                <a:solidFill>
                  <a:srgbClr val="FFC000"/>
                </a:solidFill>
              </a:rPr>
              <a:t> order by </a:t>
            </a:r>
            <a:r>
              <a:rPr lang="en-US" b="1" dirty="0" err="1">
                <a:solidFill>
                  <a:srgbClr val="FFC000"/>
                </a:solidFill>
              </a:rPr>
              <a:t>s.order_date</a:t>
            </a:r>
            <a:r>
              <a:rPr lang="en-US" b="1" dirty="0">
                <a:solidFill>
                  <a:srgbClr val="FFC000"/>
                </a:solidFill>
              </a:rPr>
              <a:t> ) as rank</a:t>
            </a:r>
          </a:p>
          <a:p>
            <a:pPr marL="0" indent="0">
              <a:buNone/>
            </a:pPr>
            <a:r>
              <a:rPr lang="en-US" b="1" dirty="0">
                <a:solidFill>
                  <a:srgbClr val="FFC000"/>
                </a:solidFill>
              </a:rPr>
              <a:t>FROM </a:t>
            </a:r>
            <a:r>
              <a:rPr lang="en-US" b="1" dirty="0" err="1">
                <a:solidFill>
                  <a:srgbClr val="FFC000"/>
                </a:solidFill>
              </a:rPr>
              <a:t>dannys_diner.menu</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ON </a:t>
            </a:r>
            <a:r>
              <a:rPr lang="en-US" b="1" dirty="0" err="1">
                <a:solidFill>
                  <a:srgbClr val="FFC000"/>
                </a:solidFill>
              </a:rPr>
              <a:t>m.product_id</a:t>
            </a:r>
            <a:r>
              <a:rPr lang="en-US" b="1" dirty="0">
                <a:solidFill>
                  <a:srgbClr val="FFC000"/>
                </a:solidFill>
              </a:rPr>
              <a:t>=</a:t>
            </a:r>
            <a:r>
              <a:rPr lang="en-US" b="1" dirty="0" err="1">
                <a:solidFill>
                  <a:srgbClr val="FFC000"/>
                </a:solidFill>
              </a:rPr>
              <a:t>s.product_id</a:t>
            </a:r>
            <a:r>
              <a:rPr lang="en-US" b="1" dirty="0">
                <a:solidFill>
                  <a:srgbClr val="FFC000"/>
                </a:solidFill>
              </a:rPr>
              <a:t>) sub</a:t>
            </a:r>
          </a:p>
          <a:p>
            <a:pPr marL="0" indent="0">
              <a:buNone/>
            </a:pPr>
            <a:r>
              <a:rPr lang="en-US" b="1" dirty="0">
                <a:solidFill>
                  <a:srgbClr val="FFC000"/>
                </a:solidFill>
              </a:rPr>
              <a:t>where rank = 1</a:t>
            </a:r>
          </a:p>
          <a:p>
            <a:pPr marL="0" indent="0">
              <a:buNone/>
            </a:pPr>
            <a:r>
              <a:rPr lang="en-US" b="1" dirty="0">
                <a:solidFill>
                  <a:srgbClr val="FFC000"/>
                </a:solidFill>
              </a:rPr>
              <a:t>group by </a:t>
            </a:r>
            <a:r>
              <a:rPr lang="en-US" b="1" dirty="0" smtClean="0">
                <a:solidFill>
                  <a:srgbClr val="FFC000"/>
                </a:solidFill>
              </a:rPr>
              <a:t>1,2</a:t>
            </a:r>
          </a:p>
          <a:p>
            <a:pPr marL="0" indent="0">
              <a:buNone/>
            </a:pPr>
            <a:r>
              <a:rPr lang="en-US" b="1" i="1" u="sng" dirty="0">
                <a:solidFill>
                  <a:schemeClr val="tx1">
                    <a:lumMod val="65000"/>
                  </a:schemeClr>
                </a:solidFill>
              </a:rPr>
              <a:t>UNDERSTANDING: </a:t>
            </a:r>
            <a:r>
              <a:rPr lang="en-US" b="1" i="1" u="sng" dirty="0" smtClean="0">
                <a:solidFill>
                  <a:schemeClr val="tx1">
                    <a:lumMod val="65000"/>
                  </a:schemeClr>
                </a:solidFill>
              </a:rPr>
              <a:t>Curry recipe is the first tried one</a:t>
            </a:r>
            <a:endParaRPr lang="en-US" b="1" dirty="0">
              <a:solidFill>
                <a:srgbClr val="FFC000"/>
              </a:solidFill>
            </a:endParaRPr>
          </a:p>
          <a:p>
            <a:pPr marL="0" indent="0">
              <a:buNone/>
            </a:pPr>
            <a:endParaRPr lang="en-US" b="1" dirty="0">
              <a:solidFill>
                <a:srgbClr val="FFC000"/>
              </a:solidFill>
            </a:endParaRPr>
          </a:p>
        </p:txBody>
      </p:sp>
      <p:pic>
        <p:nvPicPr>
          <p:cNvPr id="5" name="Picture 4"/>
          <p:cNvPicPr>
            <a:picLocks noChangeAspect="1"/>
          </p:cNvPicPr>
          <p:nvPr/>
        </p:nvPicPr>
        <p:blipFill>
          <a:blip r:embed="rId2"/>
          <a:stretch>
            <a:fillRect/>
          </a:stretch>
        </p:blipFill>
        <p:spPr>
          <a:xfrm>
            <a:off x="6100353" y="2651760"/>
            <a:ext cx="5799909" cy="3018052"/>
          </a:xfrm>
          <a:prstGeom prst="rect">
            <a:avLst/>
          </a:prstGeom>
        </p:spPr>
      </p:pic>
    </p:spTree>
    <p:extLst>
      <p:ext uri="{BB962C8B-B14F-4D97-AF65-F5344CB8AC3E}">
        <p14:creationId xmlns:p14="http://schemas.microsoft.com/office/powerpoint/2010/main" val="19301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2D050"/>
                </a:solidFill>
                <a:latin typeface="AR JULIAN" panose="02000000000000000000" pitchFamily="2" charset="0"/>
              </a:rPr>
              <a:t>4. What is the most purchased item on the menu and how many times was it purchased by all customers?</a:t>
            </a:r>
          </a:p>
        </p:txBody>
      </p:sp>
      <p:sp>
        <p:nvSpPr>
          <p:cNvPr id="3" name="Content Placeholder 2"/>
          <p:cNvSpPr>
            <a:spLocks noGrp="1"/>
          </p:cNvSpPr>
          <p:nvPr>
            <p:ph idx="1"/>
          </p:nvPr>
        </p:nvSpPr>
        <p:spPr>
          <a:xfrm>
            <a:off x="685801" y="2390503"/>
            <a:ext cx="5349239" cy="3853543"/>
          </a:xfrm>
        </p:spPr>
        <p:txBody>
          <a:bodyPr>
            <a:normAutofit fontScale="77500" lnSpcReduction="20000"/>
          </a:bodyPr>
          <a:lstStyle/>
          <a:p>
            <a:pPr marL="0" indent="0">
              <a:buNone/>
            </a:pPr>
            <a:r>
              <a:rPr lang="en-US" b="1" dirty="0">
                <a:solidFill>
                  <a:srgbClr val="FFC000"/>
                </a:solidFill>
              </a:rPr>
              <a:t>select </a:t>
            </a:r>
            <a:r>
              <a:rPr lang="en-US" b="1" dirty="0" err="1">
                <a:solidFill>
                  <a:srgbClr val="FFC000"/>
                </a:solidFill>
              </a:rPr>
              <a:t>sub.product_name,max</a:t>
            </a:r>
            <a:r>
              <a:rPr lang="en-US" b="1" dirty="0">
                <a:solidFill>
                  <a:srgbClr val="FFC000"/>
                </a:solidFill>
              </a:rPr>
              <a:t>(</a:t>
            </a:r>
            <a:r>
              <a:rPr lang="en-US" b="1" dirty="0" err="1">
                <a:solidFill>
                  <a:srgbClr val="FFC000"/>
                </a:solidFill>
              </a:rPr>
              <a:t>sub.items_prurchased</a:t>
            </a:r>
            <a:r>
              <a:rPr lang="en-US" b="1" dirty="0">
                <a:solidFill>
                  <a:srgbClr val="FFC000"/>
                </a:solidFill>
              </a:rPr>
              <a:t>) as </a:t>
            </a:r>
            <a:r>
              <a:rPr lang="en-US" b="1" dirty="0" err="1">
                <a:solidFill>
                  <a:srgbClr val="FFC000"/>
                </a:solidFill>
              </a:rPr>
              <a:t>maximum_times</a:t>
            </a:r>
            <a:endParaRPr lang="en-US" b="1" dirty="0">
              <a:solidFill>
                <a:srgbClr val="FFC000"/>
              </a:solidFill>
            </a:endParaRPr>
          </a:p>
          <a:p>
            <a:pPr marL="0" indent="0">
              <a:buNone/>
            </a:pPr>
            <a:r>
              <a:rPr lang="en-US" b="1" dirty="0">
                <a:solidFill>
                  <a:srgbClr val="FFC000"/>
                </a:solidFill>
              </a:rPr>
              <a:t>from(</a:t>
            </a:r>
          </a:p>
          <a:p>
            <a:pPr marL="0" indent="0">
              <a:buNone/>
            </a:pPr>
            <a:r>
              <a:rPr lang="en-US" b="1" dirty="0">
                <a:solidFill>
                  <a:srgbClr val="FFC000"/>
                </a:solidFill>
              </a:rPr>
              <a:t>SELECT</a:t>
            </a:r>
          </a:p>
          <a:p>
            <a:pPr marL="0" indent="0">
              <a:buNone/>
            </a:pPr>
            <a:r>
              <a:rPr lang="en-US" b="1" dirty="0" err="1">
                <a:solidFill>
                  <a:srgbClr val="FFC000"/>
                </a:solidFill>
              </a:rPr>
              <a:t>m.product_name,count</a:t>
            </a:r>
            <a:r>
              <a:rPr lang="en-US" b="1" dirty="0">
                <a:solidFill>
                  <a:srgbClr val="FFC000"/>
                </a:solidFill>
              </a:rPr>
              <a:t>(</a:t>
            </a:r>
            <a:r>
              <a:rPr lang="en-US" b="1" dirty="0" err="1">
                <a:solidFill>
                  <a:srgbClr val="FFC000"/>
                </a:solidFill>
              </a:rPr>
              <a:t>s.product_id</a:t>
            </a:r>
            <a:r>
              <a:rPr lang="en-US" b="1" dirty="0">
                <a:solidFill>
                  <a:srgbClr val="FFC000"/>
                </a:solidFill>
              </a:rPr>
              <a:t>) as </a:t>
            </a:r>
            <a:r>
              <a:rPr lang="en-US" b="1" dirty="0" err="1">
                <a:solidFill>
                  <a:srgbClr val="FFC000"/>
                </a:solidFill>
              </a:rPr>
              <a:t>items_prurchased</a:t>
            </a:r>
            <a:endParaRPr lang="en-US" b="1" dirty="0">
              <a:solidFill>
                <a:srgbClr val="FFC000"/>
              </a:solidFill>
            </a:endParaRPr>
          </a:p>
          <a:p>
            <a:pPr marL="0" indent="0">
              <a:buNone/>
            </a:pPr>
            <a:r>
              <a:rPr lang="en-US" b="1" dirty="0">
                <a:solidFill>
                  <a:srgbClr val="FFC000"/>
                </a:solidFill>
              </a:rPr>
              <a:t>FROM </a:t>
            </a:r>
            <a:r>
              <a:rPr lang="en-US" b="1" dirty="0" err="1">
                <a:solidFill>
                  <a:srgbClr val="FFC000"/>
                </a:solidFill>
              </a:rPr>
              <a:t>dannys_diner.menu</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ON </a:t>
            </a:r>
            <a:r>
              <a:rPr lang="en-US" b="1" dirty="0" err="1">
                <a:solidFill>
                  <a:srgbClr val="FFC000"/>
                </a:solidFill>
              </a:rPr>
              <a:t>m.product_id</a:t>
            </a:r>
            <a:r>
              <a:rPr lang="en-US" b="1" dirty="0">
                <a:solidFill>
                  <a:srgbClr val="FFC000"/>
                </a:solidFill>
              </a:rPr>
              <a:t>=</a:t>
            </a:r>
            <a:r>
              <a:rPr lang="en-US" b="1" dirty="0" err="1">
                <a:solidFill>
                  <a:srgbClr val="FFC000"/>
                </a:solidFill>
              </a:rPr>
              <a:t>s.product_id</a:t>
            </a:r>
            <a:endParaRPr lang="en-US" b="1" dirty="0">
              <a:solidFill>
                <a:srgbClr val="FFC000"/>
              </a:solidFill>
            </a:endParaRPr>
          </a:p>
          <a:p>
            <a:pPr marL="0" indent="0">
              <a:buNone/>
            </a:pPr>
            <a:r>
              <a:rPr lang="en-US" b="1" dirty="0">
                <a:solidFill>
                  <a:srgbClr val="FFC000"/>
                </a:solidFill>
              </a:rPr>
              <a:t>group by 1) sub</a:t>
            </a:r>
          </a:p>
          <a:p>
            <a:pPr marL="0" indent="0">
              <a:buNone/>
            </a:pPr>
            <a:r>
              <a:rPr lang="en-US" b="1" dirty="0">
                <a:solidFill>
                  <a:srgbClr val="FFC000"/>
                </a:solidFill>
              </a:rPr>
              <a:t>group by 1</a:t>
            </a:r>
          </a:p>
          <a:p>
            <a:pPr marL="0" indent="0">
              <a:buNone/>
            </a:pPr>
            <a:r>
              <a:rPr lang="en-US" b="1" dirty="0">
                <a:solidFill>
                  <a:srgbClr val="FFC000"/>
                </a:solidFill>
              </a:rPr>
              <a:t>order by 2 </a:t>
            </a:r>
            <a:r>
              <a:rPr lang="en-US" b="1" dirty="0" err="1">
                <a:solidFill>
                  <a:srgbClr val="FFC000"/>
                </a:solidFill>
              </a:rPr>
              <a:t>desc</a:t>
            </a:r>
            <a:endParaRPr lang="en-US" b="1" dirty="0">
              <a:solidFill>
                <a:srgbClr val="FFC000"/>
              </a:solidFill>
            </a:endParaRPr>
          </a:p>
          <a:p>
            <a:pPr marL="0" indent="0">
              <a:buNone/>
            </a:pPr>
            <a:r>
              <a:rPr lang="en-US" b="1" dirty="0">
                <a:solidFill>
                  <a:srgbClr val="FFC000"/>
                </a:solidFill>
              </a:rPr>
              <a:t>limit </a:t>
            </a:r>
            <a:r>
              <a:rPr lang="en-US" b="1" dirty="0" smtClean="0">
                <a:solidFill>
                  <a:srgbClr val="FFC000"/>
                </a:solidFill>
              </a:rPr>
              <a:t>1</a:t>
            </a:r>
          </a:p>
          <a:p>
            <a:pPr marL="0" indent="0">
              <a:buNone/>
            </a:pPr>
            <a:r>
              <a:rPr lang="en-US" b="1" i="1" u="sng" dirty="0" smtClean="0">
                <a:solidFill>
                  <a:schemeClr val="tx1">
                    <a:lumMod val="65000"/>
                  </a:schemeClr>
                </a:solidFill>
              </a:rPr>
              <a:t>UNDERSTANDING</a:t>
            </a:r>
            <a:r>
              <a:rPr lang="en-US" b="1" i="1" u="sng" dirty="0">
                <a:solidFill>
                  <a:schemeClr val="tx1">
                    <a:lumMod val="65000"/>
                  </a:schemeClr>
                </a:solidFill>
              </a:rPr>
              <a:t>: </a:t>
            </a:r>
            <a:r>
              <a:rPr lang="en-US" b="1" i="1" u="sng" dirty="0" smtClean="0">
                <a:solidFill>
                  <a:schemeClr val="tx1">
                    <a:lumMod val="65000"/>
                  </a:schemeClr>
                </a:solidFill>
              </a:rPr>
              <a:t>Ramen is the most purchased item from the menu.</a:t>
            </a:r>
            <a:endParaRPr lang="en-US" b="1" dirty="0">
              <a:solidFill>
                <a:srgbClr val="FFC000"/>
              </a:solidFill>
            </a:endParaRPr>
          </a:p>
          <a:p>
            <a:pPr marL="0" indent="0">
              <a:buNone/>
            </a:pPr>
            <a:endParaRPr lang="en-US" b="1" dirty="0">
              <a:solidFill>
                <a:srgbClr val="FFC000"/>
              </a:solidFill>
            </a:endParaRPr>
          </a:p>
        </p:txBody>
      </p:sp>
      <p:pic>
        <p:nvPicPr>
          <p:cNvPr id="4" name="Picture 3"/>
          <p:cNvPicPr>
            <a:picLocks noChangeAspect="1"/>
          </p:cNvPicPr>
          <p:nvPr/>
        </p:nvPicPr>
        <p:blipFill>
          <a:blip r:embed="rId2"/>
          <a:stretch>
            <a:fillRect/>
          </a:stretch>
        </p:blipFill>
        <p:spPr>
          <a:xfrm>
            <a:off x="6492240" y="2555420"/>
            <a:ext cx="5434149" cy="3014623"/>
          </a:xfrm>
          <a:prstGeom prst="rect">
            <a:avLst/>
          </a:prstGeom>
        </p:spPr>
      </p:pic>
    </p:spTree>
    <p:extLst>
      <p:ext uri="{BB962C8B-B14F-4D97-AF65-F5344CB8AC3E}">
        <p14:creationId xmlns:p14="http://schemas.microsoft.com/office/powerpoint/2010/main" val="254632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AR JULIAN" panose="02000000000000000000" pitchFamily="2" charset="0"/>
              </a:rPr>
              <a:t>5. Which item was the most popular for each customer?</a:t>
            </a:r>
          </a:p>
        </p:txBody>
      </p:sp>
      <p:sp>
        <p:nvSpPr>
          <p:cNvPr id="3" name="Content Placeholder 2"/>
          <p:cNvSpPr>
            <a:spLocks noGrp="1"/>
          </p:cNvSpPr>
          <p:nvPr>
            <p:ph idx="1"/>
          </p:nvPr>
        </p:nvSpPr>
        <p:spPr>
          <a:xfrm>
            <a:off x="685802" y="1933303"/>
            <a:ext cx="4996542" cy="4415246"/>
          </a:xfrm>
        </p:spPr>
        <p:txBody>
          <a:bodyPr>
            <a:normAutofit fontScale="85000" lnSpcReduction="20000"/>
          </a:bodyPr>
          <a:lstStyle/>
          <a:p>
            <a:pPr marL="0" indent="0">
              <a:buNone/>
            </a:pPr>
            <a:r>
              <a:rPr lang="en-US" b="1" dirty="0">
                <a:solidFill>
                  <a:srgbClr val="FFC000"/>
                </a:solidFill>
              </a:rPr>
              <a:t>select </a:t>
            </a:r>
            <a:r>
              <a:rPr lang="en-US" b="1" dirty="0" err="1">
                <a:solidFill>
                  <a:srgbClr val="FFC000"/>
                </a:solidFill>
              </a:rPr>
              <a:t>sub.customer_id,sub.product_name</a:t>
            </a:r>
            <a:r>
              <a:rPr lang="en-US" b="1" dirty="0">
                <a:solidFill>
                  <a:srgbClr val="FFC000"/>
                </a:solidFill>
              </a:rPr>
              <a:t>,</a:t>
            </a:r>
          </a:p>
          <a:p>
            <a:pPr marL="0" indent="0">
              <a:buNone/>
            </a:pPr>
            <a:r>
              <a:rPr lang="en-US" b="1" dirty="0" err="1">
                <a:solidFill>
                  <a:srgbClr val="FFC000"/>
                </a:solidFill>
              </a:rPr>
              <a:t>sub.num_times,sub.items_purchased</a:t>
            </a:r>
            <a:endParaRPr lang="en-US" b="1" dirty="0">
              <a:solidFill>
                <a:srgbClr val="FFC000"/>
              </a:solidFill>
            </a:endParaRPr>
          </a:p>
          <a:p>
            <a:pPr marL="0" indent="0">
              <a:buNone/>
            </a:pPr>
            <a:r>
              <a:rPr lang="en-US" b="1" dirty="0">
                <a:solidFill>
                  <a:srgbClr val="FFC000"/>
                </a:solidFill>
              </a:rPr>
              <a:t>from(</a:t>
            </a:r>
          </a:p>
          <a:p>
            <a:pPr marL="0" indent="0">
              <a:buNone/>
            </a:pPr>
            <a:r>
              <a:rPr lang="en-US" b="1" dirty="0">
                <a:solidFill>
                  <a:srgbClr val="FFC000"/>
                </a:solidFill>
              </a:rPr>
              <a:t>SELECT </a:t>
            </a:r>
            <a:r>
              <a:rPr lang="en-US" b="1" dirty="0" err="1">
                <a:solidFill>
                  <a:srgbClr val="FFC000"/>
                </a:solidFill>
              </a:rPr>
              <a:t>m.product_name,s.customer_id</a:t>
            </a:r>
            <a:r>
              <a:rPr lang="en-US" b="1" dirty="0">
                <a:solidFill>
                  <a:srgbClr val="FFC000"/>
                </a:solidFill>
              </a:rPr>
              <a:t> ,</a:t>
            </a:r>
            <a:r>
              <a:rPr lang="en-US" b="1" dirty="0" err="1">
                <a:solidFill>
                  <a:srgbClr val="FFC000"/>
                </a:solidFill>
              </a:rPr>
              <a:t>s.product_id</a:t>
            </a:r>
            <a:r>
              <a:rPr lang="en-US" b="1" dirty="0">
                <a:solidFill>
                  <a:srgbClr val="FFC000"/>
                </a:solidFill>
              </a:rPr>
              <a:t> ,count(</a:t>
            </a:r>
            <a:r>
              <a:rPr lang="en-US" b="1" dirty="0" err="1">
                <a:solidFill>
                  <a:srgbClr val="FFC000"/>
                </a:solidFill>
              </a:rPr>
              <a:t>s.product_id</a:t>
            </a:r>
            <a:r>
              <a:rPr lang="en-US" b="1" dirty="0">
                <a:solidFill>
                  <a:srgbClr val="FFC000"/>
                </a:solidFill>
              </a:rPr>
              <a:t>) as </a:t>
            </a:r>
            <a:r>
              <a:rPr lang="en-US" b="1" dirty="0" err="1">
                <a:solidFill>
                  <a:srgbClr val="FFC000"/>
                </a:solidFill>
              </a:rPr>
              <a:t>num_times</a:t>
            </a:r>
            <a:r>
              <a:rPr lang="en-US" b="1" dirty="0">
                <a:solidFill>
                  <a:srgbClr val="FFC000"/>
                </a:solidFill>
              </a:rPr>
              <a:t> ,</a:t>
            </a:r>
            <a:r>
              <a:rPr lang="en-US" b="1" dirty="0" err="1">
                <a:solidFill>
                  <a:srgbClr val="FFC000"/>
                </a:solidFill>
              </a:rPr>
              <a:t>dense_rank</a:t>
            </a:r>
            <a:r>
              <a:rPr lang="en-US" b="1" dirty="0">
                <a:solidFill>
                  <a:srgbClr val="FFC000"/>
                </a:solidFill>
              </a:rPr>
              <a:t>() over(partition by </a:t>
            </a:r>
            <a:r>
              <a:rPr lang="en-US" b="1" dirty="0" err="1">
                <a:solidFill>
                  <a:srgbClr val="FFC000"/>
                </a:solidFill>
              </a:rPr>
              <a:t>s.customer_id</a:t>
            </a:r>
            <a:r>
              <a:rPr lang="en-US" b="1" dirty="0">
                <a:solidFill>
                  <a:srgbClr val="FFC000"/>
                </a:solidFill>
              </a:rPr>
              <a:t> order by count(</a:t>
            </a:r>
            <a:r>
              <a:rPr lang="en-US" b="1" dirty="0" err="1">
                <a:solidFill>
                  <a:srgbClr val="FFC000"/>
                </a:solidFill>
              </a:rPr>
              <a:t>s.product_id</a:t>
            </a:r>
            <a:r>
              <a:rPr lang="en-US" b="1" dirty="0">
                <a:solidFill>
                  <a:srgbClr val="FFC000"/>
                </a:solidFill>
              </a:rPr>
              <a:t>) </a:t>
            </a:r>
            <a:r>
              <a:rPr lang="en-US" b="1" dirty="0" err="1">
                <a:solidFill>
                  <a:srgbClr val="FFC000"/>
                </a:solidFill>
              </a:rPr>
              <a:t>desc</a:t>
            </a:r>
            <a:r>
              <a:rPr lang="en-US" b="1" dirty="0">
                <a:solidFill>
                  <a:srgbClr val="FFC000"/>
                </a:solidFill>
              </a:rPr>
              <a:t>) as </a:t>
            </a:r>
            <a:r>
              <a:rPr lang="en-US" b="1" dirty="0" err="1">
                <a:solidFill>
                  <a:srgbClr val="FFC000"/>
                </a:solidFill>
              </a:rPr>
              <a:t>items_purchased</a:t>
            </a:r>
            <a:endParaRPr lang="en-US" b="1" dirty="0">
              <a:solidFill>
                <a:srgbClr val="FFC000"/>
              </a:solidFill>
            </a:endParaRPr>
          </a:p>
          <a:p>
            <a:pPr marL="0" indent="0">
              <a:buNone/>
            </a:pPr>
            <a:r>
              <a:rPr lang="en-US" b="1" dirty="0">
                <a:solidFill>
                  <a:srgbClr val="FFC000"/>
                </a:solidFill>
              </a:rPr>
              <a:t>FROM </a:t>
            </a:r>
            <a:r>
              <a:rPr lang="en-US" b="1" dirty="0" err="1">
                <a:solidFill>
                  <a:srgbClr val="FFC000"/>
                </a:solidFill>
              </a:rPr>
              <a:t>dannys_diner.menu</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dannys_diner.sales</a:t>
            </a:r>
            <a:r>
              <a:rPr lang="en-US" b="1" dirty="0">
                <a:solidFill>
                  <a:srgbClr val="FFC000"/>
                </a:solidFill>
              </a:rPr>
              <a:t> s</a:t>
            </a:r>
          </a:p>
          <a:p>
            <a:pPr marL="0" indent="0">
              <a:buNone/>
            </a:pPr>
            <a:r>
              <a:rPr lang="en-US" b="1" dirty="0">
                <a:solidFill>
                  <a:srgbClr val="FFC000"/>
                </a:solidFill>
              </a:rPr>
              <a:t>ON </a:t>
            </a:r>
            <a:r>
              <a:rPr lang="en-US" b="1" dirty="0" err="1">
                <a:solidFill>
                  <a:srgbClr val="FFC000"/>
                </a:solidFill>
              </a:rPr>
              <a:t>m.product_id</a:t>
            </a:r>
            <a:r>
              <a:rPr lang="en-US" b="1" dirty="0">
                <a:solidFill>
                  <a:srgbClr val="FFC000"/>
                </a:solidFill>
              </a:rPr>
              <a:t>=</a:t>
            </a:r>
            <a:r>
              <a:rPr lang="en-US" b="1" dirty="0" err="1">
                <a:solidFill>
                  <a:srgbClr val="FFC000"/>
                </a:solidFill>
              </a:rPr>
              <a:t>s.product_id</a:t>
            </a:r>
            <a:endParaRPr lang="en-US" b="1" dirty="0">
              <a:solidFill>
                <a:srgbClr val="FFC000"/>
              </a:solidFill>
            </a:endParaRPr>
          </a:p>
          <a:p>
            <a:pPr marL="0" indent="0">
              <a:buNone/>
            </a:pPr>
            <a:r>
              <a:rPr lang="en-US" b="1" dirty="0">
                <a:solidFill>
                  <a:srgbClr val="FFC000"/>
                </a:solidFill>
              </a:rPr>
              <a:t>group by 1,2,3) sub</a:t>
            </a:r>
          </a:p>
          <a:p>
            <a:pPr marL="0" indent="0">
              <a:buNone/>
            </a:pPr>
            <a:r>
              <a:rPr lang="en-US" b="1" dirty="0">
                <a:solidFill>
                  <a:srgbClr val="FFC000"/>
                </a:solidFill>
              </a:rPr>
              <a:t>where </a:t>
            </a:r>
            <a:r>
              <a:rPr lang="en-US" b="1" dirty="0" err="1">
                <a:solidFill>
                  <a:srgbClr val="FFC000"/>
                </a:solidFill>
              </a:rPr>
              <a:t>items_purchased</a:t>
            </a:r>
            <a:r>
              <a:rPr lang="en-US" b="1" dirty="0">
                <a:solidFill>
                  <a:srgbClr val="FFC000"/>
                </a:solidFill>
              </a:rPr>
              <a:t>=1</a:t>
            </a:r>
          </a:p>
          <a:p>
            <a:pPr marL="0" indent="0">
              <a:buNone/>
            </a:pPr>
            <a:r>
              <a:rPr lang="en-US" b="1" dirty="0">
                <a:solidFill>
                  <a:srgbClr val="FFC000"/>
                </a:solidFill>
              </a:rPr>
              <a:t>group by </a:t>
            </a:r>
            <a:r>
              <a:rPr lang="en-US" b="1" dirty="0" smtClean="0">
                <a:solidFill>
                  <a:srgbClr val="FFC000"/>
                </a:solidFill>
              </a:rPr>
              <a:t>1,2,3,4</a:t>
            </a:r>
          </a:p>
          <a:p>
            <a:pPr marL="0" indent="0">
              <a:buNone/>
            </a:pPr>
            <a:r>
              <a:rPr lang="en-US" b="1" i="1" u="sng" dirty="0">
                <a:solidFill>
                  <a:schemeClr val="tx1">
                    <a:lumMod val="65000"/>
                  </a:schemeClr>
                </a:solidFill>
              </a:rPr>
              <a:t>UNDERSTANDING: Ramen is the most purchased item from the </a:t>
            </a:r>
            <a:r>
              <a:rPr lang="en-US" b="1" i="1" u="sng" dirty="0" smtClean="0">
                <a:solidFill>
                  <a:schemeClr val="tx1">
                    <a:lumMod val="65000"/>
                  </a:schemeClr>
                </a:solidFill>
              </a:rPr>
              <a:t>menu for each customer.</a:t>
            </a:r>
            <a:endParaRPr lang="en-US" b="1" dirty="0">
              <a:solidFill>
                <a:srgbClr val="FFC000"/>
              </a:solidFill>
            </a:endParaRPr>
          </a:p>
          <a:p>
            <a:pPr marL="0" indent="0">
              <a:buNone/>
            </a:pPr>
            <a:endParaRPr lang="en-US" b="1" dirty="0">
              <a:solidFill>
                <a:srgbClr val="FFC000"/>
              </a:solidFill>
            </a:endParaRPr>
          </a:p>
        </p:txBody>
      </p:sp>
      <p:pic>
        <p:nvPicPr>
          <p:cNvPr id="4" name="Picture 3"/>
          <p:cNvPicPr>
            <a:picLocks noChangeAspect="1"/>
          </p:cNvPicPr>
          <p:nvPr/>
        </p:nvPicPr>
        <p:blipFill>
          <a:blip r:embed="rId2"/>
          <a:stretch>
            <a:fillRect/>
          </a:stretch>
        </p:blipFill>
        <p:spPr>
          <a:xfrm>
            <a:off x="5185954" y="2389278"/>
            <a:ext cx="6627496" cy="3123248"/>
          </a:xfrm>
          <a:prstGeom prst="rect">
            <a:avLst/>
          </a:prstGeom>
        </p:spPr>
      </p:pic>
    </p:spTree>
    <p:extLst>
      <p:ext uri="{BB962C8B-B14F-4D97-AF65-F5344CB8AC3E}">
        <p14:creationId xmlns:p14="http://schemas.microsoft.com/office/powerpoint/2010/main" val="376807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2D050"/>
                </a:solidFill>
                <a:latin typeface="AR JULIAN" panose="02000000000000000000" pitchFamily="2" charset="0"/>
              </a:rPr>
              <a:t>6. Which item was purchased first by the customer after they became a member?</a:t>
            </a:r>
          </a:p>
        </p:txBody>
      </p:sp>
      <p:sp>
        <p:nvSpPr>
          <p:cNvPr id="3" name="Content Placeholder 2"/>
          <p:cNvSpPr>
            <a:spLocks noGrp="1"/>
          </p:cNvSpPr>
          <p:nvPr>
            <p:ph idx="1"/>
          </p:nvPr>
        </p:nvSpPr>
        <p:spPr>
          <a:xfrm>
            <a:off x="685802" y="2142067"/>
            <a:ext cx="5270862" cy="4193419"/>
          </a:xfrm>
        </p:spPr>
        <p:txBody>
          <a:bodyPr>
            <a:normAutofit fontScale="70000" lnSpcReduction="20000"/>
          </a:bodyPr>
          <a:lstStyle/>
          <a:p>
            <a:pPr marL="0" indent="0">
              <a:buNone/>
            </a:pPr>
            <a:r>
              <a:rPr lang="en-US" b="1" dirty="0">
                <a:solidFill>
                  <a:srgbClr val="FFC000"/>
                </a:solidFill>
              </a:rPr>
              <a:t>with  </a:t>
            </a:r>
            <a:r>
              <a:rPr lang="en-US" b="1" dirty="0" err="1">
                <a:solidFill>
                  <a:srgbClr val="FFC000"/>
                </a:solidFill>
              </a:rPr>
              <a:t>cte</a:t>
            </a:r>
            <a:r>
              <a:rPr lang="en-US" b="1" dirty="0">
                <a:solidFill>
                  <a:srgbClr val="FFC000"/>
                </a:solidFill>
              </a:rPr>
              <a:t> as </a:t>
            </a:r>
          </a:p>
          <a:p>
            <a:pPr marL="0" indent="0">
              <a:buNone/>
            </a:pPr>
            <a:endParaRPr lang="en-US" b="1" dirty="0">
              <a:solidFill>
                <a:srgbClr val="FFC000"/>
              </a:solidFill>
            </a:endParaRPr>
          </a:p>
          <a:p>
            <a:pPr marL="0" indent="0">
              <a:buNone/>
            </a:pPr>
            <a:r>
              <a:rPr lang="en-US" b="1" dirty="0">
                <a:solidFill>
                  <a:srgbClr val="FFC000"/>
                </a:solidFill>
              </a:rPr>
              <a:t>(select </a:t>
            </a:r>
            <a:r>
              <a:rPr lang="en-US" b="1" dirty="0" err="1">
                <a:solidFill>
                  <a:srgbClr val="FFC000"/>
                </a:solidFill>
              </a:rPr>
              <a:t>m.customer_id,m.product_id,rank</a:t>
            </a:r>
            <a:r>
              <a:rPr lang="en-US" b="1" dirty="0">
                <a:solidFill>
                  <a:srgbClr val="FFC000"/>
                </a:solidFill>
              </a:rPr>
              <a:t>() over(partition by </a:t>
            </a:r>
            <a:r>
              <a:rPr lang="en-US" b="1" dirty="0" err="1">
                <a:solidFill>
                  <a:srgbClr val="FFC000"/>
                </a:solidFill>
              </a:rPr>
              <a:t>m.customer_id</a:t>
            </a:r>
            <a:r>
              <a:rPr lang="en-US" b="1" dirty="0">
                <a:solidFill>
                  <a:srgbClr val="FFC000"/>
                </a:solidFill>
              </a:rPr>
              <a:t> order by </a:t>
            </a:r>
            <a:r>
              <a:rPr lang="en-US" b="1" dirty="0" err="1">
                <a:solidFill>
                  <a:srgbClr val="FFC000"/>
                </a:solidFill>
              </a:rPr>
              <a:t>m.order_date</a:t>
            </a:r>
            <a:r>
              <a:rPr lang="en-US" b="1" dirty="0">
                <a:solidFill>
                  <a:srgbClr val="FFC000"/>
                </a:solidFill>
              </a:rPr>
              <a:t>  ) as ranking</a:t>
            </a:r>
          </a:p>
          <a:p>
            <a:pPr marL="0" indent="0">
              <a:buNone/>
            </a:pPr>
            <a:r>
              <a:rPr lang="en-US" b="1" dirty="0">
                <a:solidFill>
                  <a:srgbClr val="FFC000"/>
                </a:solidFill>
              </a:rPr>
              <a:t>from </a:t>
            </a:r>
            <a:r>
              <a:rPr lang="en-US" b="1" dirty="0" err="1">
                <a:solidFill>
                  <a:srgbClr val="FFC000"/>
                </a:solidFill>
              </a:rPr>
              <a:t>dannys_diner.sales</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a:t>
            </a:r>
            <a:r>
              <a:rPr lang="en-US" b="1" dirty="0">
                <a:solidFill>
                  <a:srgbClr val="FFC000"/>
                </a:solidFill>
              </a:rPr>
              <a:t>. members b</a:t>
            </a:r>
          </a:p>
          <a:p>
            <a:pPr marL="0" indent="0">
              <a:buNone/>
            </a:pPr>
            <a:r>
              <a:rPr lang="en-US" b="1" dirty="0">
                <a:solidFill>
                  <a:srgbClr val="FFC000"/>
                </a:solidFill>
              </a:rPr>
              <a:t>on </a:t>
            </a:r>
            <a:r>
              <a:rPr lang="en-US" b="1" dirty="0" err="1">
                <a:solidFill>
                  <a:srgbClr val="FFC000"/>
                </a:solidFill>
              </a:rPr>
              <a:t>m.customer_id</a:t>
            </a:r>
            <a:r>
              <a:rPr lang="en-US" b="1" dirty="0">
                <a:solidFill>
                  <a:srgbClr val="FFC000"/>
                </a:solidFill>
              </a:rPr>
              <a:t>=</a:t>
            </a:r>
            <a:r>
              <a:rPr lang="en-US" b="1" dirty="0" err="1">
                <a:solidFill>
                  <a:srgbClr val="FFC000"/>
                </a:solidFill>
              </a:rPr>
              <a:t>b.customer_id</a:t>
            </a:r>
            <a:r>
              <a:rPr lang="en-US" b="1" dirty="0">
                <a:solidFill>
                  <a:srgbClr val="FFC000"/>
                </a:solidFill>
              </a:rPr>
              <a:t> </a:t>
            </a:r>
          </a:p>
          <a:p>
            <a:pPr marL="0" indent="0">
              <a:buNone/>
            </a:pPr>
            <a:r>
              <a:rPr lang="en-US" b="1" dirty="0">
                <a:solidFill>
                  <a:srgbClr val="FFC000"/>
                </a:solidFill>
              </a:rPr>
              <a:t>where </a:t>
            </a:r>
            <a:r>
              <a:rPr lang="en-US" b="1" dirty="0" err="1">
                <a:solidFill>
                  <a:srgbClr val="FFC000"/>
                </a:solidFill>
              </a:rPr>
              <a:t>b.join_date</a:t>
            </a:r>
            <a:r>
              <a:rPr lang="en-US" b="1" dirty="0">
                <a:solidFill>
                  <a:srgbClr val="FFC000"/>
                </a:solidFill>
              </a:rPr>
              <a:t>&lt;= </a:t>
            </a:r>
            <a:r>
              <a:rPr lang="en-US" b="1" dirty="0" err="1">
                <a:solidFill>
                  <a:srgbClr val="FFC000"/>
                </a:solidFill>
              </a:rPr>
              <a:t>m.order_date</a:t>
            </a:r>
            <a:r>
              <a:rPr lang="en-US" b="1" dirty="0">
                <a:solidFill>
                  <a:srgbClr val="FFC000"/>
                </a:solidFill>
              </a:rPr>
              <a:t>)</a:t>
            </a:r>
          </a:p>
          <a:p>
            <a:pPr marL="0" indent="0">
              <a:buNone/>
            </a:pPr>
            <a:endParaRPr lang="en-US" b="1" dirty="0">
              <a:solidFill>
                <a:srgbClr val="FFC000"/>
              </a:solidFill>
            </a:endParaRPr>
          </a:p>
          <a:p>
            <a:pPr marL="0" indent="0">
              <a:buNone/>
            </a:pPr>
            <a:r>
              <a:rPr lang="en-US" b="1" dirty="0">
                <a:solidFill>
                  <a:srgbClr val="FFC000"/>
                </a:solidFill>
              </a:rPr>
              <a:t>select </a:t>
            </a:r>
            <a:r>
              <a:rPr lang="en-US" b="1" dirty="0" err="1">
                <a:solidFill>
                  <a:srgbClr val="FFC000"/>
                </a:solidFill>
              </a:rPr>
              <a:t>A.customer_id,N.product_name</a:t>
            </a:r>
            <a:endParaRPr lang="en-US" b="1" dirty="0">
              <a:solidFill>
                <a:srgbClr val="FFC000"/>
              </a:solidFill>
            </a:endParaRPr>
          </a:p>
          <a:p>
            <a:pPr marL="0" indent="0">
              <a:buNone/>
            </a:pPr>
            <a:r>
              <a:rPr lang="en-US" b="1" dirty="0">
                <a:solidFill>
                  <a:srgbClr val="FFC000"/>
                </a:solidFill>
              </a:rPr>
              <a:t>from </a:t>
            </a:r>
            <a:r>
              <a:rPr lang="en-US" b="1" dirty="0" err="1">
                <a:solidFill>
                  <a:srgbClr val="FFC000"/>
                </a:solidFill>
              </a:rPr>
              <a:t>cte</a:t>
            </a:r>
            <a:r>
              <a:rPr lang="en-US" b="1" dirty="0">
                <a:solidFill>
                  <a:srgbClr val="FFC000"/>
                </a:solidFill>
              </a:rPr>
              <a:t> as A</a:t>
            </a:r>
          </a:p>
          <a:p>
            <a:pPr marL="0" indent="0">
              <a:buNone/>
            </a:pPr>
            <a:r>
              <a:rPr lang="en-US" b="1" dirty="0">
                <a:solidFill>
                  <a:srgbClr val="FFC000"/>
                </a:solidFill>
              </a:rPr>
              <a:t>join </a:t>
            </a:r>
            <a:r>
              <a:rPr lang="en-US" b="1" dirty="0" err="1">
                <a:solidFill>
                  <a:srgbClr val="FFC000"/>
                </a:solidFill>
              </a:rPr>
              <a:t>dannys_diner.menu</a:t>
            </a:r>
            <a:r>
              <a:rPr lang="en-US" b="1" dirty="0">
                <a:solidFill>
                  <a:srgbClr val="FFC000"/>
                </a:solidFill>
              </a:rPr>
              <a:t> N</a:t>
            </a:r>
          </a:p>
          <a:p>
            <a:pPr marL="0" indent="0">
              <a:buNone/>
            </a:pPr>
            <a:r>
              <a:rPr lang="en-US" b="1" dirty="0">
                <a:solidFill>
                  <a:srgbClr val="FFC000"/>
                </a:solidFill>
              </a:rPr>
              <a:t>on </a:t>
            </a:r>
            <a:r>
              <a:rPr lang="en-US" b="1" dirty="0" err="1" smtClean="0">
                <a:solidFill>
                  <a:srgbClr val="FFC000"/>
                </a:solidFill>
              </a:rPr>
              <a:t>A.product_id</a:t>
            </a:r>
            <a:r>
              <a:rPr lang="en-US" b="1" dirty="0" smtClean="0">
                <a:solidFill>
                  <a:srgbClr val="FFC000"/>
                </a:solidFill>
              </a:rPr>
              <a:t>=</a:t>
            </a:r>
            <a:r>
              <a:rPr lang="en-US" b="1" dirty="0" err="1" smtClean="0">
                <a:solidFill>
                  <a:srgbClr val="FFC000"/>
                </a:solidFill>
              </a:rPr>
              <a:t>N.product_id</a:t>
            </a:r>
            <a:endParaRPr lang="en-US" b="1" dirty="0" smtClean="0">
              <a:solidFill>
                <a:srgbClr val="FFC000"/>
              </a:solidFill>
            </a:endParaRPr>
          </a:p>
          <a:p>
            <a:pPr marL="0" indent="0">
              <a:buNone/>
            </a:pPr>
            <a:r>
              <a:rPr lang="en-US" b="1" i="1" u="sng" dirty="0">
                <a:solidFill>
                  <a:schemeClr val="tx1">
                    <a:lumMod val="65000"/>
                  </a:schemeClr>
                </a:solidFill>
              </a:rPr>
              <a:t>UNDERSTANDING: Ramen is the most purchased item from the menu.</a:t>
            </a:r>
            <a:endParaRPr lang="en-US" b="1" dirty="0">
              <a:solidFill>
                <a:srgbClr val="FFC000"/>
              </a:solidFill>
            </a:endParaRPr>
          </a:p>
          <a:p>
            <a:pPr marL="0" indent="0">
              <a:buNone/>
            </a:pPr>
            <a:endParaRPr lang="en-US" b="1" dirty="0">
              <a:solidFill>
                <a:srgbClr val="FFC000"/>
              </a:solidFill>
            </a:endParaRPr>
          </a:p>
          <a:p>
            <a:pPr marL="0" indent="0">
              <a:buNone/>
            </a:pPr>
            <a:endParaRPr lang="en-US" b="1" dirty="0">
              <a:solidFill>
                <a:srgbClr val="FFC000"/>
              </a:solidFill>
            </a:endParaRPr>
          </a:p>
        </p:txBody>
      </p:sp>
      <p:pic>
        <p:nvPicPr>
          <p:cNvPr id="4" name="Picture 3"/>
          <p:cNvPicPr>
            <a:picLocks noChangeAspect="1"/>
          </p:cNvPicPr>
          <p:nvPr/>
        </p:nvPicPr>
        <p:blipFill>
          <a:blip r:embed="rId2"/>
          <a:stretch>
            <a:fillRect/>
          </a:stretch>
        </p:blipFill>
        <p:spPr>
          <a:xfrm>
            <a:off x="5590902" y="2142067"/>
            <a:ext cx="5969727" cy="4391025"/>
          </a:xfrm>
          <a:prstGeom prst="rect">
            <a:avLst/>
          </a:prstGeom>
        </p:spPr>
      </p:pic>
    </p:spTree>
    <p:extLst>
      <p:ext uri="{BB962C8B-B14F-4D97-AF65-F5344CB8AC3E}">
        <p14:creationId xmlns:p14="http://schemas.microsoft.com/office/powerpoint/2010/main" val="257623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latin typeface="AR JULIAN" panose="02000000000000000000" pitchFamily="2" charset="0"/>
              </a:rPr>
              <a:t>7. Which item was purchased just before the customer became a </a:t>
            </a:r>
            <a:r>
              <a:rPr lang="en-US" dirty="0" smtClean="0">
                <a:solidFill>
                  <a:srgbClr val="92D050"/>
                </a:solidFill>
                <a:latin typeface="AR JULIAN" panose="02000000000000000000" pitchFamily="2" charset="0"/>
              </a:rPr>
              <a:t>member?</a:t>
            </a:r>
            <a:endParaRPr lang="en-US" dirty="0">
              <a:solidFill>
                <a:srgbClr val="92D050"/>
              </a:solidFill>
              <a:latin typeface="AR JULIAN" panose="02000000000000000000" pitchFamily="2" charset="0"/>
            </a:endParaRPr>
          </a:p>
        </p:txBody>
      </p:sp>
      <p:sp>
        <p:nvSpPr>
          <p:cNvPr id="3" name="Content Placeholder 2"/>
          <p:cNvSpPr>
            <a:spLocks noGrp="1"/>
          </p:cNvSpPr>
          <p:nvPr>
            <p:ph idx="1"/>
          </p:nvPr>
        </p:nvSpPr>
        <p:spPr>
          <a:xfrm>
            <a:off x="685801" y="2142066"/>
            <a:ext cx="5884816" cy="4428551"/>
          </a:xfrm>
        </p:spPr>
        <p:txBody>
          <a:bodyPr>
            <a:normAutofit fontScale="62500" lnSpcReduction="20000"/>
          </a:bodyPr>
          <a:lstStyle/>
          <a:p>
            <a:pPr marL="0" indent="0">
              <a:buNone/>
            </a:pPr>
            <a:endParaRPr lang="en-US" b="1" dirty="0">
              <a:solidFill>
                <a:srgbClr val="FFC000"/>
              </a:solidFill>
            </a:endParaRPr>
          </a:p>
          <a:p>
            <a:pPr marL="0" indent="0">
              <a:buNone/>
            </a:pPr>
            <a:r>
              <a:rPr lang="en-US" b="1" dirty="0">
                <a:solidFill>
                  <a:srgbClr val="FFC000"/>
                </a:solidFill>
              </a:rPr>
              <a:t>with  </a:t>
            </a:r>
            <a:r>
              <a:rPr lang="en-US" b="1" dirty="0" err="1">
                <a:solidFill>
                  <a:srgbClr val="FFC000"/>
                </a:solidFill>
              </a:rPr>
              <a:t>cte</a:t>
            </a:r>
            <a:r>
              <a:rPr lang="en-US" b="1" dirty="0">
                <a:solidFill>
                  <a:srgbClr val="FFC000"/>
                </a:solidFill>
              </a:rPr>
              <a:t> as </a:t>
            </a:r>
          </a:p>
          <a:p>
            <a:pPr marL="0" indent="0">
              <a:buNone/>
            </a:pPr>
            <a:r>
              <a:rPr lang="en-US" b="1" dirty="0" smtClean="0">
                <a:solidFill>
                  <a:srgbClr val="FFC000"/>
                </a:solidFill>
              </a:rPr>
              <a:t>(</a:t>
            </a:r>
            <a:r>
              <a:rPr lang="en-US" b="1" dirty="0">
                <a:solidFill>
                  <a:srgbClr val="FFC000"/>
                </a:solidFill>
              </a:rPr>
              <a:t>select </a:t>
            </a:r>
            <a:r>
              <a:rPr lang="en-US" b="1" dirty="0" err="1">
                <a:solidFill>
                  <a:srgbClr val="FFC000"/>
                </a:solidFill>
              </a:rPr>
              <a:t>m.customer_id,m.product_id,rank</a:t>
            </a:r>
            <a:r>
              <a:rPr lang="en-US" b="1" dirty="0">
                <a:solidFill>
                  <a:srgbClr val="FFC000"/>
                </a:solidFill>
              </a:rPr>
              <a:t>() over(partition by </a:t>
            </a:r>
            <a:r>
              <a:rPr lang="en-US" b="1" dirty="0" err="1">
                <a:solidFill>
                  <a:srgbClr val="FFC000"/>
                </a:solidFill>
              </a:rPr>
              <a:t>m.customer_id</a:t>
            </a:r>
            <a:r>
              <a:rPr lang="en-US" b="1" dirty="0">
                <a:solidFill>
                  <a:srgbClr val="FFC000"/>
                </a:solidFill>
              </a:rPr>
              <a:t> order by </a:t>
            </a:r>
            <a:r>
              <a:rPr lang="en-US" b="1" dirty="0" err="1">
                <a:solidFill>
                  <a:srgbClr val="FFC000"/>
                </a:solidFill>
              </a:rPr>
              <a:t>m.order_date</a:t>
            </a:r>
            <a:r>
              <a:rPr lang="en-US" b="1" dirty="0">
                <a:solidFill>
                  <a:srgbClr val="FFC000"/>
                </a:solidFill>
              </a:rPr>
              <a:t>  ) as ranking</a:t>
            </a:r>
          </a:p>
          <a:p>
            <a:pPr marL="0" indent="0">
              <a:buNone/>
            </a:pPr>
            <a:r>
              <a:rPr lang="en-US" b="1" dirty="0">
                <a:solidFill>
                  <a:srgbClr val="FFC000"/>
                </a:solidFill>
              </a:rPr>
              <a:t>from </a:t>
            </a:r>
            <a:r>
              <a:rPr lang="en-US" b="1" dirty="0" err="1">
                <a:solidFill>
                  <a:srgbClr val="FFC000"/>
                </a:solidFill>
              </a:rPr>
              <a:t>dannys_diner.sales</a:t>
            </a:r>
            <a:r>
              <a:rPr lang="en-US" b="1" dirty="0">
                <a:solidFill>
                  <a:srgbClr val="FFC000"/>
                </a:solidFill>
              </a:rPr>
              <a:t> m</a:t>
            </a:r>
          </a:p>
          <a:p>
            <a:pPr marL="0" indent="0">
              <a:buNone/>
            </a:pPr>
            <a:r>
              <a:rPr lang="en-US" b="1" dirty="0">
                <a:solidFill>
                  <a:srgbClr val="FFC000"/>
                </a:solidFill>
              </a:rPr>
              <a:t>join </a:t>
            </a:r>
            <a:r>
              <a:rPr lang="en-US" b="1" dirty="0" err="1">
                <a:solidFill>
                  <a:srgbClr val="FFC000"/>
                </a:solidFill>
              </a:rPr>
              <a:t>dannys_diner</a:t>
            </a:r>
            <a:r>
              <a:rPr lang="en-US" b="1" dirty="0">
                <a:solidFill>
                  <a:srgbClr val="FFC000"/>
                </a:solidFill>
              </a:rPr>
              <a:t>. members b</a:t>
            </a:r>
          </a:p>
          <a:p>
            <a:pPr marL="0" indent="0">
              <a:buNone/>
            </a:pPr>
            <a:r>
              <a:rPr lang="en-US" b="1" dirty="0">
                <a:solidFill>
                  <a:srgbClr val="FFC000"/>
                </a:solidFill>
              </a:rPr>
              <a:t>on </a:t>
            </a:r>
            <a:r>
              <a:rPr lang="en-US" b="1" dirty="0" err="1">
                <a:solidFill>
                  <a:srgbClr val="FFC000"/>
                </a:solidFill>
              </a:rPr>
              <a:t>m.customer_id</a:t>
            </a:r>
            <a:r>
              <a:rPr lang="en-US" b="1" dirty="0">
                <a:solidFill>
                  <a:srgbClr val="FFC000"/>
                </a:solidFill>
              </a:rPr>
              <a:t>=</a:t>
            </a:r>
            <a:r>
              <a:rPr lang="en-US" b="1" dirty="0" err="1">
                <a:solidFill>
                  <a:srgbClr val="FFC000"/>
                </a:solidFill>
              </a:rPr>
              <a:t>b.customer_id</a:t>
            </a:r>
            <a:r>
              <a:rPr lang="en-US" b="1" dirty="0">
                <a:solidFill>
                  <a:srgbClr val="FFC000"/>
                </a:solidFill>
              </a:rPr>
              <a:t> </a:t>
            </a:r>
          </a:p>
          <a:p>
            <a:pPr marL="0" indent="0">
              <a:buNone/>
            </a:pPr>
            <a:r>
              <a:rPr lang="en-US" b="1" dirty="0">
                <a:solidFill>
                  <a:srgbClr val="FFC000"/>
                </a:solidFill>
              </a:rPr>
              <a:t>where </a:t>
            </a:r>
            <a:r>
              <a:rPr lang="en-US" b="1" dirty="0" err="1">
                <a:solidFill>
                  <a:srgbClr val="FFC000"/>
                </a:solidFill>
              </a:rPr>
              <a:t>b.join_date</a:t>
            </a:r>
            <a:r>
              <a:rPr lang="en-US" b="1" dirty="0">
                <a:solidFill>
                  <a:srgbClr val="FFC000"/>
                </a:solidFill>
              </a:rPr>
              <a:t>&gt;= </a:t>
            </a:r>
            <a:r>
              <a:rPr lang="en-US" b="1" dirty="0" err="1">
                <a:solidFill>
                  <a:srgbClr val="FFC000"/>
                </a:solidFill>
              </a:rPr>
              <a:t>m.order_date</a:t>
            </a:r>
            <a:r>
              <a:rPr lang="en-US" b="1" dirty="0">
                <a:solidFill>
                  <a:srgbClr val="FFC000"/>
                </a:solidFill>
              </a:rPr>
              <a:t>)</a:t>
            </a:r>
          </a:p>
          <a:p>
            <a:pPr marL="0" indent="0">
              <a:buNone/>
            </a:pPr>
            <a:r>
              <a:rPr lang="en-US" b="1" dirty="0" smtClean="0">
                <a:solidFill>
                  <a:srgbClr val="FFC000"/>
                </a:solidFill>
              </a:rPr>
              <a:t>select </a:t>
            </a:r>
            <a:r>
              <a:rPr lang="en-US" b="1" dirty="0" err="1">
                <a:solidFill>
                  <a:srgbClr val="FFC000"/>
                </a:solidFill>
              </a:rPr>
              <a:t>A.customer_id,N.product_name</a:t>
            </a:r>
            <a:endParaRPr lang="en-US" b="1" dirty="0">
              <a:solidFill>
                <a:srgbClr val="FFC000"/>
              </a:solidFill>
            </a:endParaRPr>
          </a:p>
          <a:p>
            <a:pPr marL="0" indent="0">
              <a:buNone/>
            </a:pPr>
            <a:r>
              <a:rPr lang="en-US" b="1" dirty="0">
                <a:solidFill>
                  <a:srgbClr val="FFC000"/>
                </a:solidFill>
              </a:rPr>
              <a:t>from </a:t>
            </a:r>
            <a:r>
              <a:rPr lang="en-US" b="1" dirty="0" err="1">
                <a:solidFill>
                  <a:srgbClr val="FFC000"/>
                </a:solidFill>
              </a:rPr>
              <a:t>cte</a:t>
            </a:r>
            <a:r>
              <a:rPr lang="en-US" b="1" dirty="0">
                <a:solidFill>
                  <a:srgbClr val="FFC000"/>
                </a:solidFill>
              </a:rPr>
              <a:t> as A</a:t>
            </a:r>
          </a:p>
          <a:p>
            <a:pPr marL="0" indent="0">
              <a:buNone/>
            </a:pPr>
            <a:r>
              <a:rPr lang="en-US" b="1" dirty="0">
                <a:solidFill>
                  <a:srgbClr val="FFC000"/>
                </a:solidFill>
              </a:rPr>
              <a:t>join </a:t>
            </a:r>
            <a:r>
              <a:rPr lang="en-US" b="1" dirty="0" err="1">
                <a:solidFill>
                  <a:srgbClr val="FFC000"/>
                </a:solidFill>
              </a:rPr>
              <a:t>dannys_diner.menu</a:t>
            </a:r>
            <a:r>
              <a:rPr lang="en-US" b="1" dirty="0">
                <a:solidFill>
                  <a:srgbClr val="FFC000"/>
                </a:solidFill>
              </a:rPr>
              <a:t> N</a:t>
            </a:r>
          </a:p>
          <a:p>
            <a:pPr marL="0" indent="0">
              <a:buNone/>
            </a:pPr>
            <a:r>
              <a:rPr lang="en-US" b="1" dirty="0">
                <a:solidFill>
                  <a:srgbClr val="FFC000"/>
                </a:solidFill>
              </a:rPr>
              <a:t>on </a:t>
            </a:r>
            <a:r>
              <a:rPr lang="en-US" b="1" dirty="0" err="1">
                <a:solidFill>
                  <a:srgbClr val="FFC000"/>
                </a:solidFill>
              </a:rPr>
              <a:t>A.product_id</a:t>
            </a:r>
            <a:r>
              <a:rPr lang="en-US" b="1" dirty="0">
                <a:solidFill>
                  <a:srgbClr val="FFC000"/>
                </a:solidFill>
              </a:rPr>
              <a:t>=</a:t>
            </a:r>
            <a:r>
              <a:rPr lang="en-US" b="1" dirty="0" err="1">
                <a:solidFill>
                  <a:srgbClr val="FFC000"/>
                </a:solidFill>
              </a:rPr>
              <a:t>N.product_id</a:t>
            </a:r>
            <a:endParaRPr lang="en-US" b="1" dirty="0">
              <a:solidFill>
                <a:srgbClr val="FFC000"/>
              </a:solidFill>
            </a:endParaRPr>
          </a:p>
          <a:p>
            <a:pPr marL="0" indent="0">
              <a:buNone/>
            </a:pPr>
            <a:r>
              <a:rPr lang="en-US" b="1" dirty="0">
                <a:solidFill>
                  <a:srgbClr val="FFC000"/>
                </a:solidFill>
              </a:rPr>
              <a:t>where </a:t>
            </a:r>
            <a:r>
              <a:rPr lang="en-US" b="1" dirty="0" smtClean="0">
                <a:solidFill>
                  <a:srgbClr val="FFC000"/>
                </a:solidFill>
              </a:rPr>
              <a:t>ranking=1</a:t>
            </a:r>
          </a:p>
          <a:p>
            <a:pPr marL="0" indent="0">
              <a:lnSpc>
                <a:spcPct val="170000"/>
              </a:lnSpc>
              <a:buNone/>
            </a:pPr>
            <a:r>
              <a:rPr lang="en-US" sz="1900" b="1" i="1" u="sng" dirty="0" smtClean="0">
                <a:solidFill>
                  <a:schemeClr val="tx1">
                    <a:lumMod val="65000"/>
                  </a:schemeClr>
                </a:solidFill>
              </a:rPr>
              <a:t>UNDERSTANDING</a:t>
            </a:r>
            <a:r>
              <a:rPr lang="en-US" sz="1900" b="1" i="1" u="sng" dirty="0">
                <a:solidFill>
                  <a:schemeClr val="tx1">
                    <a:lumMod val="65000"/>
                  </a:schemeClr>
                </a:solidFill>
              </a:rPr>
              <a:t>: Ramen is the most purchased item from the </a:t>
            </a:r>
            <a:r>
              <a:rPr lang="en-US" sz="1900" b="1" i="1" u="sng" dirty="0" smtClean="0">
                <a:solidFill>
                  <a:schemeClr val="tx1">
                    <a:lumMod val="65000"/>
                  </a:schemeClr>
                </a:solidFill>
              </a:rPr>
              <a:t>menu after the customer has become member which shows that they are receiving some offer on Ramen .</a:t>
            </a:r>
            <a:endParaRPr lang="en-US" sz="1900" b="1" dirty="0">
              <a:solidFill>
                <a:srgbClr val="FFC000"/>
              </a:solidFill>
            </a:endParaRPr>
          </a:p>
          <a:p>
            <a:pPr marL="0" indent="0">
              <a:buNone/>
            </a:pPr>
            <a:endParaRPr lang="en-US" b="1" dirty="0">
              <a:solidFill>
                <a:srgbClr val="FFC000"/>
              </a:solidFill>
            </a:endParaRPr>
          </a:p>
        </p:txBody>
      </p:sp>
      <p:pic>
        <p:nvPicPr>
          <p:cNvPr id="6" name="Picture 5"/>
          <p:cNvPicPr>
            <a:picLocks noChangeAspect="1"/>
          </p:cNvPicPr>
          <p:nvPr/>
        </p:nvPicPr>
        <p:blipFill>
          <a:blip r:embed="rId2"/>
          <a:stretch>
            <a:fillRect/>
          </a:stretch>
        </p:blipFill>
        <p:spPr>
          <a:xfrm>
            <a:off x="7053943" y="3274726"/>
            <a:ext cx="4689566" cy="2721125"/>
          </a:xfrm>
          <a:prstGeom prst="rect">
            <a:avLst/>
          </a:prstGeom>
        </p:spPr>
      </p:pic>
    </p:spTree>
    <p:extLst>
      <p:ext uri="{BB962C8B-B14F-4D97-AF65-F5344CB8AC3E}">
        <p14:creationId xmlns:p14="http://schemas.microsoft.com/office/powerpoint/2010/main" val="2611686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715</TotalTime>
  <Words>1023</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AR JULIAN</vt:lpstr>
      <vt:lpstr>Arial</vt:lpstr>
      <vt:lpstr>Calibri</vt:lpstr>
      <vt:lpstr>Calibri Light</vt:lpstr>
      <vt:lpstr>Celestial</vt:lpstr>
      <vt:lpstr>CAPESTONE PROJECT CASE STUDY 1</vt:lpstr>
      <vt:lpstr>Problem Statement</vt:lpstr>
      <vt:lpstr>1. What Is The Total Amount Each Customer Spent At The Restaurant?</vt:lpstr>
      <vt:lpstr>2. How many days has each customer visited the restaurant?</vt:lpstr>
      <vt:lpstr>3. What was the first item from the menu purchased by each customer?</vt:lpstr>
      <vt:lpstr>4. What is the most purchased item on the menu and how many times was it purchased by all customers?</vt:lpstr>
      <vt:lpstr>5. Which item was the most popular for each customer?</vt:lpstr>
      <vt:lpstr>6. Which item was purchased first by the customer after they became a member?</vt:lpstr>
      <vt:lpstr>7. Which item was purchased just before the customer became a member?</vt:lpstr>
      <vt:lpstr>8. What is the total items and amount spent for each member before they became a member?</vt:lpstr>
      <vt:lpstr>9. What is the total items and amount spent for each member before they became a member?</vt:lpstr>
      <vt:lpstr>10. If each $1 spent equates to 10 points and sushi has a 2x points multiplier - how many points would each customer have?</vt:lpstr>
      <vt:lpstr>Bonus questions</vt:lpstr>
      <vt:lpstr>Recreating the table shown in the output with the given sales,menu and members table by using case statement,windows function &amp; cte:</vt:lpstr>
      <vt:lpstr>Rank All The Things </vt:lpstr>
      <vt:lpstr>Output: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CAPESTONE PROJECT CASE STUDY 1</dc:title>
  <dc:creator>Raja</dc:creator>
  <cp:lastModifiedBy>Raja</cp:lastModifiedBy>
  <cp:revision>18</cp:revision>
  <dcterms:created xsi:type="dcterms:W3CDTF">2022-06-20T06:09:56Z</dcterms:created>
  <dcterms:modified xsi:type="dcterms:W3CDTF">2022-06-21T08:20:24Z</dcterms:modified>
</cp:coreProperties>
</file>