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ppt/comments/comment4.xml" ContentType="application/vnd.openxmlformats-officedocument.presentationml.comments+xml"/>
  <Override PartName="/ppt/comments/comment5.xml" ContentType="application/vnd.openxmlformats-officedocument.presentationml.comments+xml"/>
  <Override PartName="/ppt/comments/comment6.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4" r:id="rId1"/>
  </p:sldMasterIdLst>
  <p:sldIdLst>
    <p:sldId id="256" r:id="rId2"/>
    <p:sldId id="257" r:id="rId3"/>
    <p:sldId id="258" r:id="rId4"/>
    <p:sldId id="259" r:id="rId5"/>
    <p:sldId id="260" r:id="rId6"/>
    <p:sldId id="261" r:id="rId7"/>
    <p:sldId id="262" r:id="rId8"/>
    <p:sldId id="263" r:id="rId9"/>
    <p:sldId id="264" r:id="rId10"/>
    <p:sldId id="265" r:id="rId11"/>
    <p:sldId id="268" r:id="rId12"/>
    <p:sldId id="266" r:id="rId13"/>
    <p:sldId id="267" r:id="rId14"/>
    <p:sldId id="269" r:id="rId15"/>
    <p:sldId id="272" r:id="rId16"/>
    <p:sldId id="274" r:id="rId17"/>
    <p:sldId id="276" r:id="rId18"/>
    <p:sldId id="277" r:id="rId19"/>
    <p:sldId id="278"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39C0607-E0CE-49D3-B67C-2E0B6AA7714C}">
          <p14:sldIdLst>
            <p14:sldId id="256"/>
          </p14:sldIdLst>
        </p14:section>
        <p14:section name="queries" id="{A12A3A1A-4E7E-4D96-8222-F571487F3DF7}">
          <p14:sldIdLst>
            <p14:sldId id="257"/>
            <p14:sldId id="258"/>
            <p14:sldId id="259"/>
            <p14:sldId id="260"/>
            <p14:sldId id="261"/>
            <p14:sldId id="262"/>
            <p14:sldId id="263"/>
            <p14:sldId id="264"/>
            <p14:sldId id="265"/>
            <p14:sldId id="268"/>
            <p14:sldId id="266"/>
            <p14:sldId id="267"/>
            <p14:sldId id="269"/>
            <p14:sldId id="272"/>
            <p14:sldId id="274"/>
            <p14:sldId id="276"/>
            <p14:sldId id="277"/>
            <p14:sldId id="278"/>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aja" initials="R" lastIdx="7" clrIdx="0">
    <p:extLst>
      <p:ext uri="{19B8F6BF-5375-455C-9EA6-DF929625EA0E}">
        <p15:presenceInfo xmlns:p15="http://schemas.microsoft.com/office/powerpoint/2012/main" userId="Raj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DE5B0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40" autoAdjust="0"/>
    <p:restoredTop sz="94660"/>
  </p:normalViewPr>
  <p:slideViewPr>
    <p:cSldViewPr snapToGrid="0">
      <p:cViewPr varScale="1">
        <p:scale>
          <a:sx n="73" d="100"/>
          <a:sy n="73" d="100"/>
        </p:scale>
        <p:origin x="53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2-07-03T21:23:12.499" idx="2">
    <p:pos x="10" y="10"/>
    <p:text>Month of March comes first in plan enrolment followed by July,August and September months have high subscribers</p:text>
    <p:extLst>
      <p:ext uri="{C676402C-5697-4E1C-873F-D02D1690AC5C}">
        <p15:threadingInfo xmlns:p15="http://schemas.microsoft.com/office/powerpoint/2012/main" timeZoneBias="-33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2-07-03T21:25:05.150" idx="3">
    <p:pos x="10" y="10"/>
    <p:text>Bsic plan has highst subscriptions in July and August</p:text>
    <p:extLst>
      <p:ext uri="{C676402C-5697-4E1C-873F-D02D1690AC5C}">
        <p15:threadingInfo xmlns:p15="http://schemas.microsoft.com/office/powerpoint/2012/main" timeZoneBias="-33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22-07-03T21:26:00.492" idx="4">
    <p:pos x="10" y="10"/>
    <p:text>Month of january and August has high pro monthly subscribers</p:text>
    <p:extLst>
      <p:ext uri="{C676402C-5697-4E1C-873F-D02D1690AC5C}">
        <p15:threadingInfo xmlns:p15="http://schemas.microsoft.com/office/powerpoint/2012/main" timeZoneBias="-33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22-07-03T21:26:52.694" idx="5">
    <p:pos x="10" y="10"/>
    <p:text>Pro Annual plans are very low.Needs a survey why subscribers are not upgraded for the annual plan.Can reduce rate,include more intresting content for annual subscribers for better growth.Also for the Churn plans which are evenly distributed throughout the year.Can increase the days of trail plan for more subscribers in new foodie fi.</p:text>
    <p:extLst>
      <p:ext uri="{C676402C-5697-4E1C-873F-D02D1690AC5C}">
        <p15:threadingInfo xmlns:p15="http://schemas.microsoft.com/office/powerpoint/2012/main" timeZoneBias="-33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22-07-03T21:32:42.664" idx="6">
    <p:pos x="10" y="10"/>
    <p:text>Trail plan is accessed by nearly 1000 customers.But the half of them only upgraded for the basic plan.Can check the age group,finacial background of the customers who aren't upgrading.If they need  more days of trail,Are they using the trail version with many other ids,such queries will improve more subscribers.</p:text>
    <p:extLst>
      <p:ext uri="{C676402C-5697-4E1C-873F-D02D1690AC5C}">
        <p15:threadingInfo xmlns:p15="http://schemas.microsoft.com/office/powerpoint/2012/main" timeZoneBias="-33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1" dt="2022-07-03T21:36:56.098" idx="7">
    <p:pos x="10" y="10"/>
    <p:text>Basic monthly plan is very less but hopefuly we have more annual customers in 2020.</p:text>
    <p:extLst>
      <p:ext uri="{C676402C-5697-4E1C-873F-D02D1690AC5C}">
        <p15:threadingInfo xmlns:p15="http://schemas.microsoft.com/office/powerpoint/2012/main" timeZoneBias="-33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AB3A824-1A51-4B26-AD58-A6D8E14F6C04}" type="datetimeFigureOut">
              <a:rPr lang="en-US" smtClean="0"/>
              <a:t>20-Jul-22</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691447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CBC1C18-307B-4F68-A007-B5B542270E8D}" type="datetimeFigureOut">
              <a:rPr lang="en-US" smtClean="0"/>
              <a:t>20-Jul-22</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944059323"/>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CBC1C18-307B-4F68-A007-B5B542270E8D}" type="datetimeFigureOut">
              <a:rPr lang="en-US" smtClean="0"/>
              <a:t>20-Jul-22</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368886402"/>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CBC1C18-307B-4F68-A007-B5B542270E8D}" type="datetimeFigureOut">
              <a:rPr lang="en-US" smtClean="0"/>
              <a:t>20-Jul-22</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002617297"/>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CBC1C18-307B-4F68-A007-B5B542270E8D}" type="datetimeFigureOut">
              <a:rPr lang="en-US" smtClean="0"/>
              <a:t>20-Jul-22</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633185432"/>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CBC1C18-307B-4F68-A007-B5B542270E8D}" type="datetimeFigureOut">
              <a:rPr lang="en-US" smtClean="0"/>
              <a:t>20-Jul-22</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996531223"/>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857E33E-8B18-4087-B112-809917729534}" type="datetimeFigureOut">
              <a:rPr lang="en-US" smtClean="0"/>
              <a:t>20-Jul-22</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722511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3FFE419-2371-464F-8239-3959401C3561}" type="datetimeFigureOut">
              <a:rPr lang="en-US" smtClean="0"/>
              <a:t>20-Jul-22</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859584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7D162C4-EDD9-4389-A98B-B87ECEA2A816}" type="datetimeFigureOut">
              <a:rPr lang="en-US" smtClean="0"/>
              <a:t>20-Jul-22</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572219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E5059C3-6A89-4494-99FF-5A4D6FFD50EB}" type="datetimeFigureOut">
              <a:rPr lang="en-US" smtClean="0"/>
              <a:t>20-Jul-22</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463475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A954B2F-12DE-47F5-8894-472B206D2E1E}" type="datetimeFigureOut">
              <a:rPr lang="en-US" smtClean="0"/>
              <a:t>20-Jul-22</a:t>
            </a:fld>
            <a:endParaRPr lang="en-US" dirty="0"/>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87076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F30E46F-7819-4ACF-B48B-48222C2ACC88}" type="datetimeFigureOut">
              <a:rPr lang="en-US" smtClean="0"/>
              <a:t>20-Jul-22</a:t>
            </a:fld>
            <a:endParaRPr lang="en-US" dirty="0"/>
          </a:p>
        </p:txBody>
      </p:sp>
      <p:sp>
        <p:nvSpPr>
          <p:cNvPr id="8" name="Footer Placeholder 7"/>
          <p:cNvSpPr>
            <a:spLocks noGrp="1"/>
          </p:cNvSpPr>
          <p:nvPr>
            <p:ph type="ftr" sz="quarter" idx="11"/>
          </p:nvPr>
        </p:nvSpPr>
        <p:spPr/>
        <p:txBody>
          <a:bodyPr/>
          <a:lstStyle/>
          <a:p>
            <a:r>
              <a:rPr lang="en-US" smtClean="0"/>
              <a:t>
              </a:t>
            </a:r>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925210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FAF3416-4057-4DAA-829D-4CA07428D088}" type="datetimeFigureOut">
              <a:rPr lang="en-US" smtClean="0"/>
              <a:t>20-Jul-22</a:t>
            </a:fld>
            <a:endParaRPr lang="en-US" dirty="0"/>
          </a:p>
        </p:txBody>
      </p:sp>
      <p:sp>
        <p:nvSpPr>
          <p:cNvPr id="4" name="Footer Placeholder 3"/>
          <p:cNvSpPr>
            <a:spLocks noGrp="1"/>
          </p:cNvSpPr>
          <p:nvPr>
            <p:ph type="ftr" sz="quarter" idx="11"/>
          </p:nvPr>
        </p:nvSpPr>
        <p:spPr/>
        <p:txBody>
          <a:bodyPr/>
          <a:lstStyle/>
          <a:p>
            <a:r>
              <a:rPr lang="en-US" smtClean="0"/>
              <a:t>
              </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750196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1D9284-D300-4297-87F7-E791DCC15DB1}" type="datetimeFigureOut">
              <a:rPr lang="en-US" smtClean="0"/>
              <a:t>20-Jul-22</a:t>
            </a:fld>
            <a:endParaRPr lang="en-US" dirty="0"/>
          </a:p>
        </p:txBody>
      </p:sp>
      <p:sp>
        <p:nvSpPr>
          <p:cNvPr id="3" name="Footer Placeholder 2"/>
          <p:cNvSpPr>
            <a:spLocks noGrp="1"/>
          </p:cNvSpPr>
          <p:nvPr>
            <p:ph type="ftr" sz="quarter" idx="11"/>
          </p:nvPr>
        </p:nvSpPr>
        <p:spPr/>
        <p:txBody>
          <a:bodyPr/>
          <a:lstStyle/>
          <a:p>
            <a:r>
              <a:rPr lang="en-US" smtClean="0"/>
              <a:t>
              </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476538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7D525BB-DA17-4BA0-B3C8-3AC3ABC827E6}" type="datetimeFigureOut">
              <a:rPr lang="en-US" smtClean="0"/>
              <a:t>20-Jul-22</a:t>
            </a:fld>
            <a:endParaRPr lang="en-US" dirty="0"/>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021476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16C4C9A-3960-41CF-A4E9-2A8FB932454B}" type="datetimeFigureOut">
              <a:rPr lang="en-US" smtClean="0"/>
              <a:t>20-Jul-22</a:t>
            </a:fld>
            <a:endParaRPr lang="en-US" dirty="0"/>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866661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CBC1C18-307B-4F68-A007-B5B542270E8D}" type="datetimeFigureOut">
              <a:rPr lang="en-US" smtClean="0"/>
              <a:t>20-Jul-22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smtClean="0"/>
              <a:t>
              </a:t>
            </a:r>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913181551"/>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 id="2147483708" r:id="rId14"/>
    <p:sldLayoutId id="2147483709" r:id="rId15"/>
    <p:sldLayoutId id="2147483710"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omments" Target="../comments/comment5.xml"/><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omments" Target="../comments/comment6.xml"/><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omments" Target="../comments/comment4.xml"/><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7066" y="2404534"/>
            <a:ext cx="9531047" cy="1646302"/>
          </a:xfrm>
        </p:spPr>
        <p:txBody>
          <a:bodyPr/>
          <a:lstStyle/>
          <a:p>
            <a:r>
              <a:rPr lang="en-US" dirty="0" smtClean="0">
                <a:solidFill>
                  <a:schemeClr val="accent4"/>
                </a:solidFill>
              </a:rPr>
              <a:t>Capstone Project II</a:t>
            </a:r>
            <a:endParaRPr lang="en-US" dirty="0">
              <a:solidFill>
                <a:schemeClr val="accent4"/>
              </a:solidFill>
            </a:endParaRPr>
          </a:p>
        </p:txBody>
      </p:sp>
      <p:sp>
        <p:nvSpPr>
          <p:cNvPr id="3" name="Subtitle 2"/>
          <p:cNvSpPr>
            <a:spLocks noGrp="1"/>
          </p:cNvSpPr>
          <p:nvPr>
            <p:ph type="subTitle" idx="1"/>
          </p:nvPr>
        </p:nvSpPr>
        <p:spPr>
          <a:xfrm>
            <a:off x="4990011" y="4532811"/>
            <a:ext cx="4480560" cy="862149"/>
          </a:xfrm>
        </p:spPr>
        <p:txBody>
          <a:bodyPr>
            <a:noAutofit/>
          </a:bodyPr>
          <a:lstStyle/>
          <a:p>
            <a:r>
              <a:rPr lang="en-US" sz="2400" dirty="0" smtClean="0">
                <a:solidFill>
                  <a:schemeClr val="accent5">
                    <a:lumMod val="75000"/>
                  </a:schemeClr>
                </a:solidFill>
                <a:latin typeface="AR ESSENCE" panose="02000000000000000000" pitchFamily="2" charset="0"/>
              </a:rPr>
              <a:t>FOODIE-FI</a:t>
            </a:r>
          </a:p>
          <a:p>
            <a:r>
              <a:rPr lang="en-US" sz="2400" dirty="0" smtClean="0">
                <a:solidFill>
                  <a:schemeClr val="accent5">
                    <a:lumMod val="75000"/>
                  </a:schemeClr>
                </a:solidFill>
                <a:latin typeface="AR ESSENCE" panose="02000000000000000000" pitchFamily="2" charset="0"/>
              </a:rPr>
              <a:t>DONE by THIVYA </a:t>
            </a:r>
          </a:p>
          <a:p>
            <a:r>
              <a:rPr lang="en-US" sz="2400" dirty="0" smtClean="0">
                <a:solidFill>
                  <a:schemeClr val="accent5">
                    <a:lumMod val="75000"/>
                  </a:schemeClr>
                </a:solidFill>
                <a:latin typeface="AR ESSENCE" panose="02000000000000000000" pitchFamily="2" charset="0"/>
              </a:rPr>
              <a:t>ON 21 JUNE 2022 </a:t>
            </a:r>
          </a:p>
          <a:p>
            <a:endParaRPr lang="en-US" sz="2400" dirty="0">
              <a:solidFill>
                <a:srgbClr val="FFFF00"/>
              </a:solidFill>
              <a:latin typeface="AR ESSENCE" panose="02000000000000000000" pitchFamily="2" charset="0"/>
            </a:endParaRPr>
          </a:p>
        </p:txBody>
      </p:sp>
      <p:pic>
        <p:nvPicPr>
          <p:cNvPr id="4" name="Picture 2" descr="https://8weeksqlchallenge.com/images/case-study-designs/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6167" y="1918914"/>
            <a:ext cx="4263844" cy="42638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65751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400" dirty="0"/>
              <a:t>5. What plan </a:t>
            </a:r>
            <a:r>
              <a:rPr lang="en-US" sz="2400" dirty="0" err="1"/>
              <a:t>start_date</a:t>
            </a:r>
            <a:r>
              <a:rPr lang="en-US" sz="2400" dirty="0"/>
              <a:t> values occur </a:t>
            </a:r>
            <a:r>
              <a:rPr lang="en-US" sz="2400" dirty="0" smtClean="0"/>
              <a:t>in </a:t>
            </a:r>
            <a:r>
              <a:rPr lang="en-US" sz="2400" dirty="0"/>
              <a:t>the year 2020 for our dataset? Show the breakdown by count of events for each </a:t>
            </a:r>
            <a:r>
              <a:rPr lang="en-US" sz="2400" dirty="0" err="1"/>
              <a:t>plan_name</a:t>
            </a:r>
            <a:endParaRPr lang="en-US" sz="2400" dirty="0"/>
          </a:p>
        </p:txBody>
      </p:sp>
      <p:sp>
        <p:nvSpPr>
          <p:cNvPr id="3" name="Content Placeholder 2"/>
          <p:cNvSpPr>
            <a:spLocks noGrp="1"/>
          </p:cNvSpPr>
          <p:nvPr>
            <p:ph idx="1"/>
          </p:nvPr>
        </p:nvSpPr>
        <p:spPr>
          <a:xfrm>
            <a:off x="677334" y="2160589"/>
            <a:ext cx="6742369" cy="3880773"/>
          </a:xfrm>
        </p:spPr>
        <p:txBody>
          <a:bodyPr/>
          <a:lstStyle/>
          <a:p>
            <a:pPr marL="0" indent="0">
              <a:buNone/>
            </a:pPr>
            <a:r>
              <a:rPr lang="en-US" dirty="0">
                <a:solidFill>
                  <a:srgbClr val="C00000"/>
                </a:solidFill>
              </a:rPr>
              <a:t>select  </a:t>
            </a:r>
            <a:r>
              <a:rPr lang="en-US" dirty="0" err="1" smtClean="0">
                <a:solidFill>
                  <a:srgbClr val="C00000"/>
                </a:solidFill>
              </a:rPr>
              <a:t>plan_name</a:t>
            </a:r>
            <a:r>
              <a:rPr lang="en-US" dirty="0" smtClean="0">
                <a:solidFill>
                  <a:srgbClr val="C00000"/>
                </a:solidFill>
              </a:rPr>
              <a:t>,</a:t>
            </a:r>
          </a:p>
          <a:p>
            <a:pPr marL="0" indent="0">
              <a:buNone/>
            </a:pPr>
            <a:r>
              <a:rPr lang="en-US" dirty="0" smtClean="0">
                <a:solidFill>
                  <a:srgbClr val="C00000"/>
                </a:solidFill>
              </a:rPr>
              <a:t>count(</a:t>
            </a:r>
            <a:r>
              <a:rPr lang="en-US" dirty="0" err="1" smtClean="0">
                <a:solidFill>
                  <a:srgbClr val="C00000"/>
                </a:solidFill>
              </a:rPr>
              <a:t>s.customer_id</a:t>
            </a:r>
            <a:r>
              <a:rPr lang="en-US" dirty="0">
                <a:solidFill>
                  <a:srgbClr val="C00000"/>
                </a:solidFill>
              </a:rPr>
              <a:t>) as </a:t>
            </a:r>
            <a:r>
              <a:rPr lang="en-US" dirty="0" err="1" smtClean="0">
                <a:solidFill>
                  <a:srgbClr val="C00000"/>
                </a:solidFill>
              </a:rPr>
              <a:t>distribuion_plans</a:t>
            </a:r>
            <a:endParaRPr lang="en-US" dirty="0" smtClean="0">
              <a:solidFill>
                <a:srgbClr val="C00000"/>
              </a:solidFill>
            </a:endParaRPr>
          </a:p>
          <a:p>
            <a:pPr marL="0" indent="0">
              <a:buNone/>
            </a:pPr>
            <a:r>
              <a:rPr lang="en-US" dirty="0" smtClean="0">
                <a:solidFill>
                  <a:srgbClr val="C00000"/>
                </a:solidFill>
              </a:rPr>
              <a:t>from </a:t>
            </a:r>
            <a:r>
              <a:rPr lang="en-US" dirty="0">
                <a:solidFill>
                  <a:srgbClr val="C00000"/>
                </a:solidFill>
              </a:rPr>
              <a:t>subscriptions </a:t>
            </a:r>
            <a:r>
              <a:rPr lang="en-US" dirty="0" smtClean="0">
                <a:solidFill>
                  <a:srgbClr val="C00000"/>
                </a:solidFill>
              </a:rPr>
              <a:t>s</a:t>
            </a:r>
          </a:p>
          <a:p>
            <a:pPr marL="0" indent="0">
              <a:buNone/>
            </a:pPr>
            <a:r>
              <a:rPr lang="en-US" dirty="0" smtClean="0">
                <a:solidFill>
                  <a:srgbClr val="C00000"/>
                </a:solidFill>
              </a:rPr>
              <a:t>join </a:t>
            </a:r>
            <a:r>
              <a:rPr lang="en-US" dirty="0">
                <a:solidFill>
                  <a:srgbClr val="C00000"/>
                </a:solidFill>
              </a:rPr>
              <a:t>plans </a:t>
            </a:r>
            <a:r>
              <a:rPr lang="en-US" dirty="0" smtClean="0">
                <a:solidFill>
                  <a:srgbClr val="C00000"/>
                </a:solidFill>
              </a:rPr>
              <a:t>p</a:t>
            </a:r>
          </a:p>
          <a:p>
            <a:pPr marL="0" indent="0">
              <a:buNone/>
            </a:pPr>
            <a:r>
              <a:rPr lang="en-US" dirty="0" smtClean="0">
                <a:solidFill>
                  <a:srgbClr val="C00000"/>
                </a:solidFill>
              </a:rPr>
              <a:t>on </a:t>
            </a:r>
            <a:r>
              <a:rPr lang="en-US" dirty="0" err="1" smtClean="0">
                <a:solidFill>
                  <a:srgbClr val="C00000"/>
                </a:solidFill>
              </a:rPr>
              <a:t>p.plan_id</a:t>
            </a:r>
            <a:r>
              <a:rPr lang="en-US" dirty="0" smtClean="0">
                <a:solidFill>
                  <a:srgbClr val="C00000"/>
                </a:solidFill>
              </a:rPr>
              <a:t>=</a:t>
            </a:r>
            <a:r>
              <a:rPr lang="en-US" dirty="0" err="1" smtClean="0">
                <a:solidFill>
                  <a:srgbClr val="C00000"/>
                </a:solidFill>
              </a:rPr>
              <a:t>s.plan_id</a:t>
            </a:r>
            <a:endParaRPr lang="en-US" dirty="0" smtClean="0">
              <a:solidFill>
                <a:srgbClr val="C00000"/>
              </a:solidFill>
            </a:endParaRPr>
          </a:p>
          <a:p>
            <a:pPr marL="0" indent="0">
              <a:buNone/>
            </a:pPr>
            <a:r>
              <a:rPr lang="en-US" dirty="0" smtClean="0">
                <a:solidFill>
                  <a:srgbClr val="C00000"/>
                </a:solidFill>
              </a:rPr>
              <a:t>where </a:t>
            </a:r>
            <a:r>
              <a:rPr lang="en-US" dirty="0">
                <a:solidFill>
                  <a:srgbClr val="C00000"/>
                </a:solidFill>
              </a:rPr>
              <a:t>(</a:t>
            </a:r>
            <a:r>
              <a:rPr lang="en-US" dirty="0" err="1">
                <a:solidFill>
                  <a:srgbClr val="C00000"/>
                </a:solidFill>
              </a:rPr>
              <a:t>start_date</a:t>
            </a:r>
            <a:r>
              <a:rPr lang="en-US" dirty="0">
                <a:solidFill>
                  <a:srgbClr val="C00000"/>
                </a:solidFill>
              </a:rPr>
              <a:t>) between '2020-01-01' and </a:t>
            </a:r>
            <a:r>
              <a:rPr lang="en-US" dirty="0" smtClean="0">
                <a:solidFill>
                  <a:srgbClr val="C00000"/>
                </a:solidFill>
              </a:rPr>
              <a:t>'2020-12-31‘</a:t>
            </a:r>
          </a:p>
          <a:p>
            <a:pPr marL="0" indent="0">
              <a:buNone/>
            </a:pPr>
            <a:r>
              <a:rPr lang="en-US" dirty="0" smtClean="0">
                <a:solidFill>
                  <a:srgbClr val="C00000"/>
                </a:solidFill>
              </a:rPr>
              <a:t>group </a:t>
            </a:r>
            <a:r>
              <a:rPr lang="en-US" dirty="0">
                <a:solidFill>
                  <a:srgbClr val="C00000"/>
                </a:solidFill>
              </a:rPr>
              <a:t>by 1;</a:t>
            </a:r>
          </a:p>
        </p:txBody>
      </p:sp>
      <p:pic>
        <p:nvPicPr>
          <p:cNvPr id="4" name="Picture 3"/>
          <p:cNvPicPr>
            <a:picLocks noChangeAspect="1"/>
          </p:cNvPicPr>
          <p:nvPr/>
        </p:nvPicPr>
        <p:blipFill>
          <a:blip r:embed="rId2"/>
          <a:stretch>
            <a:fillRect/>
          </a:stretch>
        </p:blipFill>
        <p:spPr>
          <a:xfrm>
            <a:off x="6933112" y="2299470"/>
            <a:ext cx="3386546" cy="1879533"/>
          </a:xfrm>
          <a:prstGeom prst="rect">
            <a:avLst/>
          </a:prstGeom>
        </p:spPr>
      </p:pic>
    </p:spTree>
    <p:extLst>
      <p:ext uri="{BB962C8B-B14F-4D97-AF65-F5344CB8AC3E}">
        <p14:creationId xmlns:p14="http://schemas.microsoft.com/office/powerpoint/2010/main" val="34601920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6.</a:t>
            </a:r>
            <a:r>
              <a:rPr lang="en-US" sz="3200" dirty="0"/>
              <a:t> What plan </a:t>
            </a:r>
            <a:r>
              <a:rPr lang="en-US" sz="3200" dirty="0" err="1"/>
              <a:t>start_date</a:t>
            </a:r>
            <a:r>
              <a:rPr lang="en-US" sz="3200" dirty="0"/>
              <a:t> values occur </a:t>
            </a:r>
            <a:r>
              <a:rPr lang="en-US" sz="3200" dirty="0" smtClean="0"/>
              <a:t>after </a:t>
            </a:r>
            <a:r>
              <a:rPr lang="en-US" sz="3200" dirty="0"/>
              <a:t>the year 2020 for our dataset? </a:t>
            </a:r>
          </a:p>
        </p:txBody>
      </p:sp>
      <p:sp>
        <p:nvSpPr>
          <p:cNvPr id="3" name="Content Placeholder 2"/>
          <p:cNvSpPr>
            <a:spLocks noGrp="1"/>
          </p:cNvSpPr>
          <p:nvPr>
            <p:ph idx="1"/>
          </p:nvPr>
        </p:nvSpPr>
        <p:spPr>
          <a:xfrm>
            <a:off x="677334" y="2160590"/>
            <a:ext cx="4809066" cy="3600130"/>
          </a:xfrm>
        </p:spPr>
        <p:txBody>
          <a:bodyPr>
            <a:normAutofit/>
          </a:bodyPr>
          <a:lstStyle/>
          <a:p>
            <a:pPr marL="0" indent="0">
              <a:buNone/>
            </a:pPr>
            <a:r>
              <a:rPr lang="en-US" dirty="0">
                <a:solidFill>
                  <a:srgbClr val="FF0000"/>
                </a:solidFill>
              </a:rPr>
              <a:t>select  </a:t>
            </a:r>
            <a:r>
              <a:rPr lang="en-US" dirty="0" err="1">
                <a:solidFill>
                  <a:srgbClr val="FF0000"/>
                </a:solidFill>
              </a:rPr>
              <a:t>S.plan_id,plan_name</a:t>
            </a:r>
            <a:r>
              <a:rPr lang="en-US" dirty="0" smtClean="0">
                <a:solidFill>
                  <a:srgbClr val="FF0000"/>
                </a:solidFill>
              </a:rPr>
              <a:t>,</a:t>
            </a:r>
          </a:p>
          <a:p>
            <a:pPr marL="0" indent="0">
              <a:buNone/>
            </a:pPr>
            <a:r>
              <a:rPr lang="en-US" dirty="0" smtClean="0">
                <a:solidFill>
                  <a:srgbClr val="FF0000"/>
                </a:solidFill>
              </a:rPr>
              <a:t>count(</a:t>
            </a:r>
            <a:r>
              <a:rPr lang="en-US" dirty="0" err="1" smtClean="0">
                <a:solidFill>
                  <a:srgbClr val="FF0000"/>
                </a:solidFill>
              </a:rPr>
              <a:t>s.customer_id</a:t>
            </a:r>
            <a:r>
              <a:rPr lang="en-US" dirty="0">
                <a:solidFill>
                  <a:srgbClr val="FF0000"/>
                </a:solidFill>
              </a:rPr>
              <a:t>) as </a:t>
            </a:r>
            <a:endParaRPr lang="en-US" dirty="0" smtClean="0">
              <a:solidFill>
                <a:srgbClr val="FF0000"/>
              </a:solidFill>
            </a:endParaRPr>
          </a:p>
          <a:p>
            <a:pPr marL="0" indent="0">
              <a:buNone/>
            </a:pPr>
            <a:r>
              <a:rPr lang="en-US" dirty="0" err="1" smtClean="0">
                <a:solidFill>
                  <a:srgbClr val="FF0000"/>
                </a:solidFill>
              </a:rPr>
              <a:t>distribuion_plans</a:t>
            </a:r>
            <a:endParaRPr lang="en-US" dirty="0" smtClean="0">
              <a:solidFill>
                <a:srgbClr val="FF0000"/>
              </a:solidFill>
            </a:endParaRPr>
          </a:p>
          <a:p>
            <a:pPr marL="0" indent="0">
              <a:buNone/>
            </a:pPr>
            <a:r>
              <a:rPr lang="en-US" dirty="0" smtClean="0">
                <a:solidFill>
                  <a:srgbClr val="FF0000"/>
                </a:solidFill>
              </a:rPr>
              <a:t>from </a:t>
            </a:r>
            <a:r>
              <a:rPr lang="en-US" dirty="0">
                <a:solidFill>
                  <a:srgbClr val="FF0000"/>
                </a:solidFill>
              </a:rPr>
              <a:t>subscriptions </a:t>
            </a:r>
            <a:r>
              <a:rPr lang="en-US" dirty="0" smtClean="0">
                <a:solidFill>
                  <a:srgbClr val="FF0000"/>
                </a:solidFill>
              </a:rPr>
              <a:t>s</a:t>
            </a:r>
          </a:p>
          <a:p>
            <a:pPr marL="0" indent="0">
              <a:buNone/>
            </a:pPr>
            <a:r>
              <a:rPr lang="en-US" dirty="0" smtClean="0">
                <a:solidFill>
                  <a:srgbClr val="FF0000"/>
                </a:solidFill>
              </a:rPr>
              <a:t>join </a:t>
            </a:r>
            <a:r>
              <a:rPr lang="en-US" dirty="0">
                <a:solidFill>
                  <a:srgbClr val="FF0000"/>
                </a:solidFill>
              </a:rPr>
              <a:t>plans </a:t>
            </a:r>
            <a:r>
              <a:rPr lang="en-US" dirty="0" smtClean="0">
                <a:solidFill>
                  <a:srgbClr val="FF0000"/>
                </a:solidFill>
              </a:rPr>
              <a:t>p</a:t>
            </a:r>
          </a:p>
          <a:p>
            <a:pPr marL="0" indent="0">
              <a:buNone/>
            </a:pPr>
            <a:r>
              <a:rPr lang="en-US" dirty="0" smtClean="0">
                <a:solidFill>
                  <a:srgbClr val="FF0000"/>
                </a:solidFill>
              </a:rPr>
              <a:t>on </a:t>
            </a:r>
            <a:r>
              <a:rPr lang="en-US" dirty="0" err="1" smtClean="0">
                <a:solidFill>
                  <a:srgbClr val="FF0000"/>
                </a:solidFill>
              </a:rPr>
              <a:t>p.plan_id</a:t>
            </a:r>
            <a:r>
              <a:rPr lang="en-US" dirty="0" smtClean="0">
                <a:solidFill>
                  <a:srgbClr val="FF0000"/>
                </a:solidFill>
              </a:rPr>
              <a:t>=</a:t>
            </a:r>
            <a:r>
              <a:rPr lang="en-US" dirty="0" err="1" smtClean="0">
                <a:solidFill>
                  <a:srgbClr val="FF0000"/>
                </a:solidFill>
              </a:rPr>
              <a:t>s.plan_id</a:t>
            </a:r>
            <a:endParaRPr lang="en-US" dirty="0" smtClean="0">
              <a:solidFill>
                <a:srgbClr val="FF0000"/>
              </a:solidFill>
            </a:endParaRPr>
          </a:p>
          <a:p>
            <a:pPr marL="0" indent="0">
              <a:buNone/>
            </a:pPr>
            <a:r>
              <a:rPr lang="en-US" dirty="0" smtClean="0">
                <a:solidFill>
                  <a:srgbClr val="FF0000"/>
                </a:solidFill>
              </a:rPr>
              <a:t>where </a:t>
            </a:r>
            <a:r>
              <a:rPr lang="en-US" dirty="0">
                <a:solidFill>
                  <a:srgbClr val="FF0000"/>
                </a:solidFill>
              </a:rPr>
              <a:t>(</a:t>
            </a:r>
            <a:r>
              <a:rPr lang="en-US" dirty="0" err="1">
                <a:solidFill>
                  <a:srgbClr val="FF0000"/>
                </a:solidFill>
              </a:rPr>
              <a:t>start_date</a:t>
            </a:r>
            <a:r>
              <a:rPr lang="en-US" dirty="0">
                <a:solidFill>
                  <a:srgbClr val="FF0000"/>
                </a:solidFill>
              </a:rPr>
              <a:t>) &gt;=</a:t>
            </a:r>
            <a:r>
              <a:rPr lang="en-US" dirty="0" smtClean="0">
                <a:solidFill>
                  <a:srgbClr val="FF0000"/>
                </a:solidFill>
              </a:rPr>
              <a:t>'2021-01-01‘</a:t>
            </a:r>
          </a:p>
          <a:p>
            <a:pPr marL="0" indent="0">
              <a:buNone/>
            </a:pPr>
            <a:r>
              <a:rPr lang="en-US" dirty="0" smtClean="0">
                <a:solidFill>
                  <a:srgbClr val="FF0000"/>
                </a:solidFill>
              </a:rPr>
              <a:t>group </a:t>
            </a:r>
            <a:r>
              <a:rPr lang="en-US" dirty="0">
                <a:solidFill>
                  <a:srgbClr val="FF0000"/>
                </a:solidFill>
              </a:rPr>
              <a:t>by 1 ,2 </a:t>
            </a:r>
            <a:endParaRPr lang="en-US" dirty="0" smtClean="0">
              <a:solidFill>
                <a:srgbClr val="FF0000"/>
              </a:solidFill>
            </a:endParaRPr>
          </a:p>
          <a:p>
            <a:pPr marL="0" indent="0">
              <a:buNone/>
            </a:pPr>
            <a:r>
              <a:rPr lang="en-US" dirty="0" smtClean="0">
                <a:solidFill>
                  <a:srgbClr val="FF0000"/>
                </a:solidFill>
              </a:rPr>
              <a:t>order </a:t>
            </a:r>
            <a:r>
              <a:rPr lang="en-US" dirty="0">
                <a:solidFill>
                  <a:srgbClr val="FF0000"/>
                </a:solidFill>
              </a:rPr>
              <a:t>by 3 </a:t>
            </a:r>
            <a:r>
              <a:rPr lang="en-US" dirty="0" err="1">
                <a:solidFill>
                  <a:srgbClr val="FF0000"/>
                </a:solidFill>
              </a:rPr>
              <a:t>desc</a:t>
            </a:r>
            <a:r>
              <a:rPr lang="en-US" dirty="0">
                <a:solidFill>
                  <a:srgbClr val="FF0000"/>
                </a:solidFill>
              </a:rPr>
              <a:t>;</a:t>
            </a:r>
          </a:p>
        </p:txBody>
      </p:sp>
      <p:pic>
        <p:nvPicPr>
          <p:cNvPr id="4" name="Picture 3"/>
          <p:cNvPicPr>
            <a:picLocks noChangeAspect="1"/>
          </p:cNvPicPr>
          <p:nvPr/>
        </p:nvPicPr>
        <p:blipFill>
          <a:blip r:embed="rId2"/>
          <a:stretch>
            <a:fillRect/>
          </a:stretch>
        </p:blipFill>
        <p:spPr>
          <a:xfrm>
            <a:off x="5178155" y="2475707"/>
            <a:ext cx="5133535" cy="1861162"/>
          </a:xfrm>
          <a:prstGeom prst="rect">
            <a:avLst/>
          </a:prstGeom>
        </p:spPr>
      </p:pic>
    </p:spTree>
    <p:extLst>
      <p:ext uri="{BB962C8B-B14F-4D97-AF65-F5344CB8AC3E}">
        <p14:creationId xmlns:p14="http://schemas.microsoft.com/office/powerpoint/2010/main" val="40171753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a:t>7</a:t>
            </a:r>
            <a:r>
              <a:rPr lang="en-US" sz="2800" dirty="0" smtClean="0"/>
              <a:t>. </a:t>
            </a:r>
            <a:r>
              <a:rPr lang="en-US" sz="2800" dirty="0"/>
              <a:t>What is the customer count and percentage of </a:t>
            </a:r>
            <a:r>
              <a:rPr lang="en-US" sz="2800" dirty="0" smtClean="0"/>
              <a:t>customers out of total </a:t>
            </a:r>
            <a:r>
              <a:rPr lang="en-US" sz="2800" dirty="0"/>
              <a:t>who have churned rounded to </a:t>
            </a:r>
            <a:r>
              <a:rPr lang="en-US" sz="2800" dirty="0" smtClean="0"/>
              <a:t>2 </a:t>
            </a:r>
            <a:r>
              <a:rPr lang="en-US" sz="2800" dirty="0"/>
              <a:t>decimal </a:t>
            </a:r>
            <a:r>
              <a:rPr lang="en-US" sz="2800" dirty="0" smtClean="0"/>
              <a:t>places?</a:t>
            </a:r>
            <a:endParaRPr lang="en-US" sz="2800" dirty="0"/>
          </a:p>
        </p:txBody>
      </p:sp>
      <p:sp>
        <p:nvSpPr>
          <p:cNvPr id="3" name="Content Placeholder 2"/>
          <p:cNvSpPr>
            <a:spLocks noGrp="1"/>
          </p:cNvSpPr>
          <p:nvPr>
            <p:ph idx="1"/>
          </p:nvPr>
        </p:nvSpPr>
        <p:spPr>
          <a:xfrm>
            <a:off x="677334" y="2160589"/>
            <a:ext cx="5305455" cy="3880773"/>
          </a:xfrm>
        </p:spPr>
        <p:txBody>
          <a:bodyPr>
            <a:normAutofit fontScale="92500"/>
          </a:bodyPr>
          <a:lstStyle/>
          <a:p>
            <a:pPr marL="0" indent="0">
              <a:buNone/>
            </a:pPr>
            <a:r>
              <a:rPr lang="en-US" dirty="0">
                <a:solidFill>
                  <a:srgbClr val="C00000"/>
                </a:solidFill>
              </a:rPr>
              <a:t>select </a:t>
            </a:r>
            <a:r>
              <a:rPr lang="en-US" dirty="0" err="1">
                <a:solidFill>
                  <a:srgbClr val="C00000"/>
                </a:solidFill>
              </a:rPr>
              <a:t>churn_indicator</a:t>
            </a:r>
            <a:r>
              <a:rPr lang="en-US" dirty="0" smtClean="0">
                <a:solidFill>
                  <a:srgbClr val="C00000"/>
                </a:solidFill>
              </a:rPr>
              <a:t>,</a:t>
            </a:r>
          </a:p>
          <a:p>
            <a:pPr marL="0" indent="0">
              <a:buNone/>
            </a:pPr>
            <a:r>
              <a:rPr lang="en-US" dirty="0" err="1" smtClean="0">
                <a:solidFill>
                  <a:srgbClr val="C00000"/>
                </a:solidFill>
              </a:rPr>
              <a:t>total_customers</a:t>
            </a:r>
            <a:r>
              <a:rPr lang="en-US" dirty="0" smtClean="0">
                <a:solidFill>
                  <a:srgbClr val="C00000"/>
                </a:solidFill>
              </a:rPr>
              <a:t>,</a:t>
            </a:r>
          </a:p>
          <a:p>
            <a:pPr marL="0" indent="0">
              <a:buNone/>
            </a:pPr>
            <a:r>
              <a:rPr lang="en-US" dirty="0" smtClean="0">
                <a:solidFill>
                  <a:srgbClr val="C00000"/>
                </a:solidFill>
              </a:rPr>
              <a:t>Round((</a:t>
            </a:r>
            <a:r>
              <a:rPr lang="en-US" dirty="0" err="1" smtClean="0">
                <a:solidFill>
                  <a:srgbClr val="C00000"/>
                </a:solidFill>
              </a:rPr>
              <a:t>churn_indicator</a:t>
            </a:r>
            <a:r>
              <a:rPr lang="en-US" dirty="0" smtClean="0">
                <a:solidFill>
                  <a:srgbClr val="C00000"/>
                </a:solidFill>
              </a:rPr>
              <a:t>/</a:t>
            </a:r>
            <a:r>
              <a:rPr lang="en-US" dirty="0" err="1" smtClean="0">
                <a:solidFill>
                  <a:srgbClr val="C00000"/>
                </a:solidFill>
              </a:rPr>
              <a:t>total_customers</a:t>
            </a:r>
            <a:r>
              <a:rPr lang="en-US" dirty="0">
                <a:solidFill>
                  <a:srgbClr val="C00000"/>
                </a:solidFill>
              </a:rPr>
              <a:t>)*100 </a:t>
            </a:r>
            <a:r>
              <a:rPr lang="en-US" dirty="0" smtClean="0">
                <a:solidFill>
                  <a:srgbClr val="C00000"/>
                </a:solidFill>
              </a:rPr>
              <a:t>,2)as </a:t>
            </a:r>
          </a:p>
          <a:p>
            <a:pPr marL="0" indent="0">
              <a:buNone/>
            </a:pPr>
            <a:r>
              <a:rPr lang="en-US" dirty="0" err="1" smtClean="0">
                <a:solidFill>
                  <a:srgbClr val="C00000"/>
                </a:solidFill>
              </a:rPr>
              <a:t>churn_customers_percentage</a:t>
            </a:r>
            <a:endParaRPr lang="en-US" dirty="0" smtClean="0">
              <a:solidFill>
                <a:srgbClr val="C00000"/>
              </a:solidFill>
            </a:endParaRPr>
          </a:p>
          <a:p>
            <a:pPr marL="0" indent="0">
              <a:buNone/>
            </a:pPr>
            <a:r>
              <a:rPr lang="en-US" dirty="0" smtClean="0">
                <a:solidFill>
                  <a:srgbClr val="C00000"/>
                </a:solidFill>
              </a:rPr>
              <a:t>From</a:t>
            </a:r>
          </a:p>
          <a:p>
            <a:pPr marL="0" indent="0">
              <a:buNone/>
            </a:pPr>
            <a:r>
              <a:rPr lang="en-US" dirty="0" smtClean="0">
                <a:solidFill>
                  <a:srgbClr val="C00000"/>
                </a:solidFill>
              </a:rPr>
              <a:t>(select </a:t>
            </a:r>
            <a:r>
              <a:rPr lang="en-US" dirty="0" err="1">
                <a:solidFill>
                  <a:srgbClr val="C00000"/>
                </a:solidFill>
              </a:rPr>
              <a:t>plan_id</a:t>
            </a:r>
            <a:r>
              <a:rPr lang="en-US" dirty="0" smtClean="0">
                <a:solidFill>
                  <a:srgbClr val="C00000"/>
                </a:solidFill>
              </a:rPr>
              <a:t>,</a:t>
            </a:r>
          </a:p>
          <a:p>
            <a:pPr marL="0" indent="0">
              <a:buNone/>
            </a:pPr>
            <a:r>
              <a:rPr lang="en-US" dirty="0" smtClean="0">
                <a:solidFill>
                  <a:srgbClr val="C00000"/>
                </a:solidFill>
              </a:rPr>
              <a:t>sum(case </a:t>
            </a:r>
            <a:r>
              <a:rPr lang="en-US" dirty="0">
                <a:solidFill>
                  <a:srgbClr val="C00000"/>
                </a:solidFill>
              </a:rPr>
              <a:t>when </a:t>
            </a:r>
            <a:r>
              <a:rPr lang="en-US" dirty="0" err="1">
                <a:solidFill>
                  <a:srgbClr val="C00000"/>
                </a:solidFill>
              </a:rPr>
              <a:t>plan_id</a:t>
            </a:r>
            <a:r>
              <a:rPr lang="en-US" dirty="0">
                <a:solidFill>
                  <a:srgbClr val="C00000"/>
                </a:solidFill>
              </a:rPr>
              <a:t>=4 then 1else 0 end) as </a:t>
            </a:r>
            <a:endParaRPr lang="en-US" dirty="0" smtClean="0">
              <a:solidFill>
                <a:srgbClr val="C00000"/>
              </a:solidFill>
            </a:endParaRPr>
          </a:p>
          <a:p>
            <a:pPr marL="0" indent="0">
              <a:buNone/>
            </a:pPr>
            <a:r>
              <a:rPr lang="en-US" dirty="0" err="1" smtClean="0">
                <a:solidFill>
                  <a:srgbClr val="C00000"/>
                </a:solidFill>
              </a:rPr>
              <a:t>churn_indicator</a:t>
            </a:r>
            <a:r>
              <a:rPr lang="en-US" dirty="0" smtClean="0">
                <a:solidFill>
                  <a:srgbClr val="C00000"/>
                </a:solidFill>
              </a:rPr>
              <a:t>,</a:t>
            </a:r>
          </a:p>
          <a:p>
            <a:pPr marL="0" indent="0">
              <a:buNone/>
            </a:pPr>
            <a:r>
              <a:rPr lang="en-US" dirty="0" smtClean="0">
                <a:solidFill>
                  <a:srgbClr val="C00000"/>
                </a:solidFill>
              </a:rPr>
              <a:t>count(</a:t>
            </a:r>
            <a:r>
              <a:rPr lang="en-US" dirty="0" err="1" smtClean="0">
                <a:solidFill>
                  <a:srgbClr val="C00000"/>
                </a:solidFill>
              </a:rPr>
              <a:t>distinct_customer_id</a:t>
            </a:r>
            <a:r>
              <a:rPr lang="en-US" dirty="0">
                <a:solidFill>
                  <a:srgbClr val="C00000"/>
                </a:solidFill>
              </a:rPr>
              <a:t>)  as </a:t>
            </a:r>
            <a:r>
              <a:rPr lang="en-US" dirty="0" err="1" smtClean="0">
                <a:solidFill>
                  <a:srgbClr val="C00000"/>
                </a:solidFill>
              </a:rPr>
              <a:t>total_customers</a:t>
            </a:r>
            <a:endParaRPr lang="en-US" dirty="0" smtClean="0">
              <a:solidFill>
                <a:srgbClr val="C00000"/>
              </a:solidFill>
            </a:endParaRPr>
          </a:p>
          <a:p>
            <a:pPr marL="0" indent="0">
              <a:buNone/>
            </a:pPr>
            <a:r>
              <a:rPr lang="en-US" dirty="0" smtClean="0">
                <a:solidFill>
                  <a:srgbClr val="C00000"/>
                </a:solidFill>
              </a:rPr>
              <a:t>from </a:t>
            </a:r>
            <a:r>
              <a:rPr lang="en-US" dirty="0">
                <a:solidFill>
                  <a:srgbClr val="C00000"/>
                </a:solidFill>
              </a:rPr>
              <a:t>subscriptions) </a:t>
            </a:r>
            <a:r>
              <a:rPr lang="en-US" dirty="0" smtClean="0">
                <a:solidFill>
                  <a:srgbClr val="C00000"/>
                </a:solidFill>
              </a:rPr>
              <a:t>sub</a:t>
            </a:r>
            <a:endParaRPr lang="en-US" dirty="0">
              <a:solidFill>
                <a:srgbClr val="C00000"/>
              </a:solidFill>
            </a:endParaRPr>
          </a:p>
        </p:txBody>
      </p:sp>
      <p:pic>
        <p:nvPicPr>
          <p:cNvPr id="4" name="Picture 3"/>
          <p:cNvPicPr>
            <a:picLocks noChangeAspect="1"/>
          </p:cNvPicPr>
          <p:nvPr/>
        </p:nvPicPr>
        <p:blipFill>
          <a:blip r:embed="rId2"/>
          <a:stretch>
            <a:fillRect/>
          </a:stretch>
        </p:blipFill>
        <p:spPr>
          <a:xfrm>
            <a:off x="4663984" y="3387906"/>
            <a:ext cx="7259400" cy="1131842"/>
          </a:xfrm>
          <a:prstGeom prst="rect">
            <a:avLst/>
          </a:prstGeom>
        </p:spPr>
      </p:pic>
    </p:spTree>
    <p:extLst>
      <p:ext uri="{BB962C8B-B14F-4D97-AF65-F5344CB8AC3E}">
        <p14:creationId xmlns:p14="http://schemas.microsoft.com/office/powerpoint/2010/main" val="12533583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400" dirty="0"/>
              <a:t>8</a:t>
            </a:r>
            <a:r>
              <a:rPr lang="en-US" sz="2400" dirty="0" smtClean="0"/>
              <a:t>.How </a:t>
            </a:r>
            <a:r>
              <a:rPr lang="en-US" sz="2400" dirty="0"/>
              <a:t>many customers have churned straight after their initial free trial - what percentage </a:t>
            </a:r>
            <a:r>
              <a:rPr lang="en-US" sz="2400" dirty="0" smtClean="0"/>
              <a:t>out of total customers</a:t>
            </a:r>
            <a:br>
              <a:rPr lang="en-US" sz="2400" dirty="0" smtClean="0"/>
            </a:br>
            <a:r>
              <a:rPr lang="en-US" sz="2400" dirty="0" smtClean="0"/>
              <a:t>is </a:t>
            </a:r>
            <a:r>
              <a:rPr lang="en-US" sz="2400" dirty="0"/>
              <a:t>this rounded to the nearest whole number?</a:t>
            </a:r>
          </a:p>
        </p:txBody>
      </p:sp>
      <p:sp>
        <p:nvSpPr>
          <p:cNvPr id="3" name="Content Placeholder 2"/>
          <p:cNvSpPr>
            <a:spLocks noGrp="1"/>
          </p:cNvSpPr>
          <p:nvPr>
            <p:ph idx="1"/>
          </p:nvPr>
        </p:nvSpPr>
        <p:spPr>
          <a:xfrm>
            <a:off x="677334" y="2160589"/>
            <a:ext cx="4861317" cy="3880773"/>
          </a:xfrm>
        </p:spPr>
        <p:txBody>
          <a:bodyPr>
            <a:normAutofit/>
          </a:bodyPr>
          <a:lstStyle/>
          <a:p>
            <a:pPr marL="0" indent="0">
              <a:buNone/>
            </a:pPr>
            <a:r>
              <a:rPr lang="en-US" dirty="0">
                <a:solidFill>
                  <a:srgbClr val="FF0000"/>
                </a:solidFill>
              </a:rPr>
              <a:t>select count(</a:t>
            </a:r>
            <a:r>
              <a:rPr lang="en-US" dirty="0" err="1">
                <a:solidFill>
                  <a:srgbClr val="FF0000"/>
                </a:solidFill>
              </a:rPr>
              <a:t>customer_id</a:t>
            </a:r>
            <a:r>
              <a:rPr lang="en-US" dirty="0">
                <a:solidFill>
                  <a:srgbClr val="FF0000"/>
                </a:solidFill>
              </a:rPr>
              <a:t>) as </a:t>
            </a:r>
            <a:endParaRPr lang="en-US" dirty="0" smtClean="0">
              <a:solidFill>
                <a:srgbClr val="FF0000"/>
              </a:solidFill>
            </a:endParaRPr>
          </a:p>
          <a:p>
            <a:pPr marL="0" indent="0">
              <a:buNone/>
            </a:pPr>
            <a:r>
              <a:rPr lang="en-US" dirty="0" err="1" smtClean="0">
                <a:solidFill>
                  <a:srgbClr val="FF0000"/>
                </a:solidFill>
              </a:rPr>
              <a:t>churned_customers</a:t>
            </a:r>
            <a:endParaRPr lang="en-US" dirty="0" smtClean="0">
              <a:solidFill>
                <a:srgbClr val="FF0000"/>
              </a:solidFill>
            </a:endParaRPr>
          </a:p>
          <a:p>
            <a:pPr marL="0" indent="0">
              <a:buNone/>
            </a:pPr>
            <a:r>
              <a:rPr lang="en-US" dirty="0" smtClean="0">
                <a:solidFill>
                  <a:srgbClr val="FF0000"/>
                </a:solidFill>
              </a:rPr>
              <a:t>from(</a:t>
            </a:r>
          </a:p>
          <a:p>
            <a:pPr marL="0" indent="0">
              <a:buNone/>
            </a:pPr>
            <a:r>
              <a:rPr lang="en-US" dirty="0" smtClean="0">
                <a:solidFill>
                  <a:srgbClr val="FF0000"/>
                </a:solidFill>
              </a:rPr>
              <a:t>select </a:t>
            </a:r>
            <a:r>
              <a:rPr lang="en-US" dirty="0">
                <a:solidFill>
                  <a:srgbClr val="FF0000"/>
                </a:solidFill>
              </a:rPr>
              <a:t>*,lead(plan_id,1) over(partition by </a:t>
            </a:r>
            <a:endParaRPr lang="en-US" dirty="0" smtClean="0">
              <a:solidFill>
                <a:srgbClr val="FF0000"/>
              </a:solidFill>
            </a:endParaRPr>
          </a:p>
          <a:p>
            <a:pPr marL="0" indent="0">
              <a:buNone/>
            </a:pPr>
            <a:r>
              <a:rPr lang="en-US" dirty="0" err="1" smtClean="0">
                <a:solidFill>
                  <a:srgbClr val="FF0000"/>
                </a:solidFill>
              </a:rPr>
              <a:t>customer_id</a:t>
            </a:r>
            <a:r>
              <a:rPr lang="en-US" dirty="0" smtClean="0">
                <a:solidFill>
                  <a:srgbClr val="FF0000"/>
                </a:solidFill>
              </a:rPr>
              <a:t> </a:t>
            </a:r>
            <a:r>
              <a:rPr lang="en-US" dirty="0">
                <a:solidFill>
                  <a:srgbClr val="FF0000"/>
                </a:solidFill>
              </a:rPr>
              <a:t>order by </a:t>
            </a:r>
            <a:r>
              <a:rPr lang="en-US" dirty="0" err="1">
                <a:solidFill>
                  <a:srgbClr val="FF0000"/>
                </a:solidFill>
              </a:rPr>
              <a:t>start_date</a:t>
            </a:r>
            <a:r>
              <a:rPr lang="en-US" dirty="0">
                <a:solidFill>
                  <a:srgbClr val="FF0000"/>
                </a:solidFill>
              </a:rPr>
              <a:t>) as </a:t>
            </a:r>
            <a:r>
              <a:rPr lang="en-US" dirty="0" err="1" smtClean="0">
                <a:solidFill>
                  <a:srgbClr val="FF0000"/>
                </a:solidFill>
              </a:rPr>
              <a:t>next_plan</a:t>
            </a:r>
            <a:endParaRPr lang="en-US" dirty="0" smtClean="0">
              <a:solidFill>
                <a:srgbClr val="FF0000"/>
              </a:solidFill>
            </a:endParaRPr>
          </a:p>
          <a:p>
            <a:pPr marL="0" indent="0">
              <a:buNone/>
            </a:pPr>
            <a:r>
              <a:rPr lang="en-US" dirty="0" smtClean="0">
                <a:solidFill>
                  <a:srgbClr val="FF0000"/>
                </a:solidFill>
              </a:rPr>
              <a:t>from </a:t>
            </a:r>
            <a:r>
              <a:rPr lang="en-US" dirty="0">
                <a:solidFill>
                  <a:srgbClr val="FF0000"/>
                </a:solidFill>
              </a:rPr>
              <a:t>subscriptions) </a:t>
            </a:r>
            <a:r>
              <a:rPr lang="en-US" dirty="0" smtClean="0">
                <a:solidFill>
                  <a:srgbClr val="FF0000"/>
                </a:solidFill>
              </a:rPr>
              <a:t>sub</a:t>
            </a:r>
          </a:p>
          <a:p>
            <a:pPr marL="0" indent="0">
              <a:buNone/>
            </a:pPr>
            <a:r>
              <a:rPr lang="en-US" dirty="0" smtClean="0">
                <a:solidFill>
                  <a:srgbClr val="FF0000"/>
                </a:solidFill>
              </a:rPr>
              <a:t>where </a:t>
            </a:r>
            <a:r>
              <a:rPr lang="en-US" dirty="0" err="1">
                <a:solidFill>
                  <a:srgbClr val="FF0000"/>
                </a:solidFill>
              </a:rPr>
              <a:t>plan_id</a:t>
            </a:r>
            <a:r>
              <a:rPr lang="en-US" dirty="0">
                <a:solidFill>
                  <a:srgbClr val="FF0000"/>
                </a:solidFill>
              </a:rPr>
              <a:t>= '0'and </a:t>
            </a:r>
            <a:r>
              <a:rPr lang="en-US" dirty="0" err="1">
                <a:solidFill>
                  <a:srgbClr val="FF0000"/>
                </a:solidFill>
              </a:rPr>
              <a:t>next_plan</a:t>
            </a:r>
            <a:r>
              <a:rPr lang="en-US" dirty="0">
                <a:solidFill>
                  <a:srgbClr val="FF0000"/>
                </a:solidFill>
              </a:rPr>
              <a:t>=4</a:t>
            </a:r>
          </a:p>
        </p:txBody>
      </p:sp>
      <p:pic>
        <p:nvPicPr>
          <p:cNvPr id="6" name="Picture 5"/>
          <p:cNvPicPr>
            <a:picLocks noChangeAspect="1"/>
          </p:cNvPicPr>
          <p:nvPr/>
        </p:nvPicPr>
        <p:blipFill>
          <a:blip r:embed="rId2"/>
          <a:stretch>
            <a:fillRect/>
          </a:stretch>
        </p:blipFill>
        <p:spPr>
          <a:xfrm>
            <a:off x="5538651" y="1930400"/>
            <a:ext cx="3051947" cy="1009305"/>
          </a:xfrm>
          <a:prstGeom prst="rect">
            <a:avLst/>
          </a:prstGeom>
        </p:spPr>
      </p:pic>
    </p:spTree>
    <p:extLst>
      <p:ext uri="{BB962C8B-B14F-4D97-AF65-F5344CB8AC3E}">
        <p14:creationId xmlns:p14="http://schemas.microsoft.com/office/powerpoint/2010/main" val="8544895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smtClean="0"/>
              <a:t>8a. </a:t>
            </a:r>
            <a:r>
              <a:rPr lang="en-US" sz="2800" dirty="0"/>
              <a:t>What is the customer count </a:t>
            </a:r>
            <a:r>
              <a:rPr lang="en-US" sz="2800" u="sng" dirty="0"/>
              <a:t>and percentage of customers out of total who have churned rounded to 2 decimal places?</a:t>
            </a:r>
          </a:p>
        </p:txBody>
      </p:sp>
      <p:sp>
        <p:nvSpPr>
          <p:cNvPr id="3" name="Content Placeholder 2"/>
          <p:cNvSpPr>
            <a:spLocks noGrp="1"/>
          </p:cNvSpPr>
          <p:nvPr>
            <p:ph idx="1"/>
          </p:nvPr>
        </p:nvSpPr>
        <p:spPr>
          <a:xfrm>
            <a:off x="677334" y="2160589"/>
            <a:ext cx="5318517" cy="3926702"/>
          </a:xfrm>
        </p:spPr>
        <p:txBody>
          <a:bodyPr/>
          <a:lstStyle/>
          <a:p>
            <a:pPr marL="0" indent="0">
              <a:buNone/>
            </a:pPr>
            <a:r>
              <a:rPr lang="en-US" dirty="0">
                <a:solidFill>
                  <a:srgbClr val="FF0000"/>
                </a:solidFill>
              </a:rPr>
              <a:t>SELECT count(distinct </a:t>
            </a:r>
            <a:r>
              <a:rPr lang="en-US" dirty="0" err="1">
                <a:solidFill>
                  <a:srgbClr val="FF0000"/>
                </a:solidFill>
              </a:rPr>
              <a:t>customer_id</a:t>
            </a:r>
            <a:r>
              <a:rPr lang="en-US" dirty="0">
                <a:solidFill>
                  <a:srgbClr val="FF0000"/>
                </a:solidFill>
              </a:rPr>
              <a:t>) as customers , </a:t>
            </a:r>
            <a:endParaRPr lang="en-US" dirty="0" smtClean="0">
              <a:solidFill>
                <a:srgbClr val="FF0000"/>
              </a:solidFill>
            </a:endParaRPr>
          </a:p>
          <a:p>
            <a:pPr marL="0" indent="0">
              <a:buNone/>
            </a:pPr>
            <a:r>
              <a:rPr lang="en-US" dirty="0" smtClean="0">
                <a:solidFill>
                  <a:srgbClr val="FF0000"/>
                </a:solidFill>
              </a:rPr>
              <a:t>round</a:t>
            </a:r>
            <a:r>
              <a:rPr lang="en-US" dirty="0">
                <a:solidFill>
                  <a:srgbClr val="FF0000"/>
                </a:solidFill>
              </a:rPr>
              <a:t>((count(distinct </a:t>
            </a:r>
            <a:r>
              <a:rPr lang="en-US" dirty="0" err="1">
                <a:solidFill>
                  <a:srgbClr val="FF0000"/>
                </a:solidFill>
              </a:rPr>
              <a:t>customer_id</a:t>
            </a:r>
            <a:r>
              <a:rPr lang="en-US" dirty="0">
                <a:solidFill>
                  <a:srgbClr val="FF0000"/>
                </a:solidFill>
              </a:rPr>
              <a:t>)*100.0)/(SELECT count(distinct </a:t>
            </a:r>
            <a:r>
              <a:rPr lang="en-US" dirty="0" err="1">
                <a:solidFill>
                  <a:srgbClr val="FF0000"/>
                </a:solidFill>
              </a:rPr>
              <a:t>customer_id</a:t>
            </a:r>
            <a:r>
              <a:rPr lang="en-US" dirty="0">
                <a:solidFill>
                  <a:srgbClr val="FF0000"/>
                </a:solidFill>
              </a:rPr>
              <a:t>) from subscriptions ),1) as </a:t>
            </a:r>
            <a:r>
              <a:rPr lang="en-US" dirty="0" err="1" smtClean="0">
                <a:solidFill>
                  <a:srgbClr val="FF0000"/>
                </a:solidFill>
              </a:rPr>
              <a:t>churned_customer_percent</a:t>
            </a:r>
            <a:endParaRPr lang="en-US" dirty="0" smtClean="0">
              <a:solidFill>
                <a:srgbClr val="FF0000"/>
              </a:solidFill>
            </a:endParaRPr>
          </a:p>
          <a:p>
            <a:pPr marL="0" indent="0">
              <a:buNone/>
            </a:pPr>
            <a:r>
              <a:rPr lang="en-US" dirty="0" smtClean="0">
                <a:solidFill>
                  <a:srgbClr val="FF0000"/>
                </a:solidFill>
              </a:rPr>
              <a:t>from(select </a:t>
            </a:r>
            <a:r>
              <a:rPr lang="en-US" dirty="0">
                <a:solidFill>
                  <a:srgbClr val="FF0000"/>
                </a:solidFill>
              </a:rPr>
              <a:t>* , LEAD(plan_id,1)  OVER (PARTITION BY CUSTOMER_ID order by </a:t>
            </a:r>
            <a:r>
              <a:rPr lang="en-US" dirty="0" err="1">
                <a:solidFill>
                  <a:srgbClr val="FF0000"/>
                </a:solidFill>
              </a:rPr>
              <a:t>start_date</a:t>
            </a:r>
            <a:r>
              <a:rPr lang="en-US" dirty="0">
                <a:solidFill>
                  <a:srgbClr val="FF0000"/>
                </a:solidFill>
              </a:rPr>
              <a:t>) as </a:t>
            </a:r>
            <a:r>
              <a:rPr lang="en-US" dirty="0" err="1" smtClean="0">
                <a:solidFill>
                  <a:srgbClr val="FF0000"/>
                </a:solidFill>
              </a:rPr>
              <a:t>next_plan</a:t>
            </a:r>
            <a:endParaRPr lang="en-US" dirty="0" smtClean="0">
              <a:solidFill>
                <a:srgbClr val="FF0000"/>
              </a:solidFill>
            </a:endParaRPr>
          </a:p>
          <a:p>
            <a:pPr marL="0" indent="0">
              <a:buNone/>
            </a:pPr>
            <a:r>
              <a:rPr lang="en-US" dirty="0" smtClean="0">
                <a:solidFill>
                  <a:srgbClr val="FF0000"/>
                </a:solidFill>
              </a:rPr>
              <a:t>from </a:t>
            </a:r>
            <a:r>
              <a:rPr lang="en-US" dirty="0">
                <a:solidFill>
                  <a:srgbClr val="FF0000"/>
                </a:solidFill>
              </a:rPr>
              <a:t>subscriptions ) as p where </a:t>
            </a:r>
            <a:r>
              <a:rPr lang="en-US" dirty="0" err="1">
                <a:solidFill>
                  <a:srgbClr val="FF0000"/>
                </a:solidFill>
              </a:rPr>
              <a:t>p.plan_id</a:t>
            </a:r>
            <a:r>
              <a:rPr lang="en-US" dirty="0">
                <a:solidFill>
                  <a:srgbClr val="FF0000"/>
                </a:solidFill>
              </a:rPr>
              <a:t> = '0' and </a:t>
            </a:r>
            <a:r>
              <a:rPr lang="en-US" dirty="0" err="1">
                <a:solidFill>
                  <a:srgbClr val="FF0000"/>
                </a:solidFill>
              </a:rPr>
              <a:t>p.next_plan</a:t>
            </a:r>
            <a:r>
              <a:rPr lang="en-US" dirty="0">
                <a:solidFill>
                  <a:srgbClr val="FF0000"/>
                </a:solidFill>
              </a:rPr>
              <a:t> = '4'</a:t>
            </a:r>
          </a:p>
        </p:txBody>
      </p:sp>
      <p:pic>
        <p:nvPicPr>
          <p:cNvPr id="4" name="Picture 3"/>
          <p:cNvPicPr>
            <a:picLocks noChangeAspect="1"/>
          </p:cNvPicPr>
          <p:nvPr/>
        </p:nvPicPr>
        <p:blipFill>
          <a:blip r:embed="rId2"/>
          <a:stretch>
            <a:fillRect/>
          </a:stretch>
        </p:blipFill>
        <p:spPr>
          <a:xfrm>
            <a:off x="6261463" y="3056572"/>
            <a:ext cx="4024836" cy="927599"/>
          </a:xfrm>
          <a:prstGeom prst="rect">
            <a:avLst/>
          </a:prstGeom>
        </p:spPr>
      </p:pic>
    </p:spTree>
    <p:extLst>
      <p:ext uri="{BB962C8B-B14F-4D97-AF65-F5344CB8AC3E}">
        <p14:creationId xmlns:p14="http://schemas.microsoft.com/office/powerpoint/2010/main" val="356179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9. What is the number </a:t>
            </a:r>
            <a:r>
              <a:rPr lang="en-US" dirty="0" smtClean="0"/>
              <a:t>of </a:t>
            </a:r>
            <a:r>
              <a:rPr lang="en-US" dirty="0"/>
              <a:t>customer plans after their initial free trial?</a:t>
            </a:r>
          </a:p>
        </p:txBody>
      </p:sp>
      <p:sp>
        <p:nvSpPr>
          <p:cNvPr id="3" name="Content Placeholder 2"/>
          <p:cNvSpPr>
            <a:spLocks noGrp="1"/>
          </p:cNvSpPr>
          <p:nvPr>
            <p:ph idx="1"/>
          </p:nvPr>
        </p:nvSpPr>
        <p:spPr>
          <a:xfrm>
            <a:off x="677334" y="1711235"/>
            <a:ext cx="8596668" cy="4330128"/>
          </a:xfrm>
        </p:spPr>
        <p:txBody>
          <a:bodyPr>
            <a:noAutofit/>
          </a:bodyPr>
          <a:lstStyle/>
          <a:p>
            <a:pPr marL="0" indent="0">
              <a:buNone/>
            </a:pPr>
            <a:r>
              <a:rPr lang="en-US" sz="1400" dirty="0" smtClean="0">
                <a:solidFill>
                  <a:srgbClr val="FF0000"/>
                </a:solidFill>
              </a:rPr>
              <a:t>with </a:t>
            </a:r>
            <a:r>
              <a:rPr lang="en-US" sz="1400" dirty="0" err="1" smtClean="0">
                <a:solidFill>
                  <a:srgbClr val="FF0000"/>
                </a:solidFill>
              </a:rPr>
              <a:t>next_plan_cte</a:t>
            </a:r>
            <a:r>
              <a:rPr lang="en-US" sz="1400" dirty="0" smtClean="0">
                <a:solidFill>
                  <a:srgbClr val="FF0000"/>
                </a:solidFill>
              </a:rPr>
              <a:t> as</a:t>
            </a:r>
          </a:p>
          <a:p>
            <a:pPr marL="0" indent="0">
              <a:buNone/>
            </a:pPr>
            <a:r>
              <a:rPr lang="en-US" sz="1400" dirty="0" smtClean="0">
                <a:solidFill>
                  <a:srgbClr val="FF0000"/>
                </a:solidFill>
              </a:rPr>
              <a:t>(</a:t>
            </a:r>
            <a:r>
              <a:rPr lang="en-US" sz="1400" dirty="0">
                <a:solidFill>
                  <a:srgbClr val="FF0000"/>
                </a:solidFill>
              </a:rPr>
              <a:t>select </a:t>
            </a:r>
            <a:r>
              <a:rPr lang="en-US" sz="1400" dirty="0" err="1">
                <a:solidFill>
                  <a:srgbClr val="FF0000"/>
                </a:solidFill>
              </a:rPr>
              <a:t>s.customer_id,s.plan_id,p.plan_name</a:t>
            </a:r>
            <a:r>
              <a:rPr lang="en-US" sz="1400" dirty="0" smtClean="0">
                <a:solidFill>
                  <a:srgbClr val="FF0000"/>
                </a:solidFill>
              </a:rPr>
              <a:t>,</a:t>
            </a:r>
          </a:p>
          <a:p>
            <a:pPr marL="0" indent="0">
              <a:buNone/>
            </a:pPr>
            <a:r>
              <a:rPr lang="en-US" sz="1400" dirty="0" smtClean="0">
                <a:solidFill>
                  <a:srgbClr val="FF0000"/>
                </a:solidFill>
              </a:rPr>
              <a:t>lead(s.plan_id,1</a:t>
            </a:r>
            <a:r>
              <a:rPr lang="en-US" sz="1400" dirty="0">
                <a:solidFill>
                  <a:srgbClr val="FF0000"/>
                </a:solidFill>
              </a:rPr>
              <a:t>) over(partition by </a:t>
            </a:r>
            <a:r>
              <a:rPr lang="en-US" sz="1400" dirty="0" err="1">
                <a:solidFill>
                  <a:srgbClr val="FF0000"/>
                </a:solidFill>
              </a:rPr>
              <a:t>customer_id</a:t>
            </a:r>
            <a:r>
              <a:rPr lang="en-US" sz="1400" dirty="0">
                <a:solidFill>
                  <a:srgbClr val="FF0000"/>
                </a:solidFill>
              </a:rPr>
              <a:t> </a:t>
            </a:r>
            <a:endParaRPr lang="en-US" sz="1400" dirty="0" smtClean="0">
              <a:solidFill>
                <a:srgbClr val="FF0000"/>
              </a:solidFill>
            </a:endParaRPr>
          </a:p>
          <a:p>
            <a:pPr marL="0" indent="0">
              <a:buNone/>
            </a:pPr>
            <a:r>
              <a:rPr lang="en-US" sz="1400" dirty="0" smtClean="0">
                <a:solidFill>
                  <a:srgbClr val="FF0000"/>
                </a:solidFill>
              </a:rPr>
              <a:t>order </a:t>
            </a:r>
            <a:r>
              <a:rPr lang="en-US" sz="1400" dirty="0">
                <a:solidFill>
                  <a:srgbClr val="FF0000"/>
                </a:solidFill>
              </a:rPr>
              <a:t>by </a:t>
            </a:r>
            <a:r>
              <a:rPr lang="en-US" sz="1400" dirty="0" err="1">
                <a:solidFill>
                  <a:srgbClr val="FF0000"/>
                </a:solidFill>
              </a:rPr>
              <a:t>plan_id</a:t>
            </a:r>
            <a:r>
              <a:rPr lang="en-US" sz="1400" dirty="0">
                <a:solidFill>
                  <a:srgbClr val="FF0000"/>
                </a:solidFill>
              </a:rPr>
              <a:t>) as </a:t>
            </a:r>
            <a:r>
              <a:rPr lang="en-US" sz="1400" dirty="0" err="1" smtClean="0">
                <a:solidFill>
                  <a:srgbClr val="FF0000"/>
                </a:solidFill>
              </a:rPr>
              <a:t>next_plan</a:t>
            </a:r>
            <a:endParaRPr lang="en-US" sz="1400" dirty="0" smtClean="0">
              <a:solidFill>
                <a:srgbClr val="FF0000"/>
              </a:solidFill>
            </a:endParaRPr>
          </a:p>
          <a:p>
            <a:pPr marL="0" indent="0">
              <a:buNone/>
            </a:pPr>
            <a:r>
              <a:rPr lang="en-US" sz="1400" dirty="0" smtClean="0">
                <a:solidFill>
                  <a:srgbClr val="FF0000"/>
                </a:solidFill>
              </a:rPr>
              <a:t>from </a:t>
            </a:r>
            <a:r>
              <a:rPr lang="en-US" sz="1400" dirty="0">
                <a:solidFill>
                  <a:srgbClr val="FF0000"/>
                </a:solidFill>
              </a:rPr>
              <a:t>subscriptions </a:t>
            </a:r>
            <a:r>
              <a:rPr lang="en-US" sz="1400" dirty="0" smtClean="0">
                <a:solidFill>
                  <a:srgbClr val="FF0000"/>
                </a:solidFill>
              </a:rPr>
              <a:t>s</a:t>
            </a:r>
          </a:p>
          <a:p>
            <a:pPr marL="0" indent="0">
              <a:buNone/>
            </a:pPr>
            <a:r>
              <a:rPr lang="en-US" sz="1400" dirty="0" smtClean="0">
                <a:solidFill>
                  <a:srgbClr val="FF0000"/>
                </a:solidFill>
              </a:rPr>
              <a:t>join </a:t>
            </a:r>
            <a:r>
              <a:rPr lang="en-US" sz="1400" dirty="0">
                <a:solidFill>
                  <a:srgbClr val="FF0000"/>
                </a:solidFill>
              </a:rPr>
              <a:t>plans </a:t>
            </a:r>
            <a:r>
              <a:rPr lang="en-US" sz="1400" dirty="0" smtClean="0">
                <a:solidFill>
                  <a:srgbClr val="FF0000"/>
                </a:solidFill>
              </a:rPr>
              <a:t>p</a:t>
            </a:r>
          </a:p>
          <a:p>
            <a:pPr marL="0" indent="0">
              <a:buNone/>
            </a:pPr>
            <a:r>
              <a:rPr lang="en-US" sz="1400" dirty="0" smtClean="0">
                <a:solidFill>
                  <a:srgbClr val="FF0000"/>
                </a:solidFill>
              </a:rPr>
              <a:t>on </a:t>
            </a:r>
            <a:r>
              <a:rPr lang="en-US" sz="1400" dirty="0" err="1">
                <a:solidFill>
                  <a:srgbClr val="FF0000"/>
                </a:solidFill>
              </a:rPr>
              <a:t>p.plan_id</a:t>
            </a:r>
            <a:r>
              <a:rPr lang="en-US" sz="1400" dirty="0">
                <a:solidFill>
                  <a:srgbClr val="FF0000"/>
                </a:solidFill>
              </a:rPr>
              <a:t>=</a:t>
            </a:r>
            <a:r>
              <a:rPr lang="en-US" sz="1400" dirty="0" err="1">
                <a:solidFill>
                  <a:srgbClr val="FF0000"/>
                </a:solidFill>
              </a:rPr>
              <a:t>s.plan_id</a:t>
            </a:r>
            <a:r>
              <a:rPr lang="en-US" sz="1400" dirty="0">
                <a:solidFill>
                  <a:srgbClr val="FF0000"/>
                </a:solidFill>
              </a:rPr>
              <a:t>) </a:t>
            </a:r>
            <a:endParaRPr lang="en-US" sz="1400" dirty="0" smtClean="0">
              <a:solidFill>
                <a:srgbClr val="FF0000"/>
              </a:solidFill>
            </a:endParaRPr>
          </a:p>
          <a:p>
            <a:pPr marL="0" indent="0">
              <a:buNone/>
            </a:pPr>
            <a:r>
              <a:rPr lang="en-US" sz="1400" dirty="0" smtClean="0">
                <a:solidFill>
                  <a:srgbClr val="FF0000"/>
                </a:solidFill>
              </a:rPr>
              <a:t>select </a:t>
            </a:r>
            <a:r>
              <a:rPr lang="en-US" sz="1400" dirty="0" err="1">
                <a:solidFill>
                  <a:srgbClr val="FF0000"/>
                </a:solidFill>
              </a:rPr>
              <a:t>next_plan,count</a:t>
            </a:r>
            <a:r>
              <a:rPr lang="en-US" sz="1400" dirty="0">
                <a:solidFill>
                  <a:srgbClr val="FF0000"/>
                </a:solidFill>
              </a:rPr>
              <a:t>(*) as </a:t>
            </a:r>
            <a:endParaRPr lang="en-US" sz="1400" dirty="0" smtClean="0">
              <a:solidFill>
                <a:srgbClr val="FF0000"/>
              </a:solidFill>
            </a:endParaRPr>
          </a:p>
          <a:p>
            <a:pPr marL="0" indent="0">
              <a:buNone/>
            </a:pPr>
            <a:r>
              <a:rPr lang="en-US" sz="1400" dirty="0" err="1" smtClean="0">
                <a:solidFill>
                  <a:srgbClr val="FF0000"/>
                </a:solidFill>
              </a:rPr>
              <a:t>allcustomers,round</a:t>
            </a:r>
            <a:r>
              <a:rPr lang="en-US" sz="1400" dirty="0">
                <a:solidFill>
                  <a:srgbClr val="FF0000"/>
                </a:solidFill>
              </a:rPr>
              <a:t>((count(distinct </a:t>
            </a:r>
            <a:endParaRPr lang="en-US" sz="1400" dirty="0" smtClean="0">
              <a:solidFill>
                <a:srgbClr val="FF0000"/>
              </a:solidFill>
            </a:endParaRPr>
          </a:p>
          <a:p>
            <a:pPr marL="0" indent="0">
              <a:buNone/>
            </a:pPr>
            <a:r>
              <a:rPr lang="en-US" sz="1400" dirty="0" err="1" smtClean="0">
                <a:solidFill>
                  <a:srgbClr val="FF0000"/>
                </a:solidFill>
              </a:rPr>
              <a:t>customer_id</a:t>
            </a:r>
            <a:r>
              <a:rPr lang="en-US" sz="1400" dirty="0">
                <a:solidFill>
                  <a:srgbClr val="FF0000"/>
                </a:solidFill>
              </a:rPr>
              <a:t>)*100.0)/(SELECT count(distinct </a:t>
            </a:r>
            <a:endParaRPr lang="en-US" sz="1400" dirty="0" smtClean="0">
              <a:solidFill>
                <a:srgbClr val="FF0000"/>
              </a:solidFill>
            </a:endParaRPr>
          </a:p>
          <a:p>
            <a:pPr marL="0" indent="0">
              <a:buNone/>
            </a:pPr>
            <a:r>
              <a:rPr lang="en-US" sz="1400" dirty="0" err="1" smtClean="0">
                <a:solidFill>
                  <a:srgbClr val="FF0000"/>
                </a:solidFill>
              </a:rPr>
              <a:t>customer_id</a:t>
            </a:r>
            <a:r>
              <a:rPr lang="en-US" sz="1400" dirty="0">
                <a:solidFill>
                  <a:srgbClr val="FF0000"/>
                </a:solidFill>
              </a:rPr>
              <a:t>) from subscriptions ),1) as percent </a:t>
            </a:r>
            <a:endParaRPr lang="en-US" sz="1400" dirty="0" smtClean="0">
              <a:solidFill>
                <a:srgbClr val="FF0000"/>
              </a:solidFill>
            </a:endParaRPr>
          </a:p>
          <a:p>
            <a:pPr marL="0" indent="0">
              <a:buNone/>
            </a:pPr>
            <a:r>
              <a:rPr lang="en-US" sz="1400" dirty="0" smtClean="0">
                <a:solidFill>
                  <a:srgbClr val="FF0000"/>
                </a:solidFill>
              </a:rPr>
              <a:t>FROM </a:t>
            </a:r>
            <a:r>
              <a:rPr lang="en-US" sz="1400" dirty="0" err="1" smtClean="0">
                <a:solidFill>
                  <a:srgbClr val="FF0000"/>
                </a:solidFill>
              </a:rPr>
              <a:t>next_plan_cte</a:t>
            </a:r>
            <a:endParaRPr lang="en-US" sz="1400" dirty="0" smtClean="0">
              <a:solidFill>
                <a:srgbClr val="FF0000"/>
              </a:solidFill>
            </a:endParaRPr>
          </a:p>
          <a:p>
            <a:pPr marL="0" indent="0">
              <a:buNone/>
            </a:pPr>
            <a:r>
              <a:rPr lang="en-US" sz="1400" dirty="0" smtClean="0">
                <a:solidFill>
                  <a:srgbClr val="FF0000"/>
                </a:solidFill>
              </a:rPr>
              <a:t>WHERE </a:t>
            </a:r>
            <a:r>
              <a:rPr lang="en-US" sz="1400" dirty="0" err="1">
                <a:solidFill>
                  <a:srgbClr val="FF0000"/>
                </a:solidFill>
              </a:rPr>
              <a:t>next_plan</a:t>
            </a:r>
            <a:r>
              <a:rPr lang="en-US" sz="1400" dirty="0">
                <a:solidFill>
                  <a:srgbClr val="FF0000"/>
                </a:solidFill>
              </a:rPr>
              <a:t> IS NOT NULL   AND </a:t>
            </a:r>
            <a:endParaRPr lang="en-US" sz="1400" dirty="0" smtClean="0">
              <a:solidFill>
                <a:srgbClr val="FF0000"/>
              </a:solidFill>
            </a:endParaRPr>
          </a:p>
          <a:p>
            <a:pPr marL="0" indent="0">
              <a:buNone/>
            </a:pPr>
            <a:r>
              <a:rPr lang="en-US" sz="1400" dirty="0" err="1" smtClean="0">
                <a:solidFill>
                  <a:srgbClr val="FF0000"/>
                </a:solidFill>
              </a:rPr>
              <a:t>plan_id</a:t>
            </a:r>
            <a:r>
              <a:rPr lang="en-US" sz="1400" dirty="0" smtClean="0">
                <a:solidFill>
                  <a:srgbClr val="FF0000"/>
                </a:solidFill>
              </a:rPr>
              <a:t> </a:t>
            </a:r>
            <a:r>
              <a:rPr lang="en-US" sz="1400" dirty="0">
                <a:solidFill>
                  <a:srgbClr val="FF0000"/>
                </a:solidFill>
              </a:rPr>
              <a:t>= 0GROUP BY </a:t>
            </a:r>
            <a:r>
              <a:rPr lang="en-US" sz="1400" dirty="0" err="1" smtClean="0">
                <a:solidFill>
                  <a:srgbClr val="FF0000"/>
                </a:solidFill>
              </a:rPr>
              <a:t>next_plan</a:t>
            </a:r>
            <a:endParaRPr lang="en-US" sz="1400" dirty="0" smtClean="0">
              <a:solidFill>
                <a:srgbClr val="FF0000"/>
              </a:solidFill>
            </a:endParaRPr>
          </a:p>
          <a:p>
            <a:pPr marL="0" indent="0">
              <a:buNone/>
            </a:pPr>
            <a:r>
              <a:rPr lang="en-US" sz="1400" dirty="0" smtClean="0">
                <a:solidFill>
                  <a:srgbClr val="FF0000"/>
                </a:solidFill>
              </a:rPr>
              <a:t>ORDER </a:t>
            </a:r>
            <a:r>
              <a:rPr lang="en-US" sz="1400" dirty="0">
                <a:solidFill>
                  <a:srgbClr val="FF0000"/>
                </a:solidFill>
              </a:rPr>
              <a:t>BY </a:t>
            </a:r>
            <a:r>
              <a:rPr lang="en-US" sz="1400" dirty="0" err="1">
                <a:solidFill>
                  <a:srgbClr val="FF0000"/>
                </a:solidFill>
              </a:rPr>
              <a:t>next_plan</a:t>
            </a:r>
            <a:r>
              <a:rPr lang="en-US" sz="1400" dirty="0" smtClean="0">
                <a:solidFill>
                  <a:srgbClr val="FF0000"/>
                </a:solidFill>
              </a:rPr>
              <a:t>;</a:t>
            </a:r>
            <a:endParaRPr lang="en-US" sz="1400" dirty="0">
              <a:solidFill>
                <a:srgbClr val="FF0000"/>
              </a:solidFill>
            </a:endParaRPr>
          </a:p>
        </p:txBody>
      </p:sp>
      <p:pic>
        <p:nvPicPr>
          <p:cNvPr id="6" name="Picture 5"/>
          <p:cNvPicPr>
            <a:picLocks noChangeAspect="1"/>
          </p:cNvPicPr>
          <p:nvPr/>
        </p:nvPicPr>
        <p:blipFill>
          <a:blip r:embed="rId2"/>
          <a:stretch>
            <a:fillRect/>
          </a:stretch>
        </p:blipFill>
        <p:spPr>
          <a:xfrm>
            <a:off x="6063152" y="3513909"/>
            <a:ext cx="4668203" cy="2012514"/>
          </a:xfrm>
          <a:prstGeom prst="rect">
            <a:avLst/>
          </a:prstGeom>
        </p:spPr>
      </p:pic>
    </p:spTree>
    <p:extLst>
      <p:ext uri="{BB962C8B-B14F-4D97-AF65-F5344CB8AC3E}">
        <p14:creationId xmlns:p14="http://schemas.microsoft.com/office/powerpoint/2010/main" val="7450610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11. How many customers have upgraded to an annual plan in </a:t>
            </a:r>
            <a:r>
              <a:rPr lang="en-US" sz="3200" smtClean="0"/>
              <a:t>2020?</a:t>
            </a:r>
            <a:endParaRPr lang="en-US" sz="3200" dirty="0"/>
          </a:p>
        </p:txBody>
      </p:sp>
      <p:sp>
        <p:nvSpPr>
          <p:cNvPr id="3" name="Content Placeholder 2"/>
          <p:cNvSpPr>
            <a:spLocks noGrp="1"/>
          </p:cNvSpPr>
          <p:nvPr>
            <p:ph idx="1"/>
          </p:nvPr>
        </p:nvSpPr>
        <p:spPr>
          <a:xfrm>
            <a:off x="677334" y="2160589"/>
            <a:ext cx="6886060" cy="3880773"/>
          </a:xfrm>
        </p:spPr>
        <p:txBody>
          <a:bodyPr>
            <a:normAutofit fontScale="77500" lnSpcReduction="20000"/>
          </a:bodyPr>
          <a:lstStyle/>
          <a:p>
            <a:pPr marL="0" indent="0">
              <a:buNone/>
            </a:pPr>
            <a:r>
              <a:rPr lang="en-US" dirty="0">
                <a:solidFill>
                  <a:srgbClr val="FF0000"/>
                </a:solidFill>
              </a:rPr>
              <a:t>with </a:t>
            </a:r>
            <a:r>
              <a:rPr lang="en-US" dirty="0" err="1">
                <a:solidFill>
                  <a:srgbClr val="FF0000"/>
                </a:solidFill>
              </a:rPr>
              <a:t>next_plan_cte</a:t>
            </a:r>
            <a:r>
              <a:rPr lang="en-US" dirty="0">
                <a:solidFill>
                  <a:srgbClr val="FF0000"/>
                </a:solidFill>
              </a:rPr>
              <a:t> </a:t>
            </a:r>
            <a:r>
              <a:rPr lang="en-US" dirty="0" smtClean="0">
                <a:solidFill>
                  <a:srgbClr val="FF0000"/>
                </a:solidFill>
              </a:rPr>
              <a:t>as</a:t>
            </a:r>
          </a:p>
          <a:p>
            <a:pPr marL="0" indent="0">
              <a:buNone/>
            </a:pPr>
            <a:r>
              <a:rPr lang="en-US" dirty="0" smtClean="0">
                <a:solidFill>
                  <a:srgbClr val="FF0000"/>
                </a:solidFill>
              </a:rPr>
              <a:t>(</a:t>
            </a:r>
            <a:r>
              <a:rPr lang="en-US" dirty="0">
                <a:solidFill>
                  <a:srgbClr val="FF0000"/>
                </a:solidFill>
              </a:rPr>
              <a:t>select </a:t>
            </a:r>
            <a:r>
              <a:rPr lang="en-US" dirty="0" err="1">
                <a:solidFill>
                  <a:srgbClr val="FF0000"/>
                </a:solidFill>
              </a:rPr>
              <a:t>s.customer_id</a:t>
            </a:r>
            <a:r>
              <a:rPr lang="en-US" dirty="0" smtClean="0">
                <a:solidFill>
                  <a:srgbClr val="FF0000"/>
                </a:solidFill>
              </a:rPr>
              <a:t>,</a:t>
            </a:r>
          </a:p>
          <a:p>
            <a:pPr marL="0" indent="0">
              <a:buNone/>
            </a:pPr>
            <a:r>
              <a:rPr lang="en-US" dirty="0" err="1" smtClean="0">
                <a:solidFill>
                  <a:srgbClr val="FF0000"/>
                </a:solidFill>
              </a:rPr>
              <a:t>s.plan_id</a:t>
            </a:r>
            <a:r>
              <a:rPr lang="en-US" dirty="0" smtClean="0">
                <a:solidFill>
                  <a:srgbClr val="FF0000"/>
                </a:solidFill>
              </a:rPr>
              <a:t>,</a:t>
            </a:r>
          </a:p>
          <a:p>
            <a:pPr marL="0" indent="0">
              <a:buNone/>
            </a:pPr>
            <a:r>
              <a:rPr lang="en-US" dirty="0" err="1" smtClean="0">
                <a:solidFill>
                  <a:srgbClr val="FF0000"/>
                </a:solidFill>
              </a:rPr>
              <a:t>p.plan_name</a:t>
            </a:r>
            <a:r>
              <a:rPr lang="en-US" dirty="0" smtClean="0">
                <a:solidFill>
                  <a:srgbClr val="FF0000"/>
                </a:solidFill>
              </a:rPr>
              <a:t>,</a:t>
            </a:r>
          </a:p>
          <a:p>
            <a:pPr marL="0" indent="0">
              <a:buNone/>
            </a:pPr>
            <a:r>
              <a:rPr lang="en-US" dirty="0" smtClean="0">
                <a:solidFill>
                  <a:srgbClr val="FF0000"/>
                </a:solidFill>
              </a:rPr>
              <a:t>lead(s.plan_id,1</a:t>
            </a:r>
            <a:r>
              <a:rPr lang="en-US" dirty="0">
                <a:solidFill>
                  <a:srgbClr val="FF0000"/>
                </a:solidFill>
              </a:rPr>
              <a:t>) over(partition by </a:t>
            </a:r>
            <a:r>
              <a:rPr lang="en-US" dirty="0" err="1">
                <a:solidFill>
                  <a:srgbClr val="FF0000"/>
                </a:solidFill>
              </a:rPr>
              <a:t>customer_id</a:t>
            </a:r>
            <a:r>
              <a:rPr lang="en-US" dirty="0">
                <a:solidFill>
                  <a:srgbClr val="FF0000"/>
                </a:solidFill>
              </a:rPr>
              <a:t> order by </a:t>
            </a:r>
            <a:r>
              <a:rPr lang="en-US" dirty="0" err="1">
                <a:solidFill>
                  <a:srgbClr val="FF0000"/>
                </a:solidFill>
              </a:rPr>
              <a:t>plan_id</a:t>
            </a:r>
            <a:r>
              <a:rPr lang="en-US" dirty="0">
                <a:solidFill>
                  <a:srgbClr val="FF0000"/>
                </a:solidFill>
              </a:rPr>
              <a:t>) as </a:t>
            </a:r>
            <a:r>
              <a:rPr lang="en-US" dirty="0" err="1" smtClean="0">
                <a:solidFill>
                  <a:srgbClr val="FF0000"/>
                </a:solidFill>
              </a:rPr>
              <a:t>next_plan</a:t>
            </a:r>
            <a:endParaRPr lang="en-US" dirty="0" smtClean="0">
              <a:solidFill>
                <a:srgbClr val="FF0000"/>
              </a:solidFill>
            </a:endParaRPr>
          </a:p>
          <a:p>
            <a:pPr marL="0" indent="0">
              <a:buNone/>
            </a:pPr>
            <a:r>
              <a:rPr lang="en-US" dirty="0" smtClean="0">
                <a:solidFill>
                  <a:srgbClr val="FF0000"/>
                </a:solidFill>
              </a:rPr>
              <a:t>from </a:t>
            </a:r>
            <a:r>
              <a:rPr lang="en-US" dirty="0">
                <a:solidFill>
                  <a:srgbClr val="FF0000"/>
                </a:solidFill>
              </a:rPr>
              <a:t>subscriptions </a:t>
            </a:r>
            <a:r>
              <a:rPr lang="en-US" dirty="0" smtClean="0">
                <a:solidFill>
                  <a:srgbClr val="FF0000"/>
                </a:solidFill>
              </a:rPr>
              <a:t>s</a:t>
            </a:r>
          </a:p>
          <a:p>
            <a:pPr marL="0" indent="0">
              <a:buNone/>
            </a:pPr>
            <a:r>
              <a:rPr lang="en-US" dirty="0" smtClean="0">
                <a:solidFill>
                  <a:srgbClr val="FF0000"/>
                </a:solidFill>
              </a:rPr>
              <a:t>join </a:t>
            </a:r>
            <a:r>
              <a:rPr lang="en-US" dirty="0">
                <a:solidFill>
                  <a:srgbClr val="FF0000"/>
                </a:solidFill>
              </a:rPr>
              <a:t>plans </a:t>
            </a:r>
            <a:r>
              <a:rPr lang="en-US" dirty="0" err="1">
                <a:solidFill>
                  <a:srgbClr val="FF0000"/>
                </a:solidFill>
              </a:rPr>
              <a:t>pon</a:t>
            </a:r>
            <a:r>
              <a:rPr lang="en-US" dirty="0">
                <a:solidFill>
                  <a:srgbClr val="FF0000"/>
                </a:solidFill>
              </a:rPr>
              <a:t> </a:t>
            </a:r>
            <a:r>
              <a:rPr lang="en-US" dirty="0" err="1" smtClean="0">
                <a:solidFill>
                  <a:srgbClr val="FF0000"/>
                </a:solidFill>
              </a:rPr>
              <a:t>p.plan_id</a:t>
            </a:r>
            <a:r>
              <a:rPr lang="en-US" dirty="0" smtClean="0">
                <a:solidFill>
                  <a:srgbClr val="FF0000"/>
                </a:solidFill>
              </a:rPr>
              <a:t>=</a:t>
            </a:r>
            <a:r>
              <a:rPr lang="en-US" dirty="0" err="1" smtClean="0">
                <a:solidFill>
                  <a:srgbClr val="FF0000"/>
                </a:solidFill>
              </a:rPr>
              <a:t>s.plan_id</a:t>
            </a:r>
            <a:endParaRPr lang="en-US" dirty="0" smtClean="0">
              <a:solidFill>
                <a:srgbClr val="FF0000"/>
              </a:solidFill>
            </a:endParaRPr>
          </a:p>
          <a:p>
            <a:pPr marL="0" indent="0">
              <a:buNone/>
            </a:pPr>
            <a:r>
              <a:rPr lang="en-US" dirty="0" smtClean="0">
                <a:solidFill>
                  <a:srgbClr val="FF0000"/>
                </a:solidFill>
              </a:rPr>
              <a:t>where </a:t>
            </a:r>
            <a:r>
              <a:rPr lang="en-US" dirty="0" err="1">
                <a:solidFill>
                  <a:srgbClr val="FF0000"/>
                </a:solidFill>
              </a:rPr>
              <a:t>s.start_date</a:t>
            </a:r>
            <a:r>
              <a:rPr lang="en-US" dirty="0">
                <a:solidFill>
                  <a:srgbClr val="FF0000"/>
                </a:solidFill>
              </a:rPr>
              <a:t>&gt;'2020-01-01' and </a:t>
            </a:r>
            <a:r>
              <a:rPr lang="en-US" dirty="0" err="1">
                <a:solidFill>
                  <a:srgbClr val="FF0000"/>
                </a:solidFill>
              </a:rPr>
              <a:t>s.start_date</a:t>
            </a:r>
            <a:r>
              <a:rPr lang="en-US" dirty="0">
                <a:solidFill>
                  <a:srgbClr val="FF0000"/>
                </a:solidFill>
              </a:rPr>
              <a:t>&lt;'2020-12-31') </a:t>
            </a:r>
            <a:endParaRPr lang="en-US" dirty="0" smtClean="0">
              <a:solidFill>
                <a:srgbClr val="FF0000"/>
              </a:solidFill>
            </a:endParaRPr>
          </a:p>
          <a:p>
            <a:pPr marL="0" indent="0">
              <a:buNone/>
            </a:pPr>
            <a:r>
              <a:rPr lang="en-US" dirty="0" smtClean="0">
                <a:solidFill>
                  <a:srgbClr val="FF0000"/>
                </a:solidFill>
              </a:rPr>
              <a:t>select </a:t>
            </a:r>
            <a:r>
              <a:rPr lang="en-US" dirty="0" err="1">
                <a:solidFill>
                  <a:srgbClr val="FF0000"/>
                </a:solidFill>
              </a:rPr>
              <a:t>next_plan</a:t>
            </a:r>
            <a:r>
              <a:rPr lang="en-US" dirty="0" smtClean="0">
                <a:solidFill>
                  <a:srgbClr val="FF0000"/>
                </a:solidFill>
              </a:rPr>
              <a:t>,</a:t>
            </a:r>
          </a:p>
          <a:p>
            <a:pPr marL="0" indent="0">
              <a:buNone/>
            </a:pPr>
            <a:r>
              <a:rPr lang="en-US" dirty="0" smtClean="0">
                <a:solidFill>
                  <a:srgbClr val="FF0000"/>
                </a:solidFill>
              </a:rPr>
              <a:t>count(distinct </a:t>
            </a:r>
            <a:r>
              <a:rPr lang="en-US" dirty="0" err="1">
                <a:solidFill>
                  <a:srgbClr val="FF0000"/>
                </a:solidFill>
              </a:rPr>
              <a:t>customer_id</a:t>
            </a:r>
            <a:r>
              <a:rPr lang="en-US" dirty="0">
                <a:solidFill>
                  <a:srgbClr val="FF0000"/>
                </a:solidFill>
              </a:rPr>
              <a:t>) as </a:t>
            </a:r>
            <a:r>
              <a:rPr lang="en-US" dirty="0" err="1">
                <a:solidFill>
                  <a:srgbClr val="FF0000"/>
                </a:solidFill>
              </a:rPr>
              <a:t>annnual_customers</a:t>
            </a:r>
            <a:r>
              <a:rPr lang="en-US" dirty="0">
                <a:solidFill>
                  <a:srgbClr val="FF0000"/>
                </a:solidFill>
              </a:rPr>
              <a:t> </a:t>
            </a:r>
            <a:endParaRPr lang="en-US" dirty="0" smtClean="0">
              <a:solidFill>
                <a:srgbClr val="FF0000"/>
              </a:solidFill>
            </a:endParaRPr>
          </a:p>
          <a:p>
            <a:pPr marL="0" indent="0">
              <a:buNone/>
            </a:pPr>
            <a:r>
              <a:rPr lang="en-US" dirty="0" smtClean="0">
                <a:solidFill>
                  <a:srgbClr val="FF0000"/>
                </a:solidFill>
              </a:rPr>
              <a:t>FROM </a:t>
            </a:r>
            <a:r>
              <a:rPr lang="en-US" dirty="0" err="1" smtClean="0">
                <a:solidFill>
                  <a:srgbClr val="FF0000"/>
                </a:solidFill>
              </a:rPr>
              <a:t>next_plan_cte</a:t>
            </a:r>
            <a:endParaRPr lang="en-US" dirty="0" smtClean="0">
              <a:solidFill>
                <a:srgbClr val="FF0000"/>
              </a:solidFill>
            </a:endParaRPr>
          </a:p>
          <a:p>
            <a:pPr marL="0" indent="0">
              <a:buNone/>
            </a:pPr>
            <a:r>
              <a:rPr lang="en-US" dirty="0" smtClean="0">
                <a:solidFill>
                  <a:srgbClr val="FF0000"/>
                </a:solidFill>
              </a:rPr>
              <a:t>WHERE </a:t>
            </a:r>
            <a:r>
              <a:rPr lang="en-US" dirty="0" err="1">
                <a:solidFill>
                  <a:srgbClr val="FF0000"/>
                </a:solidFill>
              </a:rPr>
              <a:t>next_plan</a:t>
            </a:r>
            <a:r>
              <a:rPr lang="en-US" dirty="0">
                <a:solidFill>
                  <a:srgbClr val="FF0000"/>
                </a:solidFill>
              </a:rPr>
              <a:t> =3GROUP BY </a:t>
            </a:r>
            <a:r>
              <a:rPr lang="en-US" dirty="0" err="1" smtClean="0">
                <a:solidFill>
                  <a:srgbClr val="FF0000"/>
                </a:solidFill>
              </a:rPr>
              <a:t>next_plan</a:t>
            </a:r>
            <a:endParaRPr lang="en-US" dirty="0" smtClean="0">
              <a:solidFill>
                <a:srgbClr val="FF0000"/>
              </a:solidFill>
            </a:endParaRPr>
          </a:p>
          <a:p>
            <a:pPr marL="0" indent="0">
              <a:buNone/>
            </a:pPr>
            <a:r>
              <a:rPr lang="en-US" dirty="0" smtClean="0">
                <a:solidFill>
                  <a:srgbClr val="FF0000"/>
                </a:solidFill>
              </a:rPr>
              <a:t>ORDER </a:t>
            </a:r>
            <a:r>
              <a:rPr lang="en-US" dirty="0">
                <a:solidFill>
                  <a:srgbClr val="FF0000"/>
                </a:solidFill>
              </a:rPr>
              <a:t>BY </a:t>
            </a:r>
            <a:r>
              <a:rPr lang="en-US" dirty="0" err="1">
                <a:solidFill>
                  <a:srgbClr val="FF0000"/>
                </a:solidFill>
              </a:rPr>
              <a:t>next_plan</a:t>
            </a:r>
            <a:r>
              <a:rPr lang="en-US" dirty="0">
                <a:solidFill>
                  <a:srgbClr val="FF0000"/>
                </a:solidFill>
              </a:rPr>
              <a:t>;</a:t>
            </a:r>
          </a:p>
        </p:txBody>
      </p:sp>
      <p:pic>
        <p:nvPicPr>
          <p:cNvPr id="4" name="Picture 3"/>
          <p:cNvPicPr>
            <a:picLocks noChangeAspect="1"/>
          </p:cNvPicPr>
          <p:nvPr/>
        </p:nvPicPr>
        <p:blipFill>
          <a:blip r:embed="rId2"/>
          <a:stretch>
            <a:fillRect/>
          </a:stretch>
        </p:blipFill>
        <p:spPr>
          <a:xfrm>
            <a:off x="7119257" y="2227176"/>
            <a:ext cx="2921318" cy="1035112"/>
          </a:xfrm>
          <a:prstGeom prst="rect">
            <a:avLst/>
          </a:prstGeom>
        </p:spPr>
      </p:pic>
      <p:sp>
        <p:nvSpPr>
          <p:cNvPr id="5" name="Rectangle 4"/>
          <p:cNvSpPr/>
          <p:nvPr/>
        </p:nvSpPr>
        <p:spPr>
          <a:xfrm>
            <a:off x="7119257" y="4049246"/>
            <a:ext cx="2921318" cy="2308324"/>
          </a:xfrm>
          <a:prstGeom prst="rect">
            <a:avLst/>
          </a:prstGeom>
        </p:spPr>
        <p:txBody>
          <a:bodyPr wrap="square">
            <a:spAutoFit/>
          </a:bodyPr>
          <a:lstStyle/>
          <a:p>
            <a:r>
              <a:rPr lang="en-US" dirty="0"/>
              <a:t> </a:t>
            </a:r>
            <a:r>
              <a:rPr lang="en-US" u="sng" dirty="0" err="1" smtClean="0"/>
              <a:t>Alternate:</a:t>
            </a:r>
            <a:r>
              <a:rPr lang="en-US" dirty="0" err="1" smtClean="0"/>
              <a:t>SELECT</a:t>
            </a:r>
            <a:r>
              <a:rPr lang="en-US" dirty="0" smtClean="0"/>
              <a:t> </a:t>
            </a:r>
            <a:r>
              <a:rPr lang="en-US" dirty="0"/>
              <a:t>count(distinct </a:t>
            </a:r>
            <a:r>
              <a:rPr lang="en-US" dirty="0" err="1"/>
              <a:t>customer_id</a:t>
            </a:r>
            <a:r>
              <a:rPr lang="en-US" dirty="0"/>
              <a:t>) FROM subscriptions  where </a:t>
            </a:r>
            <a:r>
              <a:rPr lang="en-US" dirty="0" err="1"/>
              <a:t>plan_id</a:t>
            </a:r>
            <a:r>
              <a:rPr lang="en-US" dirty="0"/>
              <a:t> = '3' and </a:t>
            </a:r>
            <a:r>
              <a:rPr lang="en-US" dirty="0" err="1"/>
              <a:t>start_date</a:t>
            </a:r>
            <a:r>
              <a:rPr lang="en-US" dirty="0"/>
              <a:t>&gt;='2020-01-01' and </a:t>
            </a:r>
            <a:r>
              <a:rPr lang="en-US" dirty="0" err="1"/>
              <a:t>start_date</a:t>
            </a:r>
            <a:r>
              <a:rPr lang="en-US" dirty="0"/>
              <a:t>&lt;='2020-12-31'</a:t>
            </a:r>
          </a:p>
        </p:txBody>
      </p:sp>
    </p:spTree>
    <p:extLst>
      <p:ext uri="{BB962C8B-B14F-4D97-AF65-F5344CB8AC3E}">
        <p14:creationId xmlns:p14="http://schemas.microsoft.com/office/powerpoint/2010/main" val="41773304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normAutofit fontScale="90000"/>
          </a:bodyPr>
          <a:lstStyle/>
          <a:p>
            <a:r>
              <a:rPr lang="en-US" sz="3200" dirty="0"/>
              <a:t>12. How many days on average does it take for a customer to an annual plan from the day they join Foodie-Fi?</a:t>
            </a:r>
          </a:p>
        </p:txBody>
      </p:sp>
      <p:sp>
        <p:nvSpPr>
          <p:cNvPr id="13" name="Content Placeholder 12"/>
          <p:cNvSpPr>
            <a:spLocks noGrp="1"/>
          </p:cNvSpPr>
          <p:nvPr>
            <p:ph idx="1"/>
          </p:nvPr>
        </p:nvSpPr>
        <p:spPr>
          <a:xfrm>
            <a:off x="677334" y="2160589"/>
            <a:ext cx="6154540" cy="3880773"/>
          </a:xfrm>
        </p:spPr>
        <p:txBody>
          <a:bodyPr>
            <a:noAutofit/>
          </a:bodyPr>
          <a:lstStyle/>
          <a:p>
            <a:pPr marL="0" indent="0">
              <a:buNone/>
            </a:pPr>
            <a:r>
              <a:rPr lang="en-US" sz="1200" dirty="0">
                <a:solidFill>
                  <a:srgbClr val="FF0000"/>
                </a:solidFill>
              </a:rPr>
              <a:t>with </a:t>
            </a:r>
            <a:r>
              <a:rPr lang="en-US" sz="1200" dirty="0" err="1">
                <a:solidFill>
                  <a:srgbClr val="FF0000"/>
                </a:solidFill>
              </a:rPr>
              <a:t>free_trial</a:t>
            </a:r>
            <a:r>
              <a:rPr lang="en-US" sz="1200" dirty="0">
                <a:solidFill>
                  <a:srgbClr val="FF0000"/>
                </a:solidFill>
              </a:rPr>
              <a:t> as </a:t>
            </a:r>
            <a:r>
              <a:rPr lang="en-US" sz="1200" dirty="0" smtClean="0">
                <a:solidFill>
                  <a:srgbClr val="FF0000"/>
                </a:solidFill>
              </a:rPr>
              <a:t>(</a:t>
            </a:r>
            <a:endParaRPr lang="en-US" sz="1200" dirty="0">
              <a:solidFill>
                <a:srgbClr val="FF0000"/>
              </a:solidFill>
            </a:endParaRPr>
          </a:p>
          <a:p>
            <a:pPr marL="0" indent="0">
              <a:buNone/>
            </a:pPr>
            <a:r>
              <a:rPr lang="en-US" sz="1200" dirty="0">
                <a:solidFill>
                  <a:srgbClr val="FF0000"/>
                </a:solidFill>
              </a:rPr>
              <a:t> </a:t>
            </a:r>
            <a:r>
              <a:rPr lang="en-US" sz="1200" dirty="0" smtClean="0">
                <a:solidFill>
                  <a:srgbClr val="FF0000"/>
                </a:solidFill>
              </a:rPr>
              <a:t>SELECT * </a:t>
            </a:r>
            <a:r>
              <a:rPr lang="en-US" sz="1200" dirty="0">
                <a:solidFill>
                  <a:srgbClr val="FF0000"/>
                </a:solidFill>
              </a:rPr>
              <a:t>FROM </a:t>
            </a:r>
            <a:r>
              <a:rPr lang="en-US" sz="1200" dirty="0" err="1">
                <a:solidFill>
                  <a:srgbClr val="FF0000"/>
                </a:solidFill>
              </a:rPr>
              <a:t>foodie_fi.subscriptions</a:t>
            </a:r>
            <a:endParaRPr lang="en-US" sz="1200" dirty="0">
              <a:solidFill>
                <a:srgbClr val="FF0000"/>
              </a:solidFill>
            </a:endParaRPr>
          </a:p>
          <a:p>
            <a:pPr marL="0" indent="0">
              <a:buNone/>
            </a:pPr>
            <a:r>
              <a:rPr lang="en-US" sz="1200" dirty="0">
                <a:solidFill>
                  <a:srgbClr val="FF0000"/>
                </a:solidFill>
              </a:rPr>
              <a:t>  where </a:t>
            </a:r>
            <a:r>
              <a:rPr lang="en-US" sz="1200" dirty="0" err="1">
                <a:solidFill>
                  <a:srgbClr val="FF0000"/>
                </a:solidFill>
              </a:rPr>
              <a:t>plan_id</a:t>
            </a:r>
            <a:r>
              <a:rPr lang="en-US" sz="1200" dirty="0">
                <a:solidFill>
                  <a:srgbClr val="FF0000"/>
                </a:solidFill>
              </a:rPr>
              <a:t> = '0'</a:t>
            </a:r>
          </a:p>
          <a:p>
            <a:pPr marL="0" indent="0">
              <a:buNone/>
            </a:pPr>
            <a:r>
              <a:rPr lang="en-US" sz="1200" dirty="0">
                <a:solidFill>
                  <a:srgbClr val="FF0000"/>
                </a:solidFill>
              </a:rPr>
              <a:t>) , </a:t>
            </a:r>
            <a:r>
              <a:rPr lang="en-US" sz="1200" dirty="0" err="1" smtClean="0">
                <a:solidFill>
                  <a:srgbClr val="FF0000"/>
                </a:solidFill>
              </a:rPr>
              <a:t>annual_plan</a:t>
            </a:r>
            <a:r>
              <a:rPr lang="en-US" sz="1200" dirty="0" smtClean="0">
                <a:solidFill>
                  <a:srgbClr val="FF0000"/>
                </a:solidFill>
              </a:rPr>
              <a:t> </a:t>
            </a:r>
            <a:r>
              <a:rPr lang="en-US" sz="1200" dirty="0">
                <a:solidFill>
                  <a:srgbClr val="FF0000"/>
                </a:solidFill>
              </a:rPr>
              <a:t>as </a:t>
            </a:r>
          </a:p>
          <a:p>
            <a:pPr marL="0" indent="0">
              <a:buNone/>
            </a:pPr>
            <a:r>
              <a:rPr lang="en-US" sz="1200" dirty="0">
                <a:solidFill>
                  <a:srgbClr val="FF0000"/>
                </a:solidFill>
              </a:rPr>
              <a:t>(</a:t>
            </a:r>
          </a:p>
          <a:p>
            <a:pPr marL="0" indent="0">
              <a:buNone/>
            </a:pPr>
            <a:r>
              <a:rPr lang="en-US" sz="1200" dirty="0">
                <a:solidFill>
                  <a:srgbClr val="FF0000"/>
                </a:solidFill>
              </a:rPr>
              <a:t>  SELECT </a:t>
            </a:r>
            <a:r>
              <a:rPr lang="en-US" sz="1200" dirty="0" smtClean="0">
                <a:solidFill>
                  <a:srgbClr val="FF0000"/>
                </a:solidFill>
              </a:rPr>
              <a:t>*  </a:t>
            </a:r>
            <a:r>
              <a:rPr lang="en-US" sz="1200" dirty="0">
                <a:solidFill>
                  <a:srgbClr val="FF0000"/>
                </a:solidFill>
              </a:rPr>
              <a:t>FROM </a:t>
            </a:r>
            <a:r>
              <a:rPr lang="en-US" sz="1200" dirty="0" err="1">
                <a:solidFill>
                  <a:srgbClr val="FF0000"/>
                </a:solidFill>
              </a:rPr>
              <a:t>foodie_fi.subscriptions</a:t>
            </a:r>
            <a:endParaRPr lang="en-US" sz="1200" dirty="0">
              <a:solidFill>
                <a:srgbClr val="FF0000"/>
              </a:solidFill>
            </a:endParaRPr>
          </a:p>
          <a:p>
            <a:pPr marL="0" indent="0">
              <a:buNone/>
            </a:pPr>
            <a:r>
              <a:rPr lang="en-US" sz="1200" dirty="0">
                <a:solidFill>
                  <a:srgbClr val="FF0000"/>
                </a:solidFill>
              </a:rPr>
              <a:t>  where </a:t>
            </a:r>
            <a:r>
              <a:rPr lang="en-US" sz="1200" dirty="0" err="1">
                <a:solidFill>
                  <a:srgbClr val="FF0000"/>
                </a:solidFill>
              </a:rPr>
              <a:t>plan_id</a:t>
            </a:r>
            <a:r>
              <a:rPr lang="en-US" sz="1200" dirty="0">
                <a:solidFill>
                  <a:srgbClr val="FF0000"/>
                </a:solidFill>
              </a:rPr>
              <a:t> = '3'</a:t>
            </a:r>
          </a:p>
          <a:p>
            <a:pPr marL="0" indent="0">
              <a:buNone/>
            </a:pPr>
            <a:r>
              <a:rPr lang="en-US" sz="1200" dirty="0" smtClean="0">
                <a:solidFill>
                  <a:srgbClr val="FF0000"/>
                </a:solidFill>
              </a:rPr>
              <a:t>)SELECT  round(AVG(</a:t>
            </a:r>
            <a:r>
              <a:rPr lang="en-US" sz="1200" dirty="0" err="1" smtClean="0">
                <a:solidFill>
                  <a:srgbClr val="FF0000"/>
                </a:solidFill>
              </a:rPr>
              <a:t>ap.start_date</a:t>
            </a:r>
            <a:r>
              <a:rPr lang="en-US" sz="1200" dirty="0" smtClean="0">
                <a:solidFill>
                  <a:srgbClr val="FF0000"/>
                </a:solidFill>
              </a:rPr>
              <a:t> </a:t>
            </a:r>
            <a:r>
              <a:rPr lang="en-US" sz="1200" dirty="0">
                <a:solidFill>
                  <a:srgbClr val="FF0000"/>
                </a:solidFill>
              </a:rPr>
              <a:t>- </a:t>
            </a:r>
            <a:r>
              <a:rPr lang="en-US" sz="1200" dirty="0" err="1">
                <a:solidFill>
                  <a:srgbClr val="FF0000"/>
                </a:solidFill>
              </a:rPr>
              <a:t>ft.start_date</a:t>
            </a:r>
            <a:r>
              <a:rPr lang="en-US" sz="1200" dirty="0">
                <a:solidFill>
                  <a:srgbClr val="FF0000"/>
                </a:solidFill>
              </a:rPr>
              <a:t>),0) as </a:t>
            </a:r>
            <a:r>
              <a:rPr lang="en-US" sz="1200" dirty="0" err="1">
                <a:solidFill>
                  <a:srgbClr val="FF0000"/>
                </a:solidFill>
              </a:rPr>
              <a:t>avg_daysforap</a:t>
            </a:r>
            <a:endParaRPr lang="en-US" sz="1200" dirty="0">
              <a:solidFill>
                <a:srgbClr val="FF0000"/>
              </a:solidFill>
            </a:endParaRPr>
          </a:p>
          <a:p>
            <a:pPr marL="0" indent="0">
              <a:buNone/>
            </a:pPr>
            <a:r>
              <a:rPr lang="en-US" sz="1200" dirty="0">
                <a:solidFill>
                  <a:srgbClr val="FF0000"/>
                </a:solidFill>
              </a:rPr>
              <a:t>FROM </a:t>
            </a:r>
            <a:r>
              <a:rPr lang="en-US" sz="1200" dirty="0" err="1">
                <a:solidFill>
                  <a:srgbClr val="FF0000"/>
                </a:solidFill>
              </a:rPr>
              <a:t>free_trial</a:t>
            </a:r>
            <a:r>
              <a:rPr lang="en-US" sz="1200" dirty="0">
                <a:solidFill>
                  <a:srgbClr val="FF0000"/>
                </a:solidFill>
              </a:rPr>
              <a:t> as </a:t>
            </a:r>
            <a:r>
              <a:rPr lang="en-US" sz="1200" dirty="0" err="1">
                <a:solidFill>
                  <a:srgbClr val="FF0000"/>
                </a:solidFill>
              </a:rPr>
              <a:t>ft</a:t>
            </a:r>
            <a:r>
              <a:rPr lang="en-US" sz="1200" dirty="0">
                <a:solidFill>
                  <a:srgbClr val="FF0000"/>
                </a:solidFill>
              </a:rPr>
              <a:t> </a:t>
            </a:r>
          </a:p>
          <a:p>
            <a:pPr marL="0" indent="0">
              <a:buNone/>
            </a:pPr>
            <a:r>
              <a:rPr lang="en-US" sz="1200" dirty="0">
                <a:solidFill>
                  <a:srgbClr val="FF0000"/>
                </a:solidFill>
              </a:rPr>
              <a:t>JOIN </a:t>
            </a:r>
            <a:r>
              <a:rPr lang="en-US" sz="1200" dirty="0" err="1">
                <a:solidFill>
                  <a:srgbClr val="FF0000"/>
                </a:solidFill>
              </a:rPr>
              <a:t>annual_plan</a:t>
            </a:r>
            <a:r>
              <a:rPr lang="en-US" sz="1200" dirty="0">
                <a:solidFill>
                  <a:srgbClr val="FF0000"/>
                </a:solidFill>
              </a:rPr>
              <a:t> as </a:t>
            </a:r>
            <a:r>
              <a:rPr lang="en-US" sz="1200" dirty="0" err="1">
                <a:solidFill>
                  <a:srgbClr val="FF0000"/>
                </a:solidFill>
              </a:rPr>
              <a:t>ap</a:t>
            </a:r>
            <a:r>
              <a:rPr lang="en-US" sz="1200" dirty="0">
                <a:solidFill>
                  <a:srgbClr val="FF0000"/>
                </a:solidFill>
              </a:rPr>
              <a:t> </a:t>
            </a:r>
          </a:p>
          <a:p>
            <a:pPr marL="0" indent="0">
              <a:buNone/>
            </a:pPr>
            <a:r>
              <a:rPr lang="en-US" sz="1200" dirty="0">
                <a:solidFill>
                  <a:srgbClr val="FF0000"/>
                </a:solidFill>
              </a:rPr>
              <a:t>on </a:t>
            </a:r>
            <a:r>
              <a:rPr lang="en-US" sz="1200" dirty="0" err="1">
                <a:solidFill>
                  <a:srgbClr val="FF0000"/>
                </a:solidFill>
              </a:rPr>
              <a:t>ft.customer_id</a:t>
            </a:r>
            <a:r>
              <a:rPr lang="en-US" sz="1200" dirty="0">
                <a:solidFill>
                  <a:srgbClr val="FF0000"/>
                </a:solidFill>
              </a:rPr>
              <a:t> = </a:t>
            </a:r>
            <a:r>
              <a:rPr lang="en-US" sz="1200" dirty="0" err="1">
                <a:solidFill>
                  <a:srgbClr val="FF0000"/>
                </a:solidFill>
              </a:rPr>
              <a:t>ap.customer_id</a:t>
            </a:r>
            <a:endParaRPr lang="en-US" sz="1200" dirty="0">
              <a:solidFill>
                <a:srgbClr val="FF0000"/>
              </a:solidFill>
            </a:endParaRPr>
          </a:p>
        </p:txBody>
      </p:sp>
      <p:pic>
        <p:nvPicPr>
          <p:cNvPr id="14" name="Picture 13"/>
          <p:cNvPicPr>
            <a:picLocks noChangeAspect="1"/>
          </p:cNvPicPr>
          <p:nvPr/>
        </p:nvPicPr>
        <p:blipFill>
          <a:blip r:embed="rId2"/>
          <a:stretch>
            <a:fillRect/>
          </a:stretch>
        </p:blipFill>
        <p:spPr>
          <a:xfrm>
            <a:off x="6001974" y="2663189"/>
            <a:ext cx="4526689" cy="1819339"/>
          </a:xfrm>
          <a:prstGeom prst="rect">
            <a:avLst/>
          </a:prstGeom>
        </p:spPr>
      </p:pic>
    </p:spTree>
    <p:extLst>
      <p:ext uri="{BB962C8B-B14F-4D97-AF65-F5344CB8AC3E}">
        <p14:creationId xmlns:p14="http://schemas.microsoft.com/office/powerpoint/2010/main" val="42114038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13. </a:t>
            </a:r>
            <a:r>
              <a:rPr lang="en-US" dirty="0"/>
              <a:t>How many customers downgraded from a pro monthly to a basic monthly plan in 2020?</a:t>
            </a:r>
          </a:p>
        </p:txBody>
      </p:sp>
      <p:sp>
        <p:nvSpPr>
          <p:cNvPr id="3" name="Content Placeholder 2"/>
          <p:cNvSpPr>
            <a:spLocks noGrp="1"/>
          </p:cNvSpPr>
          <p:nvPr>
            <p:ph idx="1"/>
          </p:nvPr>
        </p:nvSpPr>
        <p:spPr>
          <a:xfrm>
            <a:off x="677334" y="2160589"/>
            <a:ext cx="4913569" cy="3880773"/>
          </a:xfrm>
        </p:spPr>
        <p:txBody>
          <a:bodyPr/>
          <a:lstStyle/>
          <a:p>
            <a:pPr marL="0" indent="0">
              <a:buNone/>
            </a:pPr>
            <a:r>
              <a:rPr lang="en-US" dirty="0">
                <a:solidFill>
                  <a:srgbClr val="FF0000"/>
                </a:solidFill>
              </a:rPr>
              <a:t>select COUNT(*) AS downgraded </a:t>
            </a:r>
            <a:endParaRPr lang="en-US" dirty="0" smtClean="0">
              <a:solidFill>
                <a:srgbClr val="FF0000"/>
              </a:solidFill>
            </a:endParaRPr>
          </a:p>
          <a:p>
            <a:pPr marL="0" indent="0">
              <a:buNone/>
            </a:pPr>
            <a:r>
              <a:rPr lang="en-US" dirty="0" smtClean="0">
                <a:solidFill>
                  <a:srgbClr val="FF0000"/>
                </a:solidFill>
              </a:rPr>
              <a:t>from </a:t>
            </a:r>
            <a:r>
              <a:rPr lang="en-US" dirty="0">
                <a:solidFill>
                  <a:srgbClr val="FF0000"/>
                </a:solidFill>
              </a:rPr>
              <a:t>(  SELECT *,lead(plan_id,1) over(partition by </a:t>
            </a:r>
            <a:r>
              <a:rPr lang="en-US" dirty="0" err="1">
                <a:solidFill>
                  <a:srgbClr val="FF0000"/>
                </a:solidFill>
              </a:rPr>
              <a:t>customer_id</a:t>
            </a:r>
            <a:r>
              <a:rPr lang="en-US" dirty="0">
                <a:solidFill>
                  <a:srgbClr val="FF0000"/>
                </a:solidFill>
              </a:rPr>
              <a:t> order by </a:t>
            </a:r>
            <a:r>
              <a:rPr lang="en-US" dirty="0" err="1">
                <a:solidFill>
                  <a:srgbClr val="FF0000"/>
                </a:solidFill>
              </a:rPr>
              <a:t>plan_id</a:t>
            </a:r>
            <a:r>
              <a:rPr lang="en-US" dirty="0">
                <a:solidFill>
                  <a:srgbClr val="FF0000"/>
                </a:solidFill>
              </a:rPr>
              <a:t>) as </a:t>
            </a:r>
            <a:r>
              <a:rPr lang="en-US" dirty="0" err="1">
                <a:solidFill>
                  <a:srgbClr val="FF0000"/>
                </a:solidFill>
              </a:rPr>
              <a:t>next_plan</a:t>
            </a:r>
            <a:r>
              <a:rPr lang="en-US" dirty="0">
                <a:solidFill>
                  <a:srgbClr val="FF0000"/>
                </a:solidFill>
              </a:rPr>
              <a:t> </a:t>
            </a:r>
            <a:endParaRPr lang="en-US" dirty="0" smtClean="0">
              <a:solidFill>
                <a:srgbClr val="FF0000"/>
              </a:solidFill>
            </a:endParaRPr>
          </a:p>
          <a:p>
            <a:pPr marL="0" indent="0">
              <a:buNone/>
            </a:pPr>
            <a:r>
              <a:rPr lang="en-US" dirty="0" smtClean="0">
                <a:solidFill>
                  <a:srgbClr val="FF0000"/>
                </a:solidFill>
              </a:rPr>
              <a:t>FROM subscriptions</a:t>
            </a:r>
          </a:p>
          <a:p>
            <a:pPr marL="0" indent="0">
              <a:buNone/>
            </a:pPr>
            <a:r>
              <a:rPr lang="en-US" dirty="0" smtClean="0">
                <a:solidFill>
                  <a:srgbClr val="FF0000"/>
                </a:solidFill>
              </a:rPr>
              <a:t>where </a:t>
            </a:r>
            <a:r>
              <a:rPr lang="en-US" dirty="0" err="1">
                <a:solidFill>
                  <a:srgbClr val="FF0000"/>
                </a:solidFill>
              </a:rPr>
              <a:t>plan_id</a:t>
            </a:r>
            <a:r>
              <a:rPr lang="en-US" dirty="0">
                <a:solidFill>
                  <a:srgbClr val="FF0000"/>
                </a:solidFill>
              </a:rPr>
              <a:t>=2 ) </a:t>
            </a:r>
            <a:r>
              <a:rPr lang="en-US" dirty="0" smtClean="0">
                <a:solidFill>
                  <a:srgbClr val="FF0000"/>
                </a:solidFill>
              </a:rPr>
              <a:t>A</a:t>
            </a:r>
          </a:p>
          <a:p>
            <a:pPr marL="0" indent="0">
              <a:buNone/>
            </a:pPr>
            <a:r>
              <a:rPr lang="en-US" dirty="0" smtClean="0">
                <a:solidFill>
                  <a:srgbClr val="FF0000"/>
                </a:solidFill>
              </a:rPr>
              <a:t>WHERE </a:t>
            </a:r>
            <a:r>
              <a:rPr lang="en-US" dirty="0" err="1">
                <a:solidFill>
                  <a:srgbClr val="FF0000"/>
                </a:solidFill>
              </a:rPr>
              <a:t>start_date</a:t>
            </a:r>
            <a:r>
              <a:rPr lang="en-US" dirty="0">
                <a:solidFill>
                  <a:srgbClr val="FF0000"/>
                </a:solidFill>
              </a:rPr>
              <a:t> &lt;= '2020-12-31' AND </a:t>
            </a:r>
            <a:r>
              <a:rPr lang="en-US" dirty="0" err="1">
                <a:solidFill>
                  <a:srgbClr val="FF0000"/>
                </a:solidFill>
              </a:rPr>
              <a:t>plan_id</a:t>
            </a:r>
            <a:r>
              <a:rPr lang="en-US" dirty="0">
                <a:solidFill>
                  <a:srgbClr val="FF0000"/>
                </a:solidFill>
              </a:rPr>
              <a:t> = 2 AND </a:t>
            </a:r>
            <a:r>
              <a:rPr lang="en-US" dirty="0" err="1">
                <a:solidFill>
                  <a:srgbClr val="FF0000"/>
                </a:solidFill>
              </a:rPr>
              <a:t>next_plan</a:t>
            </a:r>
            <a:r>
              <a:rPr lang="en-US" dirty="0">
                <a:solidFill>
                  <a:srgbClr val="FF0000"/>
                </a:solidFill>
              </a:rPr>
              <a:t> = 1;</a:t>
            </a:r>
          </a:p>
        </p:txBody>
      </p:sp>
      <p:pic>
        <p:nvPicPr>
          <p:cNvPr id="4" name="Picture 3"/>
          <p:cNvPicPr>
            <a:picLocks noChangeAspect="1"/>
          </p:cNvPicPr>
          <p:nvPr/>
        </p:nvPicPr>
        <p:blipFill>
          <a:blip r:embed="rId2"/>
          <a:stretch>
            <a:fillRect/>
          </a:stretch>
        </p:blipFill>
        <p:spPr>
          <a:xfrm>
            <a:off x="6350045" y="2410641"/>
            <a:ext cx="2532698" cy="1278644"/>
          </a:xfrm>
          <a:prstGeom prst="rect">
            <a:avLst/>
          </a:prstGeom>
        </p:spPr>
      </p:pic>
    </p:spTree>
    <p:extLst>
      <p:ext uri="{BB962C8B-B14F-4D97-AF65-F5344CB8AC3E}">
        <p14:creationId xmlns:p14="http://schemas.microsoft.com/office/powerpoint/2010/main" val="16931064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100+ Thank You Pictures | Download Free Images on Unsplash"/>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4374" y="444395"/>
            <a:ext cx="8251825" cy="55039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18750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chemeClr val="accent5">
                    <a:lumMod val="60000"/>
                    <a:lumOff val="40000"/>
                  </a:schemeClr>
                </a:solidFill>
                <a:latin typeface="AR CENA" panose="02000000000000000000" pitchFamily="2" charset="0"/>
              </a:rPr>
              <a:t>I</a:t>
            </a:r>
            <a:r>
              <a:rPr lang="en-US" b="1" dirty="0" smtClean="0">
                <a:solidFill>
                  <a:schemeClr val="accent5">
                    <a:lumMod val="60000"/>
                    <a:lumOff val="40000"/>
                  </a:schemeClr>
                </a:solidFill>
                <a:latin typeface="AR CENA" panose="02000000000000000000" pitchFamily="2" charset="0"/>
              </a:rPr>
              <a:t>. </a:t>
            </a:r>
            <a:r>
              <a:rPr lang="en-US" dirty="0" smtClean="0">
                <a:solidFill>
                  <a:schemeClr val="accent5">
                    <a:lumMod val="60000"/>
                    <a:lumOff val="40000"/>
                  </a:schemeClr>
                </a:solidFill>
                <a:latin typeface="AR CENA" panose="02000000000000000000" pitchFamily="2" charset="0"/>
              </a:rPr>
              <a:t>A brief </a:t>
            </a:r>
            <a:r>
              <a:rPr lang="en-US" dirty="0">
                <a:solidFill>
                  <a:schemeClr val="accent5">
                    <a:lumMod val="60000"/>
                    <a:lumOff val="40000"/>
                  </a:schemeClr>
                </a:solidFill>
                <a:latin typeface="AR CENA" panose="02000000000000000000" pitchFamily="2" charset="0"/>
              </a:rPr>
              <a:t>description about each customer’s onboarding </a:t>
            </a:r>
            <a:r>
              <a:rPr lang="en-US" dirty="0" smtClean="0">
                <a:solidFill>
                  <a:schemeClr val="accent5">
                    <a:lumMod val="60000"/>
                    <a:lumOff val="40000"/>
                  </a:schemeClr>
                </a:solidFill>
                <a:latin typeface="AR CENA" panose="02000000000000000000" pitchFamily="2" charset="0"/>
              </a:rPr>
              <a:t>journey from a sample of 8 customers:</a:t>
            </a:r>
            <a:r>
              <a:rPr lang="en-US" b="1" dirty="0">
                <a:solidFill>
                  <a:schemeClr val="accent5">
                    <a:lumMod val="60000"/>
                    <a:lumOff val="40000"/>
                  </a:schemeClr>
                </a:solidFill>
                <a:latin typeface="AR CENA" panose="02000000000000000000" pitchFamily="2" charset="0"/>
              </a:rPr>
              <a:t/>
            </a:r>
            <a:br>
              <a:rPr lang="en-US" b="1" dirty="0">
                <a:solidFill>
                  <a:schemeClr val="accent5">
                    <a:lumMod val="60000"/>
                    <a:lumOff val="40000"/>
                  </a:schemeClr>
                </a:solidFill>
                <a:latin typeface="AR CENA" panose="02000000000000000000" pitchFamily="2" charset="0"/>
              </a:rPr>
            </a:br>
            <a:endParaRPr lang="en-US" dirty="0">
              <a:solidFill>
                <a:schemeClr val="accent5">
                  <a:lumMod val="60000"/>
                  <a:lumOff val="40000"/>
                </a:schemeClr>
              </a:solidFill>
              <a:latin typeface="AR CENA" panose="02000000000000000000" pitchFamily="2" charset="0"/>
            </a:endParaRPr>
          </a:p>
        </p:txBody>
      </p:sp>
      <p:pic>
        <p:nvPicPr>
          <p:cNvPr id="4" name="Content Placeholder 3"/>
          <p:cNvPicPr>
            <a:picLocks noGrp="1" noChangeAspect="1"/>
          </p:cNvPicPr>
          <p:nvPr>
            <p:ph idx="1"/>
          </p:nvPr>
        </p:nvPicPr>
        <p:blipFill>
          <a:blip r:embed="rId2"/>
          <a:stretch>
            <a:fillRect/>
          </a:stretch>
        </p:blipFill>
        <p:spPr>
          <a:xfrm>
            <a:off x="1029368" y="1930400"/>
            <a:ext cx="2302397" cy="3881437"/>
          </a:xfrm>
          <a:prstGeom prst="rect">
            <a:avLst/>
          </a:prstGeom>
        </p:spPr>
      </p:pic>
      <p:pic>
        <p:nvPicPr>
          <p:cNvPr id="5" name="Picture 4"/>
          <p:cNvPicPr>
            <a:picLocks noChangeAspect="1"/>
          </p:cNvPicPr>
          <p:nvPr/>
        </p:nvPicPr>
        <p:blipFill>
          <a:blip r:embed="rId3"/>
          <a:stretch>
            <a:fillRect/>
          </a:stretch>
        </p:blipFill>
        <p:spPr>
          <a:xfrm>
            <a:off x="3983627" y="1907835"/>
            <a:ext cx="2552700" cy="2562225"/>
          </a:xfrm>
          <a:prstGeom prst="rect">
            <a:avLst/>
          </a:prstGeom>
        </p:spPr>
      </p:pic>
    </p:spTree>
    <p:extLst>
      <p:ext uri="{BB962C8B-B14F-4D97-AF65-F5344CB8AC3E}">
        <p14:creationId xmlns:p14="http://schemas.microsoft.com/office/powerpoint/2010/main" val="6620680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5">
                    <a:lumMod val="60000"/>
                    <a:lumOff val="40000"/>
                  </a:schemeClr>
                </a:solidFill>
              </a:rPr>
              <a:t>Onboarding journey…</a:t>
            </a:r>
            <a:endParaRPr lang="en-US" b="1" dirty="0">
              <a:solidFill>
                <a:schemeClr val="accent5">
                  <a:lumMod val="60000"/>
                  <a:lumOff val="40000"/>
                </a:schemeClr>
              </a:solidFill>
            </a:endParaRPr>
          </a:p>
        </p:txBody>
      </p:sp>
      <p:sp>
        <p:nvSpPr>
          <p:cNvPr id="3" name="Content Placeholder 2"/>
          <p:cNvSpPr>
            <a:spLocks noGrp="1"/>
          </p:cNvSpPr>
          <p:nvPr>
            <p:ph idx="1"/>
          </p:nvPr>
        </p:nvSpPr>
        <p:spPr>
          <a:xfrm>
            <a:off x="677334" y="1449977"/>
            <a:ext cx="8596668" cy="4591385"/>
          </a:xfrm>
        </p:spPr>
        <p:txBody>
          <a:bodyPr/>
          <a:lstStyle/>
          <a:p>
            <a:r>
              <a:rPr lang="en-US" dirty="0" smtClean="0"/>
              <a:t>Customer 1 has started his trail plan on 01 Aug,2020 and successfully upgraded to basic monthly plan at the end of 7 days of trail.</a:t>
            </a:r>
          </a:p>
          <a:p>
            <a:r>
              <a:rPr lang="en-US" dirty="0"/>
              <a:t>Customer </a:t>
            </a:r>
            <a:r>
              <a:rPr lang="en-US" dirty="0" smtClean="0"/>
              <a:t>2 </a:t>
            </a:r>
            <a:r>
              <a:rPr lang="en-US" dirty="0"/>
              <a:t>has </a:t>
            </a:r>
            <a:r>
              <a:rPr lang="en-US" dirty="0" smtClean="0"/>
              <a:t>attempted </a:t>
            </a:r>
            <a:r>
              <a:rPr lang="en-US" dirty="0"/>
              <a:t>his trail plan on </a:t>
            </a:r>
            <a:r>
              <a:rPr lang="en-US" dirty="0" smtClean="0"/>
              <a:t>20  Sep,2020 </a:t>
            </a:r>
            <a:r>
              <a:rPr lang="en-US" dirty="0"/>
              <a:t>and successfully upgraded to </a:t>
            </a:r>
            <a:r>
              <a:rPr lang="en-US" dirty="0" smtClean="0"/>
              <a:t>pro annual plan </a:t>
            </a:r>
            <a:r>
              <a:rPr lang="en-US" dirty="0"/>
              <a:t>at the end of 7 days of </a:t>
            </a:r>
            <a:r>
              <a:rPr lang="en-US" dirty="0" smtClean="0"/>
              <a:t>trail on 27</a:t>
            </a:r>
            <a:r>
              <a:rPr lang="en-US" baseline="30000" dirty="0" smtClean="0"/>
              <a:t>th</a:t>
            </a:r>
            <a:r>
              <a:rPr lang="en-US" dirty="0" smtClean="0"/>
              <a:t> September.</a:t>
            </a:r>
          </a:p>
          <a:p>
            <a:r>
              <a:rPr lang="en-US" dirty="0"/>
              <a:t>Customer </a:t>
            </a:r>
            <a:r>
              <a:rPr lang="en-US" dirty="0" smtClean="0"/>
              <a:t>11 </a:t>
            </a:r>
            <a:r>
              <a:rPr lang="en-US" dirty="0"/>
              <a:t>has </a:t>
            </a:r>
            <a:r>
              <a:rPr lang="en-US" dirty="0" smtClean="0"/>
              <a:t>opted trail </a:t>
            </a:r>
            <a:r>
              <a:rPr lang="en-US" dirty="0"/>
              <a:t>plan on </a:t>
            </a:r>
            <a:r>
              <a:rPr lang="en-US" dirty="0" smtClean="0"/>
              <a:t>19 Nov,2020 </a:t>
            </a:r>
            <a:r>
              <a:rPr lang="en-US" dirty="0"/>
              <a:t>and </a:t>
            </a:r>
            <a:r>
              <a:rPr lang="en-US" dirty="0" smtClean="0"/>
              <a:t>unfortunately cancelled his subscription and now he is running through his churn plan at a null price after his trail period.</a:t>
            </a:r>
          </a:p>
          <a:p>
            <a:r>
              <a:rPr lang="en-US" dirty="0"/>
              <a:t>Customer </a:t>
            </a:r>
            <a:r>
              <a:rPr lang="en-US" dirty="0" smtClean="0"/>
              <a:t>13 </a:t>
            </a:r>
            <a:r>
              <a:rPr lang="en-US" dirty="0"/>
              <a:t>has started </a:t>
            </a:r>
            <a:r>
              <a:rPr lang="en-US" dirty="0" smtClean="0"/>
              <a:t>her </a:t>
            </a:r>
            <a:r>
              <a:rPr lang="en-US" dirty="0"/>
              <a:t>trail plan on </a:t>
            </a:r>
            <a:r>
              <a:rPr lang="en-US" dirty="0" smtClean="0"/>
              <a:t>15  Dec,2020 and </a:t>
            </a:r>
            <a:r>
              <a:rPr lang="en-US" dirty="0"/>
              <a:t>successfully upgraded to basic monthly plan at the end of 7 days of </a:t>
            </a:r>
            <a:r>
              <a:rPr lang="en-US" dirty="0" smtClean="0"/>
              <a:t>trail then to pro monthly plan after 3 months.</a:t>
            </a:r>
          </a:p>
          <a:p>
            <a:r>
              <a:rPr lang="en-US" dirty="0" smtClean="0"/>
              <a:t>After enrolled for a trail period customer 15 has selected his pro monthly plan and then it seems that he has cancelled at the end of the next month now he has been in churn plan at null price.</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5179567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solidFill>
                  <a:schemeClr val="accent5">
                    <a:lumMod val="60000"/>
                    <a:lumOff val="40000"/>
                  </a:schemeClr>
                </a:solidFill>
              </a:rPr>
              <a:t>Contn</a:t>
            </a:r>
            <a:r>
              <a:rPr lang="en-US" b="1" dirty="0" smtClean="0">
                <a:solidFill>
                  <a:schemeClr val="accent5">
                    <a:lumMod val="60000"/>
                    <a:lumOff val="40000"/>
                  </a:schemeClr>
                </a:solidFill>
              </a:rPr>
              <a:t>…</a:t>
            </a:r>
            <a:endParaRPr lang="en-US" b="1" dirty="0">
              <a:solidFill>
                <a:schemeClr val="accent5">
                  <a:lumMod val="60000"/>
                  <a:lumOff val="40000"/>
                </a:schemeClr>
              </a:solidFill>
            </a:endParaRPr>
          </a:p>
        </p:txBody>
      </p:sp>
      <p:sp>
        <p:nvSpPr>
          <p:cNvPr id="3" name="Content Placeholder 2"/>
          <p:cNvSpPr>
            <a:spLocks noGrp="1"/>
          </p:cNvSpPr>
          <p:nvPr>
            <p:ph idx="1"/>
          </p:nvPr>
        </p:nvSpPr>
        <p:spPr/>
        <p:txBody>
          <a:bodyPr/>
          <a:lstStyle/>
          <a:p>
            <a:r>
              <a:rPr lang="en-US" dirty="0" smtClean="0"/>
              <a:t>At the end of trail customer 16 opted for basic plan initially then pro annual plan after 4 months of usage.</a:t>
            </a:r>
          </a:p>
          <a:p>
            <a:r>
              <a:rPr lang="en-US" dirty="0" smtClean="0"/>
              <a:t>Customer 18 has successfully upgraded for pro monthly plan.</a:t>
            </a:r>
          </a:p>
          <a:p>
            <a:r>
              <a:rPr lang="en-US" dirty="0" smtClean="0"/>
              <a:t>Within 2 months of usage of </a:t>
            </a:r>
            <a:r>
              <a:rPr lang="en-US" dirty="0"/>
              <a:t>pro monthly </a:t>
            </a:r>
            <a:r>
              <a:rPr lang="en-US" dirty="0" smtClean="0"/>
              <a:t>plan cus.19 has opted for a pro annual plan.</a:t>
            </a:r>
            <a:endParaRPr lang="en-US" dirty="0"/>
          </a:p>
        </p:txBody>
      </p:sp>
    </p:spTree>
    <p:extLst>
      <p:ext uri="{BB962C8B-B14F-4D97-AF65-F5344CB8AC3E}">
        <p14:creationId xmlns:p14="http://schemas.microsoft.com/office/powerpoint/2010/main" val="13216078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chemeClr val="accent5">
                    <a:lumMod val="60000"/>
                    <a:lumOff val="40000"/>
                  </a:schemeClr>
                </a:solidFill>
              </a:rPr>
              <a:t>B. Data Analysis Questions</a:t>
            </a:r>
            <a:r>
              <a:rPr lang="en-US" b="1" dirty="0"/>
              <a:t/>
            </a:r>
            <a:br>
              <a:rPr lang="en-US" b="1" dirty="0"/>
            </a:br>
            <a:endParaRPr lang="en-US" dirty="0"/>
          </a:p>
        </p:txBody>
      </p:sp>
      <p:sp>
        <p:nvSpPr>
          <p:cNvPr id="3" name="Content Placeholder 2"/>
          <p:cNvSpPr>
            <a:spLocks noGrp="1"/>
          </p:cNvSpPr>
          <p:nvPr>
            <p:ph idx="1"/>
          </p:nvPr>
        </p:nvSpPr>
        <p:spPr>
          <a:xfrm>
            <a:off x="677334" y="1823087"/>
            <a:ext cx="5044197" cy="4218275"/>
          </a:xfrm>
        </p:spPr>
        <p:txBody>
          <a:bodyPr>
            <a:normAutofit fontScale="70000" lnSpcReduction="20000"/>
          </a:bodyPr>
          <a:lstStyle/>
          <a:p>
            <a:pPr marL="0" indent="0">
              <a:buNone/>
            </a:pPr>
            <a:r>
              <a:rPr lang="en-US" dirty="0" smtClean="0"/>
              <a:t>1.How </a:t>
            </a:r>
            <a:r>
              <a:rPr lang="en-US" dirty="0"/>
              <a:t>many customers has Foodie-Fi ever had?</a:t>
            </a:r>
          </a:p>
          <a:p>
            <a:pPr marL="0" indent="0">
              <a:buNone/>
            </a:pPr>
            <a:r>
              <a:rPr lang="en-US" b="1" dirty="0" smtClean="0">
                <a:solidFill>
                  <a:schemeClr val="accent3">
                    <a:lumMod val="75000"/>
                  </a:schemeClr>
                </a:solidFill>
              </a:rPr>
              <a:t>SELECT count(distinct </a:t>
            </a:r>
            <a:r>
              <a:rPr lang="en-US" b="1" dirty="0" err="1" smtClean="0">
                <a:solidFill>
                  <a:schemeClr val="accent3">
                    <a:lumMod val="75000"/>
                  </a:schemeClr>
                </a:solidFill>
              </a:rPr>
              <a:t>customer_id</a:t>
            </a:r>
            <a:r>
              <a:rPr lang="en-US" b="1" dirty="0" smtClean="0">
                <a:solidFill>
                  <a:schemeClr val="accent3">
                    <a:lumMod val="75000"/>
                  </a:schemeClr>
                </a:solidFill>
              </a:rPr>
              <a:t>) FROM</a:t>
            </a:r>
          </a:p>
          <a:p>
            <a:pPr marL="0" indent="0">
              <a:buNone/>
            </a:pPr>
            <a:r>
              <a:rPr lang="en-US" b="1" dirty="0" smtClean="0">
                <a:solidFill>
                  <a:schemeClr val="accent3">
                    <a:lumMod val="75000"/>
                  </a:schemeClr>
                </a:solidFill>
              </a:rPr>
              <a:t> </a:t>
            </a:r>
            <a:r>
              <a:rPr lang="en-US" b="1" dirty="0" err="1" smtClean="0">
                <a:solidFill>
                  <a:schemeClr val="accent3">
                    <a:lumMod val="75000"/>
                  </a:schemeClr>
                </a:solidFill>
              </a:rPr>
              <a:t>foodie_fi.subscriptions</a:t>
            </a:r>
            <a:r>
              <a:rPr lang="en-US" b="1" dirty="0" smtClean="0">
                <a:solidFill>
                  <a:schemeClr val="accent3">
                    <a:lumMod val="75000"/>
                  </a:schemeClr>
                </a:solidFill>
              </a:rPr>
              <a:t>; </a:t>
            </a:r>
            <a:r>
              <a:rPr lang="en-US" b="1" i="1" u="sng" dirty="0" smtClean="0">
                <a:solidFill>
                  <a:schemeClr val="accent2">
                    <a:lumMod val="75000"/>
                  </a:schemeClr>
                </a:solidFill>
              </a:rPr>
              <a:t>1000 customers</a:t>
            </a:r>
          </a:p>
          <a:p>
            <a:pPr marL="0" indent="0">
              <a:buNone/>
            </a:pPr>
            <a:r>
              <a:rPr lang="en-US" dirty="0">
                <a:solidFill>
                  <a:schemeClr val="tx1"/>
                </a:solidFill>
              </a:rPr>
              <a:t>2. What is the monthly distribution of trial plan </a:t>
            </a:r>
            <a:r>
              <a:rPr lang="en-US" dirty="0" smtClean="0">
                <a:solidFill>
                  <a:schemeClr val="tx1"/>
                </a:solidFill>
              </a:rPr>
              <a:t>?</a:t>
            </a:r>
          </a:p>
          <a:p>
            <a:pPr marL="0" indent="0">
              <a:lnSpc>
                <a:spcPct val="120000"/>
              </a:lnSpc>
              <a:buNone/>
            </a:pPr>
            <a:r>
              <a:rPr lang="en-US" dirty="0">
                <a:solidFill>
                  <a:schemeClr val="accent3">
                    <a:lumMod val="75000"/>
                  </a:schemeClr>
                </a:solidFill>
              </a:rPr>
              <a:t>SELECT extract(month from </a:t>
            </a:r>
            <a:r>
              <a:rPr lang="en-US" dirty="0" err="1">
                <a:solidFill>
                  <a:schemeClr val="accent3">
                    <a:lumMod val="75000"/>
                  </a:schemeClr>
                </a:solidFill>
              </a:rPr>
              <a:t>start_date</a:t>
            </a:r>
            <a:r>
              <a:rPr lang="en-US" dirty="0">
                <a:solidFill>
                  <a:schemeClr val="accent3">
                    <a:lumMod val="75000"/>
                  </a:schemeClr>
                </a:solidFill>
              </a:rPr>
              <a:t>) as </a:t>
            </a:r>
            <a:r>
              <a:rPr lang="en-US" dirty="0" err="1">
                <a:solidFill>
                  <a:schemeClr val="accent3">
                    <a:lumMod val="75000"/>
                  </a:schemeClr>
                </a:solidFill>
              </a:rPr>
              <a:t>month,count</a:t>
            </a:r>
            <a:r>
              <a:rPr lang="en-US" dirty="0">
                <a:solidFill>
                  <a:schemeClr val="accent3">
                    <a:lumMod val="75000"/>
                  </a:schemeClr>
                </a:solidFill>
              </a:rPr>
              <a:t>(</a:t>
            </a:r>
            <a:r>
              <a:rPr lang="en-US" dirty="0" err="1">
                <a:solidFill>
                  <a:schemeClr val="accent3">
                    <a:lumMod val="75000"/>
                  </a:schemeClr>
                </a:solidFill>
              </a:rPr>
              <a:t>plan_id</a:t>
            </a:r>
            <a:r>
              <a:rPr lang="en-US" dirty="0">
                <a:solidFill>
                  <a:schemeClr val="accent3">
                    <a:lumMod val="75000"/>
                  </a:schemeClr>
                </a:solidFill>
              </a:rPr>
              <a:t>) as </a:t>
            </a:r>
            <a:r>
              <a:rPr lang="en-US" dirty="0" err="1">
                <a:solidFill>
                  <a:schemeClr val="accent3">
                    <a:lumMod val="75000"/>
                  </a:schemeClr>
                </a:solidFill>
              </a:rPr>
              <a:t>num_of_trails</a:t>
            </a:r>
            <a:endParaRPr lang="en-US" dirty="0">
              <a:solidFill>
                <a:schemeClr val="accent3">
                  <a:lumMod val="75000"/>
                </a:schemeClr>
              </a:solidFill>
            </a:endParaRPr>
          </a:p>
          <a:p>
            <a:pPr marL="0" indent="0">
              <a:lnSpc>
                <a:spcPct val="120000"/>
              </a:lnSpc>
              <a:buNone/>
            </a:pPr>
            <a:r>
              <a:rPr lang="en-US" dirty="0">
                <a:solidFill>
                  <a:schemeClr val="accent3">
                    <a:lumMod val="75000"/>
                  </a:schemeClr>
                </a:solidFill>
              </a:rPr>
              <a:t>FROM </a:t>
            </a:r>
            <a:r>
              <a:rPr lang="en-US" dirty="0" err="1">
                <a:solidFill>
                  <a:schemeClr val="accent3">
                    <a:lumMod val="75000"/>
                  </a:schemeClr>
                </a:solidFill>
              </a:rPr>
              <a:t>foodie_fi.subscriptions</a:t>
            </a:r>
            <a:endParaRPr lang="en-US" dirty="0">
              <a:solidFill>
                <a:schemeClr val="accent3">
                  <a:lumMod val="75000"/>
                </a:schemeClr>
              </a:solidFill>
            </a:endParaRPr>
          </a:p>
          <a:p>
            <a:pPr marL="0" indent="0">
              <a:lnSpc>
                <a:spcPct val="120000"/>
              </a:lnSpc>
              <a:buNone/>
            </a:pPr>
            <a:r>
              <a:rPr lang="en-US" dirty="0">
                <a:solidFill>
                  <a:schemeClr val="accent3">
                    <a:lumMod val="75000"/>
                  </a:schemeClr>
                </a:solidFill>
              </a:rPr>
              <a:t>where </a:t>
            </a:r>
            <a:r>
              <a:rPr lang="en-US" dirty="0" err="1">
                <a:solidFill>
                  <a:schemeClr val="accent3">
                    <a:lumMod val="75000"/>
                  </a:schemeClr>
                </a:solidFill>
              </a:rPr>
              <a:t>plan_id</a:t>
            </a:r>
            <a:r>
              <a:rPr lang="en-US" dirty="0">
                <a:solidFill>
                  <a:schemeClr val="accent3">
                    <a:lumMod val="75000"/>
                  </a:schemeClr>
                </a:solidFill>
              </a:rPr>
              <a:t>=0</a:t>
            </a:r>
          </a:p>
          <a:p>
            <a:pPr marL="0" indent="0">
              <a:lnSpc>
                <a:spcPct val="120000"/>
              </a:lnSpc>
              <a:buNone/>
            </a:pPr>
            <a:r>
              <a:rPr lang="en-US" dirty="0">
                <a:solidFill>
                  <a:schemeClr val="accent3">
                    <a:lumMod val="75000"/>
                  </a:schemeClr>
                </a:solidFill>
              </a:rPr>
              <a:t>group by 1</a:t>
            </a:r>
          </a:p>
          <a:p>
            <a:pPr marL="0" indent="0">
              <a:lnSpc>
                <a:spcPct val="120000"/>
              </a:lnSpc>
              <a:buNone/>
            </a:pPr>
            <a:r>
              <a:rPr lang="en-US" dirty="0">
                <a:solidFill>
                  <a:schemeClr val="accent3">
                    <a:lumMod val="75000"/>
                  </a:schemeClr>
                </a:solidFill>
              </a:rPr>
              <a:t>order by 1; </a:t>
            </a:r>
            <a:r>
              <a:rPr lang="en-US" dirty="0" smtClean="0">
                <a:solidFill>
                  <a:schemeClr val="accent3">
                    <a:lumMod val="75000"/>
                  </a:schemeClr>
                </a:solidFill>
              </a:rPr>
              <a:t>(or)</a:t>
            </a:r>
          </a:p>
          <a:p>
            <a:pPr marL="0" indent="0">
              <a:lnSpc>
                <a:spcPct val="120000"/>
              </a:lnSpc>
              <a:buNone/>
            </a:pPr>
            <a:r>
              <a:rPr lang="en-US" dirty="0" smtClean="0">
                <a:solidFill>
                  <a:schemeClr val="accent3">
                    <a:lumMod val="75000"/>
                  </a:schemeClr>
                </a:solidFill>
              </a:rPr>
              <a:t>select </a:t>
            </a:r>
            <a:r>
              <a:rPr lang="en-US" dirty="0" err="1">
                <a:solidFill>
                  <a:schemeClr val="accent3">
                    <a:lumMod val="75000"/>
                  </a:schemeClr>
                </a:solidFill>
              </a:rPr>
              <a:t>monthname</a:t>
            </a:r>
            <a:r>
              <a:rPr lang="en-US" dirty="0">
                <a:solidFill>
                  <a:schemeClr val="accent3">
                    <a:lumMod val="75000"/>
                  </a:schemeClr>
                </a:solidFill>
              </a:rPr>
              <a:t>( </a:t>
            </a:r>
            <a:r>
              <a:rPr lang="en-US" dirty="0" err="1">
                <a:solidFill>
                  <a:schemeClr val="accent3">
                    <a:lumMod val="75000"/>
                  </a:schemeClr>
                </a:solidFill>
              </a:rPr>
              <a:t>start_date</a:t>
            </a:r>
            <a:r>
              <a:rPr lang="en-US" dirty="0">
                <a:solidFill>
                  <a:schemeClr val="accent3">
                    <a:lumMod val="75000"/>
                  </a:schemeClr>
                </a:solidFill>
              </a:rPr>
              <a:t>) as </a:t>
            </a:r>
            <a:r>
              <a:rPr lang="en-US" dirty="0" err="1">
                <a:solidFill>
                  <a:schemeClr val="accent3">
                    <a:lumMod val="75000"/>
                  </a:schemeClr>
                </a:solidFill>
              </a:rPr>
              <a:t>month_name,count</a:t>
            </a:r>
            <a:r>
              <a:rPr lang="en-US" dirty="0">
                <a:solidFill>
                  <a:schemeClr val="accent3">
                    <a:lumMod val="75000"/>
                  </a:schemeClr>
                </a:solidFill>
              </a:rPr>
              <a:t>(</a:t>
            </a:r>
            <a:r>
              <a:rPr lang="en-US" dirty="0" err="1">
                <a:solidFill>
                  <a:schemeClr val="accent3">
                    <a:lumMod val="75000"/>
                  </a:schemeClr>
                </a:solidFill>
              </a:rPr>
              <a:t>customer_id</a:t>
            </a:r>
            <a:r>
              <a:rPr lang="en-US" dirty="0">
                <a:solidFill>
                  <a:schemeClr val="accent3">
                    <a:lumMod val="75000"/>
                  </a:schemeClr>
                </a:solidFill>
              </a:rPr>
              <a:t>) as </a:t>
            </a:r>
            <a:r>
              <a:rPr lang="en-US" dirty="0" err="1" smtClean="0">
                <a:solidFill>
                  <a:schemeClr val="accent3">
                    <a:lumMod val="75000"/>
                  </a:schemeClr>
                </a:solidFill>
              </a:rPr>
              <a:t>num_customers</a:t>
            </a:r>
            <a:endParaRPr lang="en-US" dirty="0" smtClean="0">
              <a:solidFill>
                <a:schemeClr val="accent3">
                  <a:lumMod val="75000"/>
                </a:schemeClr>
              </a:solidFill>
            </a:endParaRPr>
          </a:p>
          <a:p>
            <a:pPr marL="0" indent="0">
              <a:lnSpc>
                <a:spcPct val="120000"/>
              </a:lnSpc>
              <a:buNone/>
            </a:pPr>
            <a:r>
              <a:rPr lang="en-US" dirty="0" smtClean="0">
                <a:solidFill>
                  <a:schemeClr val="accent3">
                    <a:lumMod val="75000"/>
                  </a:schemeClr>
                </a:solidFill>
              </a:rPr>
              <a:t>from subscriptions</a:t>
            </a:r>
          </a:p>
          <a:p>
            <a:pPr marL="0" indent="0">
              <a:lnSpc>
                <a:spcPct val="120000"/>
              </a:lnSpc>
              <a:buNone/>
            </a:pPr>
            <a:r>
              <a:rPr lang="en-US" dirty="0" smtClean="0">
                <a:solidFill>
                  <a:schemeClr val="accent3">
                    <a:lumMod val="75000"/>
                  </a:schemeClr>
                </a:solidFill>
              </a:rPr>
              <a:t>group </a:t>
            </a:r>
            <a:r>
              <a:rPr lang="en-US" dirty="0">
                <a:solidFill>
                  <a:schemeClr val="accent3">
                    <a:lumMod val="75000"/>
                  </a:schemeClr>
                </a:solidFill>
              </a:rPr>
              <a:t>by 1 order by </a:t>
            </a:r>
            <a:r>
              <a:rPr lang="en-US" dirty="0" err="1">
                <a:solidFill>
                  <a:schemeClr val="accent3">
                    <a:lumMod val="75000"/>
                  </a:schemeClr>
                </a:solidFill>
              </a:rPr>
              <a:t>start_date</a:t>
            </a:r>
            <a:endParaRPr lang="en-US" dirty="0" smtClean="0">
              <a:solidFill>
                <a:schemeClr val="accent3">
                  <a:lumMod val="75000"/>
                </a:schemeClr>
              </a:solidFill>
            </a:endParaRPr>
          </a:p>
        </p:txBody>
      </p:sp>
      <p:pic>
        <p:nvPicPr>
          <p:cNvPr id="4" name="Picture 3"/>
          <p:cNvPicPr>
            <a:picLocks noChangeAspect="1"/>
          </p:cNvPicPr>
          <p:nvPr/>
        </p:nvPicPr>
        <p:blipFill>
          <a:blip r:embed="rId2"/>
          <a:stretch>
            <a:fillRect/>
          </a:stretch>
        </p:blipFill>
        <p:spPr>
          <a:xfrm>
            <a:off x="5917474" y="1823087"/>
            <a:ext cx="5947682" cy="4325587"/>
          </a:xfrm>
          <a:prstGeom prst="rect">
            <a:avLst/>
          </a:prstGeom>
        </p:spPr>
      </p:pic>
    </p:spTree>
    <p:extLst>
      <p:ext uri="{BB962C8B-B14F-4D97-AF65-F5344CB8AC3E}">
        <p14:creationId xmlns:p14="http://schemas.microsoft.com/office/powerpoint/2010/main" val="39145790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What is the monthly distribution of trial </a:t>
            </a:r>
            <a:r>
              <a:rPr lang="en-US" dirty="0" smtClean="0"/>
              <a:t>plan?</a:t>
            </a:r>
            <a:endParaRPr lang="en-US" dirty="0"/>
          </a:p>
        </p:txBody>
      </p:sp>
      <p:sp>
        <p:nvSpPr>
          <p:cNvPr id="3" name="Content Placeholder 2"/>
          <p:cNvSpPr>
            <a:spLocks noGrp="1"/>
          </p:cNvSpPr>
          <p:nvPr>
            <p:ph idx="1"/>
          </p:nvPr>
        </p:nvSpPr>
        <p:spPr>
          <a:xfrm>
            <a:off x="677334" y="2160589"/>
            <a:ext cx="5031135" cy="3880773"/>
          </a:xfrm>
        </p:spPr>
        <p:txBody>
          <a:bodyPr/>
          <a:lstStyle/>
          <a:p>
            <a:pPr marL="0" indent="0">
              <a:buNone/>
            </a:pPr>
            <a:r>
              <a:rPr lang="en-US" dirty="0">
                <a:solidFill>
                  <a:srgbClr val="C00000"/>
                </a:solidFill>
              </a:rPr>
              <a:t>select </a:t>
            </a:r>
            <a:r>
              <a:rPr lang="en-US" dirty="0" err="1">
                <a:solidFill>
                  <a:srgbClr val="C00000"/>
                </a:solidFill>
              </a:rPr>
              <a:t>monthname</a:t>
            </a:r>
            <a:r>
              <a:rPr lang="en-US" dirty="0">
                <a:solidFill>
                  <a:srgbClr val="C00000"/>
                </a:solidFill>
              </a:rPr>
              <a:t>( </a:t>
            </a:r>
            <a:r>
              <a:rPr lang="en-US" dirty="0" err="1">
                <a:solidFill>
                  <a:srgbClr val="C00000"/>
                </a:solidFill>
              </a:rPr>
              <a:t>start_date</a:t>
            </a:r>
            <a:r>
              <a:rPr lang="en-US" dirty="0">
                <a:solidFill>
                  <a:srgbClr val="C00000"/>
                </a:solidFill>
              </a:rPr>
              <a:t>) as </a:t>
            </a:r>
            <a:endParaRPr lang="en-US" dirty="0" smtClean="0">
              <a:solidFill>
                <a:srgbClr val="C00000"/>
              </a:solidFill>
            </a:endParaRPr>
          </a:p>
          <a:p>
            <a:pPr marL="0" indent="0">
              <a:buNone/>
            </a:pPr>
            <a:r>
              <a:rPr lang="en-US" dirty="0" err="1" smtClean="0">
                <a:solidFill>
                  <a:srgbClr val="C00000"/>
                </a:solidFill>
              </a:rPr>
              <a:t>month_name</a:t>
            </a:r>
            <a:r>
              <a:rPr lang="en-US" dirty="0" smtClean="0">
                <a:solidFill>
                  <a:srgbClr val="C00000"/>
                </a:solidFill>
              </a:rPr>
              <a:t>,</a:t>
            </a:r>
          </a:p>
          <a:p>
            <a:pPr marL="0" indent="0">
              <a:buNone/>
            </a:pPr>
            <a:r>
              <a:rPr lang="en-US" dirty="0" err="1" smtClean="0">
                <a:solidFill>
                  <a:srgbClr val="C00000"/>
                </a:solidFill>
              </a:rPr>
              <a:t>plan_id</a:t>
            </a:r>
            <a:r>
              <a:rPr lang="en-US" dirty="0" smtClean="0">
                <a:solidFill>
                  <a:srgbClr val="C00000"/>
                </a:solidFill>
              </a:rPr>
              <a:t>,</a:t>
            </a:r>
          </a:p>
          <a:p>
            <a:pPr marL="0" indent="0">
              <a:buNone/>
            </a:pPr>
            <a:r>
              <a:rPr lang="en-US" dirty="0" smtClean="0">
                <a:solidFill>
                  <a:srgbClr val="C00000"/>
                </a:solidFill>
              </a:rPr>
              <a:t>count(</a:t>
            </a:r>
            <a:r>
              <a:rPr lang="en-US" dirty="0" err="1" smtClean="0">
                <a:solidFill>
                  <a:srgbClr val="C00000"/>
                </a:solidFill>
              </a:rPr>
              <a:t>plan_id</a:t>
            </a:r>
            <a:r>
              <a:rPr lang="en-US" dirty="0">
                <a:solidFill>
                  <a:srgbClr val="C00000"/>
                </a:solidFill>
              </a:rPr>
              <a:t>) as </a:t>
            </a:r>
            <a:r>
              <a:rPr lang="en-US" dirty="0" err="1" smtClean="0">
                <a:solidFill>
                  <a:srgbClr val="C00000"/>
                </a:solidFill>
              </a:rPr>
              <a:t>distribuion_trail_plans</a:t>
            </a:r>
            <a:endParaRPr lang="en-US" dirty="0" smtClean="0">
              <a:solidFill>
                <a:srgbClr val="C00000"/>
              </a:solidFill>
            </a:endParaRPr>
          </a:p>
          <a:p>
            <a:pPr marL="0" indent="0">
              <a:buNone/>
            </a:pPr>
            <a:r>
              <a:rPr lang="en-US" dirty="0" smtClean="0">
                <a:solidFill>
                  <a:srgbClr val="C00000"/>
                </a:solidFill>
              </a:rPr>
              <a:t>from subscriptions</a:t>
            </a:r>
          </a:p>
          <a:p>
            <a:pPr marL="0" indent="0">
              <a:buNone/>
            </a:pPr>
            <a:r>
              <a:rPr lang="en-US" dirty="0" smtClean="0">
                <a:solidFill>
                  <a:srgbClr val="C00000"/>
                </a:solidFill>
              </a:rPr>
              <a:t>where </a:t>
            </a:r>
            <a:r>
              <a:rPr lang="en-US" dirty="0" err="1" smtClean="0">
                <a:solidFill>
                  <a:srgbClr val="C00000"/>
                </a:solidFill>
              </a:rPr>
              <a:t>plan_id</a:t>
            </a:r>
            <a:r>
              <a:rPr lang="en-US" dirty="0" smtClean="0">
                <a:solidFill>
                  <a:srgbClr val="C00000"/>
                </a:solidFill>
              </a:rPr>
              <a:t>=0</a:t>
            </a:r>
          </a:p>
          <a:p>
            <a:pPr marL="0" indent="0">
              <a:buNone/>
            </a:pPr>
            <a:r>
              <a:rPr lang="en-US" dirty="0" smtClean="0">
                <a:solidFill>
                  <a:srgbClr val="C00000"/>
                </a:solidFill>
              </a:rPr>
              <a:t>group </a:t>
            </a:r>
            <a:r>
              <a:rPr lang="en-US" dirty="0">
                <a:solidFill>
                  <a:srgbClr val="C00000"/>
                </a:solidFill>
              </a:rPr>
              <a:t>by 1 order by </a:t>
            </a:r>
            <a:r>
              <a:rPr lang="en-US" dirty="0" err="1">
                <a:solidFill>
                  <a:srgbClr val="C00000"/>
                </a:solidFill>
              </a:rPr>
              <a:t>start_date</a:t>
            </a:r>
            <a:endParaRPr lang="en-US" dirty="0">
              <a:solidFill>
                <a:srgbClr val="C00000"/>
              </a:solidFill>
            </a:endParaRPr>
          </a:p>
        </p:txBody>
      </p:sp>
      <p:pic>
        <p:nvPicPr>
          <p:cNvPr id="4" name="Picture 3"/>
          <p:cNvPicPr>
            <a:picLocks noChangeAspect="1"/>
          </p:cNvPicPr>
          <p:nvPr/>
        </p:nvPicPr>
        <p:blipFill>
          <a:blip r:embed="rId2"/>
          <a:stretch>
            <a:fillRect/>
          </a:stretch>
        </p:blipFill>
        <p:spPr>
          <a:xfrm>
            <a:off x="5708469" y="1826770"/>
            <a:ext cx="5371828" cy="4548409"/>
          </a:xfrm>
          <a:prstGeom prst="rect">
            <a:avLst/>
          </a:prstGeom>
        </p:spPr>
      </p:pic>
    </p:spTree>
    <p:extLst>
      <p:ext uri="{BB962C8B-B14F-4D97-AF65-F5344CB8AC3E}">
        <p14:creationId xmlns:p14="http://schemas.microsoft.com/office/powerpoint/2010/main" val="9100802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a:t>
            </a:r>
            <a:r>
              <a:rPr lang="en-US" dirty="0"/>
              <a:t>What is the monthly distribution of </a:t>
            </a:r>
            <a:r>
              <a:rPr lang="en-US" dirty="0" smtClean="0"/>
              <a:t>basic monthly </a:t>
            </a:r>
            <a:r>
              <a:rPr lang="en-US" dirty="0"/>
              <a:t>plan?</a:t>
            </a:r>
          </a:p>
        </p:txBody>
      </p:sp>
      <p:sp>
        <p:nvSpPr>
          <p:cNvPr id="3" name="Content Placeholder 2"/>
          <p:cNvSpPr>
            <a:spLocks noGrp="1"/>
          </p:cNvSpPr>
          <p:nvPr>
            <p:ph idx="1"/>
          </p:nvPr>
        </p:nvSpPr>
        <p:spPr>
          <a:xfrm>
            <a:off x="677334" y="2160589"/>
            <a:ext cx="5514460" cy="3880773"/>
          </a:xfrm>
        </p:spPr>
        <p:txBody>
          <a:bodyPr/>
          <a:lstStyle/>
          <a:p>
            <a:pPr marL="0" indent="0">
              <a:buNone/>
            </a:pPr>
            <a:r>
              <a:rPr lang="en-US" dirty="0">
                <a:solidFill>
                  <a:srgbClr val="C00000"/>
                </a:solidFill>
              </a:rPr>
              <a:t>select </a:t>
            </a:r>
            <a:r>
              <a:rPr lang="en-US" dirty="0" err="1">
                <a:solidFill>
                  <a:srgbClr val="C00000"/>
                </a:solidFill>
              </a:rPr>
              <a:t>monthname</a:t>
            </a:r>
            <a:r>
              <a:rPr lang="en-US" dirty="0">
                <a:solidFill>
                  <a:srgbClr val="C00000"/>
                </a:solidFill>
              </a:rPr>
              <a:t>( </a:t>
            </a:r>
            <a:r>
              <a:rPr lang="en-US" dirty="0" err="1">
                <a:solidFill>
                  <a:srgbClr val="C00000"/>
                </a:solidFill>
              </a:rPr>
              <a:t>start_date</a:t>
            </a:r>
            <a:r>
              <a:rPr lang="en-US" dirty="0">
                <a:solidFill>
                  <a:srgbClr val="C00000"/>
                </a:solidFill>
              </a:rPr>
              <a:t>) as </a:t>
            </a:r>
            <a:r>
              <a:rPr lang="en-US" dirty="0" err="1">
                <a:solidFill>
                  <a:srgbClr val="C00000"/>
                </a:solidFill>
              </a:rPr>
              <a:t>month_name</a:t>
            </a:r>
            <a:r>
              <a:rPr lang="en-US" dirty="0" smtClean="0">
                <a:solidFill>
                  <a:srgbClr val="C00000"/>
                </a:solidFill>
              </a:rPr>
              <a:t>,</a:t>
            </a:r>
          </a:p>
          <a:p>
            <a:pPr marL="0" indent="0">
              <a:buNone/>
            </a:pPr>
            <a:r>
              <a:rPr lang="en-US" dirty="0" err="1" smtClean="0">
                <a:solidFill>
                  <a:srgbClr val="C00000"/>
                </a:solidFill>
              </a:rPr>
              <a:t>plan_id,count</a:t>
            </a:r>
            <a:r>
              <a:rPr lang="en-US" dirty="0" smtClean="0">
                <a:solidFill>
                  <a:srgbClr val="C00000"/>
                </a:solidFill>
              </a:rPr>
              <a:t>(</a:t>
            </a:r>
            <a:r>
              <a:rPr lang="en-US" dirty="0" err="1" smtClean="0">
                <a:solidFill>
                  <a:srgbClr val="C00000"/>
                </a:solidFill>
              </a:rPr>
              <a:t>plan_id</a:t>
            </a:r>
            <a:r>
              <a:rPr lang="en-US" dirty="0">
                <a:solidFill>
                  <a:srgbClr val="C00000"/>
                </a:solidFill>
              </a:rPr>
              <a:t>) as </a:t>
            </a:r>
            <a:endParaRPr lang="en-US" dirty="0" smtClean="0">
              <a:solidFill>
                <a:srgbClr val="C00000"/>
              </a:solidFill>
            </a:endParaRPr>
          </a:p>
          <a:p>
            <a:pPr marL="0" indent="0">
              <a:buNone/>
            </a:pPr>
            <a:r>
              <a:rPr lang="en-US" dirty="0" err="1" smtClean="0">
                <a:solidFill>
                  <a:srgbClr val="C00000"/>
                </a:solidFill>
              </a:rPr>
              <a:t>distribuion_basic_monthly_plans</a:t>
            </a:r>
            <a:endParaRPr lang="en-US" dirty="0" smtClean="0">
              <a:solidFill>
                <a:srgbClr val="C00000"/>
              </a:solidFill>
            </a:endParaRPr>
          </a:p>
          <a:p>
            <a:pPr marL="0" indent="0">
              <a:buNone/>
            </a:pPr>
            <a:r>
              <a:rPr lang="en-US" dirty="0" smtClean="0">
                <a:solidFill>
                  <a:srgbClr val="C00000"/>
                </a:solidFill>
              </a:rPr>
              <a:t>from subscriptions</a:t>
            </a:r>
          </a:p>
          <a:p>
            <a:pPr marL="0" indent="0">
              <a:buNone/>
            </a:pPr>
            <a:r>
              <a:rPr lang="en-US" dirty="0" smtClean="0">
                <a:solidFill>
                  <a:srgbClr val="C00000"/>
                </a:solidFill>
              </a:rPr>
              <a:t>where </a:t>
            </a:r>
            <a:r>
              <a:rPr lang="en-US" dirty="0" err="1" smtClean="0">
                <a:solidFill>
                  <a:srgbClr val="C00000"/>
                </a:solidFill>
              </a:rPr>
              <a:t>plan_id</a:t>
            </a:r>
            <a:r>
              <a:rPr lang="en-US" dirty="0" smtClean="0">
                <a:solidFill>
                  <a:srgbClr val="C00000"/>
                </a:solidFill>
              </a:rPr>
              <a:t>=1</a:t>
            </a:r>
          </a:p>
          <a:p>
            <a:pPr marL="0" indent="0">
              <a:buNone/>
            </a:pPr>
            <a:r>
              <a:rPr lang="en-US" dirty="0" smtClean="0">
                <a:solidFill>
                  <a:srgbClr val="C00000"/>
                </a:solidFill>
              </a:rPr>
              <a:t>group </a:t>
            </a:r>
            <a:r>
              <a:rPr lang="en-US" dirty="0">
                <a:solidFill>
                  <a:srgbClr val="C00000"/>
                </a:solidFill>
              </a:rPr>
              <a:t>by 1 </a:t>
            </a:r>
            <a:endParaRPr lang="en-US" dirty="0" smtClean="0">
              <a:solidFill>
                <a:srgbClr val="C00000"/>
              </a:solidFill>
            </a:endParaRPr>
          </a:p>
          <a:p>
            <a:pPr marL="0" indent="0">
              <a:buNone/>
            </a:pPr>
            <a:r>
              <a:rPr lang="en-US" dirty="0" smtClean="0">
                <a:solidFill>
                  <a:srgbClr val="C00000"/>
                </a:solidFill>
              </a:rPr>
              <a:t>order </a:t>
            </a:r>
            <a:r>
              <a:rPr lang="en-US" dirty="0">
                <a:solidFill>
                  <a:srgbClr val="C00000"/>
                </a:solidFill>
              </a:rPr>
              <a:t>by </a:t>
            </a:r>
            <a:r>
              <a:rPr lang="en-US" dirty="0" err="1">
                <a:solidFill>
                  <a:srgbClr val="C00000"/>
                </a:solidFill>
              </a:rPr>
              <a:t>start_date</a:t>
            </a:r>
            <a:endParaRPr lang="en-US" dirty="0">
              <a:solidFill>
                <a:srgbClr val="C00000"/>
              </a:solidFill>
            </a:endParaRPr>
          </a:p>
        </p:txBody>
      </p:sp>
      <p:pic>
        <p:nvPicPr>
          <p:cNvPr id="4" name="Picture 3"/>
          <p:cNvPicPr>
            <a:picLocks noChangeAspect="1"/>
          </p:cNvPicPr>
          <p:nvPr/>
        </p:nvPicPr>
        <p:blipFill>
          <a:blip r:embed="rId2"/>
          <a:stretch>
            <a:fillRect/>
          </a:stretch>
        </p:blipFill>
        <p:spPr>
          <a:xfrm>
            <a:off x="5803446" y="2509429"/>
            <a:ext cx="4333331" cy="3041406"/>
          </a:xfrm>
          <a:prstGeom prst="rect">
            <a:avLst/>
          </a:prstGeom>
        </p:spPr>
      </p:pic>
    </p:spTree>
    <p:extLst>
      <p:ext uri="{BB962C8B-B14F-4D97-AF65-F5344CB8AC3E}">
        <p14:creationId xmlns:p14="http://schemas.microsoft.com/office/powerpoint/2010/main" val="15471047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a:t>
            </a:r>
            <a:r>
              <a:rPr lang="en-US" dirty="0"/>
              <a:t> </a:t>
            </a:r>
            <a:r>
              <a:rPr lang="en-US" dirty="0" smtClean="0"/>
              <a:t>What </a:t>
            </a:r>
            <a:r>
              <a:rPr lang="en-US" dirty="0"/>
              <a:t>is the monthly distribution of </a:t>
            </a:r>
            <a:r>
              <a:rPr lang="en-US" dirty="0" smtClean="0"/>
              <a:t>pro monthly </a:t>
            </a:r>
            <a:r>
              <a:rPr lang="en-US" dirty="0"/>
              <a:t>plan?</a:t>
            </a:r>
          </a:p>
        </p:txBody>
      </p:sp>
      <p:sp>
        <p:nvSpPr>
          <p:cNvPr id="3" name="Content Placeholder 2"/>
          <p:cNvSpPr>
            <a:spLocks noGrp="1"/>
          </p:cNvSpPr>
          <p:nvPr>
            <p:ph idx="1"/>
          </p:nvPr>
        </p:nvSpPr>
        <p:spPr>
          <a:xfrm>
            <a:off x="677334" y="2160589"/>
            <a:ext cx="5788780" cy="3880773"/>
          </a:xfrm>
        </p:spPr>
        <p:txBody>
          <a:bodyPr/>
          <a:lstStyle/>
          <a:p>
            <a:pPr marL="0" indent="0">
              <a:buNone/>
            </a:pPr>
            <a:r>
              <a:rPr lang="en-US" dirty="0">
                <a:solidFill>
                  <a:srgbClr val="C00000"/>
                </a:solidFill>
              </a:rPr>
              <a:t>select </a:t>
            </a:r>
            <a:r>
              <a:rPr lang="en-US" dirty="0" err="1">
                <a:solidFill>
                  <a:srgbClr val="C00000"/>
                </a:solidFill>
              </a:rPr>
              <a:t>monthname</a:t>
            </a:r>
            <a:r>
              <a:rPr lang="en-US" dirty="0">
                <a:solidFill>
                  <a:srgbClr val="C00000"/>
                </a:solidFill>
              </a:rPr>
              <a:t>( </a:t>
            </a:r>
            <a:r>
              <a:rPr lang="en-US" dirty="0" err="1">
                <a:solidFill>
                  <a:srgbClr val="C00000"/>
                </a:solidFill>
              </a:rPr>
              <a:t>start_date</a:t>
            </a:r>
            <a:r>
              <a:rPr lang="en-US" dirty="0">
                <a:solidFill>
                  <a:srgbClr val="C00000"/>
                </a:solidFill>
              </a:rPr>
              <a:t>) as </a:t>
            </a:r>
            <a:r>
              <a:rPr lang="en-US" dirty="0" err="1">
                <a:solidFill>
                  <a:srgbClr val="C00000"/>
                </a:solidFill>
              </a:rPr>
              <a:t>month_name</a:t>
            </a:r>
            <a:r>
              <a:rPr lang="en-US" dirty="0" smtClean="0">
                <a:solidFill>
                  <a:srgbClr val="C00000"/>
                </a:solidFill>
              </a:rPr>
              <a:t>,</a:t>
            </a:r>
          </a:p>
          <a:p>
            <a:pPr marL="0" indent="0">
              <a:buNone/>
            </a:pPr>
            <a:r>
              <a:rPr lang="en-US" dirty="0" err="1" smtClean="0">
                <a:solidFill>
                  <a:srgbClr val="C00000"/>
                </a:solidFill>
              </a:rPr>
              <a:t>plan_id,count</a:t>
            </a:r>
            <a:r>
              <a:rPr lang="en-US" dirty="0" smtClean="0">
                <a:solidFill>
                  <a:srgbClr val="C00000"/>
                </a:solidFill>
              </a:rPr>
              <a:t>(</a:t>
            </a:r>
            <a:r>
              <a:rPr lang="en-US" dirty="0" err="1" smtClean="0">
                <a:solidFill>
                  <a:srgbClr val="C00000"/>
                </a:solidFill>
              </a:rPr>
              <a:t>plan_id</a:t>
            </a:r>
            <a:r>
              <a:rPr lang="en-US" dirty="0">
                <a:solidFill>
                  <a:srgbClr val="C00000"/>
                </a:solidFill>
              </a:rPr>
              <a:t>) as </a:t>
            </a:r>
            <a:endParaRPr lang="en-US" dirty="0" smtClean="0">
              <a:solidFill>
                <a:srgbClr val="C00000"/>
              </a:solidFill>
            </a:endParaRPr>
          </a:p>
          <a:p>
            <a:pPr marL="0" indent="0">
              <a:buNone/>
            </a:pPr>
            <a:r>
              <a:rPr lang="en-US" dirty="0" err="1" smtClean="0">
                <a:solidFill>
                  <a:srgbClr val="C00000"/>
                </a:solidFill>
              </a:rPr>
              <a:t>distribuion_pro_monthly_plans</a:t>
            </a:r>
            <a:endParaRPr lang="en-US" dirty="0" smtClean="0">
              <a:solidFill>
                <a:srgbClr val="C00000"/>
              </a:solidFill>
            </a:endParaRPr>
          </a:p>
          <a:p>
            <a:pPr marL="0" indent="0">
              <a:buNone/>
            </a:pPr>
            <a:r>
              <a:rPr lang="en-US" dirty="0" smtClean="0">
                <a:solidFill>
                  <a:srgbClr val="C00000"/>
                </a:solidFill>
              </a:rPr>
              <a:t>from subscriptions</a:t>
            </a:r>
          </a:p>
          <a:p>
            <a:pPr marL="0" indent="0">
              <a:buNone/>
            </a:pPr>
            <a:r>
              <a:rPr lang="en-US" dirty="0" smtClean="0">
                <a:solidFill>
                  <a:srgbClr val="C00000"/>
                </a:solidFill>
              </a:rPr>
              <a:t>where </a:t>
            </a:r>
            <a:r>
              <a:rPr lang="en-US" dirty="0" err="1" smtClean="0">
                <a:solidFill>
                  <a:srgbClr val="C00000"/>
                </a:solidFill>
              </a:rPr>
              <a:t>plan_id</a:t>
            </a:r>
            <a:r>
              <a:rPr lang="en-US" dirty="0" smtClean="0">
                <a:solidFill>
                  <a:srgbClr val="C00000"/>
                </a:solidFill>
              </a:rPr>
              <a:t>=2</a:t>
            </a:r>
          </a:p>
          <a:p>
            <a:pPr marL="0" indent="0">
              <a:buNone/>
            </a:pPr>
            <a:r>
              <a:rPr lang="en-US" dirty="0" smtClean="0">
                <a:solidFill>
                  <a:srgbClr val="C00000"/>
                </a:solidFill>
              </a:rPr>
              <a:t>group </a:t>
            </a:r>
            <a:r>
              <a:rPr lang="en-US" dirty="0">
                <a:solidFill>
                  <a:srgbClr val="C00000"/>
                </a:solidFill>
              </a:rPr>
              <a:t>by 1 </a:t>
            </a:r>
            <a:endParaRPr lang="en-US" dirty="0" smtClean="0">
              <a:solidFill>
                <a:srgbClr val="C00000"/>
              </a:solidFill>
            </a:endParaRPr>
          </a:p>
          <a:p>
            <a:pPr marL="0" indent="0">
              <a:buNone/>
            </a:pPr>
            <a:r>
              <a:rPr lang="en-US" dirty="0" smtClean="0">
                <a:solidFill>
                  <a:srgbClr val="C00000"/>
                </a:solidFill>
              </a:rPr>
              <a:t>order </a:t>
            </a:r>
            <a:r>
              <a:rPr lang="en-US" dirty="0">
                <a:solidFill>
                  <a:srgbClr val="C00000"/>
                </a:solidFill>
              </a:rPr>
              <a:t>by </a:t>
            </a:r>
            <a:r>
              <a:rPr lang="en-US" dirty="0" err="1">
                <a:solidFill>
                  <a:srgbClr val="C00000"/>
                </a:solidFill>
              </a:rPr>
              <a:t>start_date</a:t>
            </a:r>
            <a:endParaRPr lang="en-US" dirty="0">
              <a:solidFill>
                <a:srgbClr val="C00000"/>
              </a:solidFill>
            </a:endParaRPr>
          </a:p>
        </p:txBody>
      </p:sp>
      <p:pic>
        <p:nvPicPr>
          <p:cNvPr id="4" name="Picture 3"/>
          <p:cNvPicPr>
            <a:picLocks noChangeAspect="1"/>
          </p:cNvPicPr>
          <p:nvPr/>
        </p:nvPicPr>
        <p:blipFill>
          <a:blip r:embed="rId2"/>
          <a:stretch>
            <a:fillRect/>
          </a:stretch>
        </p:blipFill>
        <p:spPr>
          <a:xfrm>
            <a:off x="6012990" y="2053654"/>
            <a:ext cx="5573764" cy="4094642"/>
          </a:xfrm>
          <a:prstGeom prst="rect">
            <a:avLst/>
          </a:prstGeom>
        </p:spPr>
      </p:pic>
    </p:spTree>
    <p:extLst>
      <p:ext uri="{BB962C8B-B14F-4D97-AF65-F5344CB8AC3E}">
        <p14:creationId xmlns:p14="http://schemas.microsoft.com/office/powerpoint/2010/main" val="24331695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 What is the monthly distribution of pro </a:t>
            </a:r>
            <a:r>
              <a:rPr lang="en-US" dirty="0" smtClean="0"/>
              <a:t>annual plan and churn plans?</a:t>
            </a:r>
            <a:endParaRPr lang="en-US" dirty="0"/>
          </a:p>
        </p:txBody>
      </p:sp>
      <p:sp>
        <p:nvSpPr>
          <p:cNvPr id="3" name="Content Placeholder 2"/>
          <p:cNvSpPr>
            <a:spLocks noGrp="1"/>
          </p:cNvSpPr>
          <p:nvPr>
            <p:ph idx="1"/>
          </p:nvPr>
        </p:nvSpPr>
        <p:spPr>
          <a:xfrm>
            <a:off x="677334" y="2160589"/>
            <a:ext cx="6807683" cy="3880773"/>
          </a:xfrm>
        </p:spPr>
        <p:txBody>
          <a:bodyPr>
            <a:normAutofit fontScale="92500" lnSpcReduction="20000"/>
          </a:bodyPr>
          <a:lstStyle/>
          <a:p>
            <a:pPr marL="0" indent="0">
              <a:buNone/>
            </a:pPr>
            <a:r>
              <a:rPr lang="en-US" dirty="0">
                <a:solidFill>
                  <a:srgbClr val="C00000"/>
                </a:solidFill>
              </a:rPr>
              <a:t>select </a:t>
            </a:r>
            <a:r>
              <a:rPr lang="en-US" dirty="0" err="1">
                <a:solidFill>
                  <a:srgbClr val="C00000"/>
                </a:solidFill>
              </a:rPr>
              <a:t>monthname</a:t>
            </a:r>
            <a:r>
              <a:rPr lang="en-US" dirty="0">
                <a:solidFill>
                  <a:srgbClr val="C00000"/>
                </a:solidFill>
              </a:rPr>
              <a:t>( </a:t>
            </a:r>
            <a:r>
              <a:rPr lang="en-US" dirty="0" err="1">
                <a:solidFill>
                  <a:srgbClr val="C00000"/>
                </a:solidFill>
              </a:rPr>
              <a:t>start_date</a:t>
            </a:r>
            <a:r>
              <a:rPr lang="en-US" dirty="0">
                <a:solidFill>
                  <a:srgbClr val="C00000"/>
                </a:solidFill>
              </a:rPr>
              <a:t>) as </a:t>
            </a:r>
            <a:r>
              <a:rPr lang="en-US" dirty="0" err="1">
                <a:solidFill>
                  <a:srgbClr val="C00000"/>
                </a:solidFill>
              </a:rPr>
              <a:t>month_name</a:t>
            </a:r>
            <a:r>
              <a:rPr lang="en-US" dirty="0" smtClean="0">
                <a:solidFill>
                  <a:srgbClr val="C00000"/>
                </a:solidFill>
              </a:rPr>
              <a:t>,</a:t>
            </a:r>
          </a:p>
          <a:p>
            <a:pPr marL="0" indent="0">
              <a:buNone/>
            </a:pPr>
            <a:r>
              <a:rPr lang="en-US" dirty="0" err="1" smtClean="0">
                <a:solidFill>
                  <a:srgbClr val="C00000"/>
                </a:solidFill>
              </a:rPr>
              <a:t>plan_id</a:t>
            </a:r>
            <a:r>
              <a:rPr lang="en-US" dirty="0" smtClean="0">
                <a:solidFill>
                  <a:srgbClr val="C00000"/>
                </a:solidFill>
              </a:rPr>
              <a:t>,</a:t>
            </a:r>
          </a:p>
          <a:p>
            <a:pPr marL="0" indent="0">
              <a:buNone/>
            </a:pPr>
            <a:r>
              <a:rPr lang="en-US" dirty="0" smtClean="0">
                <a:solidFill>
                  <a:srgbClr val="C00000"/>
                </a:solidFill>
              </a:rPr>
              <a:t>count(</a:t>
            </a:r>
            <a:r>
              <a:rPr lang="en-US" dirty="0" err="1" smtClean="0">
                <a:solidFill>
                  <a:srgbClr val="C00000"/>
                </a:solidFill>
              </a:rPr>
              <a:t>plan_id</a:t>
            </a:r>
            <a:r>
              <a:rPr lang="en-US" dirty="0">
                <a:solidFill>
                  <a:srgbClr val="C00000"/>
                </a:solidFill>
              </a:rPr>
              <a:t>) as </a:t>
            </a:r>
            <a:r>
              <a:rPr lang="en-US" dirty="0" err="1" smtClean="0">
                <a:solidFill>
                  <a:srgbClr val="C00000"/>
                </a:solidFill>
              </a:rPr>
              <a:t>distribuion_pro_annual_plans</a:t>
            </a:r>
            <a:endParaRPr lang="en-US" dirty="0" smtClean="0">
              <a:solidFill>
                <a:srgbClr val="C00000"/>
              </a:solidFill>
            </a:endParaRPr>
          </a:p>
          <a:p>
            <a:pPr marL="0" indent="0">
              <a:buNone/>
            </a:pPr>
            <a:r>
              <a:rPr lang="en-US" dirty="0" smtClean="0">
                <a:solidFill>
                  <a:srgbClr val="C00000"/>
                </a:solidFill>
              </a:rPr>
              <a:t>from subscriptions</a:t>
            </a:r>
          </a:p>
          <a:p>
            <a:pPr marL="0" indent="0">
              <a:buNone/>
            </a:pPr>
            <a:r>
              <a:rPr lang="en-US" dirty="0" smtClean="0">
                <a:solidFill>
                  <a:srgbClr val="C00000"/>
                </a:solidFill>
              </a:rPr>
              <a:t>where </a:t>
            </a:r>
            <a:r>
              <a:rPr lang="en-US" dirty="0" err="1">
                <a:solidFill>
                  <a:srgbClr val="C00000"/>
                </a:solidFill>
              </a:rPr>
              <a:t>plan_id</a:t>
            </a:r>
            <a:r>
              <a:rPr lang="en-US" dirty="0">
                <a:solidFill>
                  <a:srgbClr val="C00000"/>
                </a:solidFill>
              </a:rPr>
              <a:t>=3 group by </a:t>
            </a:r>
            <a:r>
              <a:rPr lang="en-US" dirty="0" smtClean="0">
                <a:solidFill>
                  <a:srgbClr val="C00000"/>
                </a:solidFill>
              </a:rPr>
              <a:t>1</a:t>
            </a:r>
          </a:p>
          <a:p>
            <a:pPr marL="0" indent="0">
              <a:buNone/>
            </a:pPr>
            <a:r>
              <a:rPr lang="en-US" dirty="0" smtClean="0">
                <a:solidFill>
                  <a:srgbClr val="C00000"/>
                </a:solidFill>
              </a:rPr>
              <a:t>union </a:t>
            </a:r>
          </a:p>
          <a:p>
            <a:pPr marL="0" indent="0">
              <a:buNone/>
            </a:pPr>
            <a:r>
              <a:rPr lang="en-US" dirty="0" smtClean="0">
                <a:solidFill>
                  <a:srgbClr val="C00000"/>
                </a:solidFill>
              </a:rPr>
              <a:t>select </a:t>
            </a:r>
            <a:r>
              <a:rPr lang="en-US" dirty="0" err="1">
                <a:solidFill>
                  <a:srgbClr val="C00000"/>
                </a:solidFill>
              </a:rPr>
              <a:t>monthname</a:t>
            </a:r>
            <a:r>
              <a:rPr lang="en-US" dirty="0">
                <a:solidFill>
                  <a:srgbClr val="C00000"/>
                </a:solidFill>
              </a:rPr>
              <a:t>( </a:t>
            </a:r>
            <a:r>
              <a:rPr lang="en-US" dirty="0" err="1">
                <a:solidFill>
                  <a:srgbClr val="C00000"/>
                </a:solidFill>
              </a:rPr>
              <a:t>start_date</a:t>
            </a:r>
            <a:r>
              <a:rPr lang="en-US" dirty="0">
                <a:solidFill>
                  <a:srgbClr val="C00000"/>
                </a:solidFill>
              </a:rPr>
              <a:t>) as </a:t>
            </a:r>
            <a:r>
              <a:rPr lang="en-US" dirty="0" err="1">
                <a:solidFill>
                  <a:srgbClr val="C00000"/>
                </a:solidFill>
              </a:rPr>
              <a:t>month_name</a:t>
            </a:r>
            <a:r>
              <a:rPr lang="en-US" dirty="0" smtClean="0">
                <a:solidFill>
                  <a:srgbClr val="C00000"/>
                </a:solidFill>
              </a:rPr>
              <a:t>,</a:t>
            </a:r>
          </a:p>
          <a:p>
            <a:pPr marL="0" indent="0">
              <a:buNone/>
            </a:pPr>
            <a:r>
              <a:rPr lang="en-US" dirty="0" err="1" smtClean="0">
                <a:solidFill>
                  <a:srgbClr val="C00000"/>
                </a:solidFill>
              </a:rPr>
              <a:t>plan_id</a:t>
            </a:r>
            <a:r>
              <a:rPr lang="en-US" dirty="0" smtClean="0">
                <a:solidFill>
                  <a:srgbClr val="C00000"/>
                </a:solidFill>
              </a:rPr>
              <a:t>,</a:t>
            </a:r>
          </a:p>
          <a:p>
            <a:pPr marL="0" indent="0">
              <a:buNone/>
            </a:pPr>
            <a:r>
              <a:rPr lang="en-US" dirty="0" smtClean="0">
                <a:solidFill>
                  <a:srgbClr val="C00000"/>
                </a:solidFill>
              </a:rPr>
              <a:t>count(</a:t>
            </a:r>
            <a:r>
              <a:rPr lang="en-US" dirty="0" err="1" smtClean="0">
                <a:solidFill>
                  <a:srgbClr val="C00000"/>
                </a:solidFill>
              </a:rPr>
              <a:t>plan_id</a:t>
            </a:r>
            <a:r>
              <a:rPr lang="en-US" dirty="0">
                <a:solidFill>
                  <a:srgbClr val="C00000"/>
                </a:solidFill>
              </a:rPr>
              <a:t>) as </a:t>
            </a:r>
            <a:r>
              <a:rPr lang="en-US" dirty="0" err="1">
                <a:solidFill>
                  <a:srgbClr val="C00000"/>
                </a:solidFill>
              </a:rPr>
              <a:t>distribuion_churn_plansfrom</a:t>
            </a:r>
            <a:r>
              <a:rPr lang="en-US" dirty="0">
                <a:solidFill>
                  <a:srgbClr val="C00000"/>
                </a:solidFill>
              </a:rPr>
              <a:t> </a:t>
            </a:r>
            <a:r>
              <a:rPr lang="en-US" dirty="0" smtClean="0">
                <a:solidFill>
                  <a:srgbClr val="C00000"/>
                </a:solidFill>
              </a:rPr>
              <a:t>subscriptions</a:t>
            </a:r>
          </a:p>
          <a:p>
            <a:pPr marL="0" indent="0">
              <a:buNone/>
            </a:pPr>
            <a:r>
              <a:rPr lang="en-US" dirty="0" smtClean="0">
                <a:solidFill>
                  <a:srgbClr val="C00000"/>
                </a:solidFill>
              </a:rPr>
              <a:t>where </a:t>
            </a:r>
            <a:r>
              <a:rPr lang="en-US" dirty="0" err="1" smtClean="0">
                <a:solidFill>
                  <a:srgbClr val="C00000"/>
                </a:solidFill>
              </a:rPr>
              <a:t>plan_id</a:t>
            </a:r>
            <a:r>
              <a:rPr lang="en-US" dirty="0" smtClean="0">
                <a:solidFill>
                  <a:srgbClr val="C00000"/>
                </a:solidFill>
              </a:rPr>
              <a:t>=4</a:t>
            </a:r>
          </a:p>
          <a:p>
            <a:pPr marL="0" indent="0">
              <a:buNone/>
            </a:pPr>
            <a:r>
              <a:rPr lang="en-US" dirty="0" smtClean="0">
                <a:solidFill>
                  <a:srgbClr val="C00000"/>
                </a:solidFill>
              </a:rPr>
              <a:t>group </a:t>
            </a:r>
            <a:r>
              <a:rPr lang="en-US" dirty="0">
                <a:solidFill>
                  <a:srgbClr val="C00000"/>
                </a:solidFill>
              </a:rPr>
              <a:t>by 1 ;</a:t>
            </a:r>
          </a:p>
        </p:txBody>
      </p:sp>
      <p:pic>
        <p:nvPicPr>
          <p:cNvPr id="4" name="Picture 3"/>
          <p:cNvPicPr>
            <a:picLocks noChangeAspect="1"/>
          </p:cNvPicPr>
          <p:nvPr/>
        </p:nvPicPr>
        <p:blipFill>
          <a:blip r:embed="rId2"/>
          <a:stretch>
            <a:fillRect/>
          </a:stretch>
        </p:blipFill>
        <p:spPr>
          <a:xfrm>
            <a:off x="7184571" y="1930400"/>
            <a:ext cx="4389119" cy="4746540"/>
          </a:xfrm>
          <a:prstGeom prst="rect">
            <a:avLst/>
          </a:prstGeom>
        </p:spPr>
      </p:pic>
    </p:spTree>
    <p:extLst>
      <p:ext uri="{BB962C8B-B14F-4D97-AF65-F5344CB8AC3E}">
        <p14:creationId xmlns:p14="http://schemas.microsoft.com/office/powerpoint/2010/main" val="299127688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1340</TotalTime>
  <Words>1079</Words>
  <Application>Microsoft Office PowerPoint</Application>
  <PresentationFormat>Widescreen</PresentationFormat>
  <Paragraphs>157</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 CENA</vt:lpstr>
      <vt:lpstr>AR ESSENCE</vt:lpstr>
      <vt:lpstr>Arial</vt:lpstr>
      <vt:lpstr>Trebuchet MS</vt:lpstr>
      <vt:lpstr>Wingdings 3</vt:lpstr>
      <vt:lpstr>Facet</vt:lpstr>
      <vt:lpstr>Capstone Project II</vt:lpstr>
      <vt:lpstr>I. A brief description about each customer’s onboarding journey from a sample of 8 customers: </vt:lpstr>
      <vt:lpstr>Onboarding journey…</vt:lpstr>
      <vt:lpstr>Contn…</vt:lpstr>
      <vt:lpstr>B. Data Analysis Questions </vt:lpstr>
      <vt:lpstr>2. What is the monthly distribution of trial plan?</vt:lpstr>
      <vt:lpstr>3. What is the monthly distribution of basic monthly plan?</vt:lpstr>
      <vt:lpstr>4. What is the monthly distribution of pro monthly plan?</vt:lpstr>
      <vt:lpstr>4. What is the monthly distribution of pro annual plan and churn plans?</vt:lpstr>
      <vt:lpstr>5. What plan start_date values occur in the year 2020 for our dataset? Show the breakdown by count of events for each plan_name</vt:lpstr>
      <vt:lpstr>6. What plan start_date values occur after the year 2020 for our dataset? </vt:lpstr>
      <vt:lpstr>7. What is the customer count and percentage of customers out of total who have churned rounded to 2 decimal places?</vt:lpstr>
      <vt:lpstr>8.How many customers have churned straight after their initial free trial - what percentage out of total customers is this rounded to the nearest whole number?</vt:lpstr>
      <vt:lpstr>8a. What is the customer count and percentage of customers out of total who have churned rounded to 2 decimal places?</vt:lpstr>
      <vt:lpstr>9. What is the number of customer plans after their initial free trial?</vt:lpstr>
      <vt:lpstr>11. How many customers have upgraded to an annual plan in 2020?</vt:lpstr>
      <vt:lpstr>12. How many days on average does it take for a customer to an annual plan from the day they join Foodie-Fi?</vt:lpstr>
      <vt:lpstr>13. How many customers downgraded from a pro monthly to a basic monthly plan in 2020?</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Raja</dc:creator>
  <cp:lastModifiedBy>Raja</cp:lastModifiedBy>
  <cp:revision>37</cp:revision>
  <dcterms:created xsi:type="dcterms:W3CDTF">2022-06-21T03:24:31Z</dcterms:created>
  <dcterms:modified xsi:type="dcterms:W3CDTF">2022-07-20T07:43:36Z</dcterms:modified>
</cp:coreProperties>
</file>