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A3A"/>
    <a:srgbClr val="30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5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2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17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1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6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5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0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2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20-Jul-22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8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6" y="1254034"/>
            <a:ext cx="5982788" cy="3547201"/>
          </a:xfrm>
        </p:spPr>
        <p:txBody>
          <a:bodyPr/>
          <a:lstStyle/>
          <a:p>
            <a:r>
              <a:rPr lang="en-US" dirty="0" smtClean="0"/>
              <a:t>CAPSTONE PROJECT ON PIZZA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342" y="5368834"/>
            <a:ext cx="9575076" cy="600892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By </a:t>
            </a:r>
            <a:r>
              <a:rPr lang="en-US" b="1" dirty="0" err="1" smtClean="0"/>
              <a:t>Thivya</a:t>
            </a:r>
            <a:r>
              <a:rPr lang="en-US" b="1" dirty="0" smtClean="0"/>
              <a:t> done on 19 </a:t>
            </a:r>
            <a:r>
              <a:rPr lang="en-US" b="1" dirty="0" err="1" smtClean="0"/>
              <a:t>june</a:t>
            </a:r>
            <a:r>
              <a:rPr lang="en-US" b="1" dirty="0" smtClean="0"/>
              <a:t> ,2022</a:t>
            </a:r>
            <a:endParaRPr lang="en-US" b="1" dirty="0"/>
          </a:p>
        </p:txBody>
      </p:sp>
      <p:pic>
        <p:nvPicPr>
          <p:cNvPr id="1028" name="Picture 4" descr="https://8weeksqlchallenge.com/images/case-study-designs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254034"/>
            <a:ext cx="4010298" cy="401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9. What was the total volume of pizzas ordered for each hour of the 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37063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b="1" dirty="0" err="1"/>
              <a:t>dayname</a:t>
            </a:r>
            <a:r>
              <a:rPr lang="en-US" b="1" dirty="0"/>
              <a:t>(</a:t>
            </a:r>
            <a:r>
              <a:rPr lang="en-US" b="1" dirty="0" err="1"/>
              <a:t>order_time</a:t>
            </a:r>
            <a:r>
              <a:rPr lang="en-US" b="1" dirty="0"/>
              <a:t>) as </a:t>
            </a:r>
            <a:r>
              <a:rPr lang="en-US" b="1" dirty="0" err="1"/>
              <a:t>day_name,extract</a:t>
            </a:r>
            <a:r>
              <a:rPr lang="en-US" b="1" dirty="0"/>
              <a:t>(hour from </a:t>
            </a:r>
            <a:r>
              <a:rPr lang="en-US" b="1" dirty="0" err="1"/>
              <a:t>order_time</a:t>
            </a:r>
            <a:r>
              <a:rPr lang="en-US" b="1" dirty="0"/>
              <a:t>) as </a:t>
            </a:r>
            <a:r>
              <a:rPr lang="en-US" b="1" dirty="0" err="1"/>
              <a:t>hr,count</a:t>
            </a:r>
            <a:r>
              <a:rPr lang="en-US" b="1" dirty="0"/>
              <a:t>(</a:t>
            </a:r>
            <a:r>
              <a:rPr lang="en-US" b="1" dirty="0" err="1"/>
              <a:t>order_id</a:t>
            </a:r>
            <a:r>
              <a:rPr lang="en-US" b="1" dirty="0"/>
              <a:t>) as </a:t>
            </a:r>
            <a:r>
              <a:rPr lang="en-US" b="1" dirty="0" err="1"/>
              <a:t>volume_pizzas</a:t>
            </a:r>
            <a:r>
              <a:rPr lang="en-US" b="1" dirty="0"/>
              <a:t>  from customer_orders1  group by 1,2 order by 3 </a:t>
            </a:r>
            <a:r>
              <a:rPr lang="en-US" b="1" dirty="0" err="1"/>
              <a:t>desc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97" y="2603500"/>
            <a:ext cx="5003074" cy="32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 What was the volume of orders for each day of the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775582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dayname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order_time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as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day_name,count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as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volume_pizzas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from customer_orders1  group by 1 order by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21" y="4053704"/>
            <a:ext cx="4562338" cy="21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B. </a:t>
            </a:r>
            <a:r>
              <a:rPr lang="en-US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Runner </a:t>
            </a:r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Customer Experience</a:t>
            </a:r>
            <a:b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many runners signed up for each 1 week period? (i.e. week starts 2021-01-01)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1" y="2142309"/>
            <a:ext cx="4859383" cy="387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SELECT week(</a:t>
            </a:r>
            <a:r>
              <a:rPr lang="en-US" b="1" dirty="0" err="1" smtClean="0"/>
              <a:t>registration_date</a:t>
            </a:r>
            <a:r>
              <a:rPr lang="en-US" b="1" dirty="0"/>
              <a:t>) AS </a:t>
            </a:r>
            <a:r>
              <a:rPr lang="en-US" b="1" dirty="0" err="1"/>
              <a:t>registration_week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COUNT(</a:t>
            </a:r>
            <a:r>
              <a:rPr lang="en-US" b="1" dirty="0" err="1"/>
              <a:t>runner_id</a:t>
            </a:r>
            <a:r>
              <a:rPr lang="en-US" b="1" dirty="0"/>
              <a:t>) AS </a:t>
            </a:r>
            <a:r>
              <a:rPr lang="en-US" b="1" dirty="0" err="1"/>
              <a:t>runner_signup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pizza_runner.runners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GROUP BY 1</a:t>
            </a:r>
          </a:p>
          <a:p>
            <a:pPr marL="0" indent="0">
              <a:buNone/>
            </a:pPr>
            <a:r>
              <a:rPr lang="en-US" b="1" dirty="0"/>
              <a:t>order by 1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Alternate:</a:t>
            </a:r>
          </a:p>
          <a:p>
            <a:pPr marL="0" indent="0">
              <a:buNone/>
            </a:pPr>
            <a:r>
              <a:rPr lang="en-US" b="1" dirty="0"/>
              <a:t> select extract(week from </a:t>
            </a:r>
            <a:r>
              <a:rPr lang="en-US" b="1" dirty="0" err="1"/>
              <a:t>registration_date</a:t>
            </a:r>
            <a:r>
              <a:rPr lang="en-US" b="1" dirty="0"/>
              <a:t>) as </a:t>
            </a:r>
            <a:r>
              <a:rPr lang="en-US" b="1" dirty="0" err="1"/>
              <a:t>week,count</a:t>
            </a:r>
            <a:r>
              <a:rPr lang="en-US" b="1" dirty="0"/>
              <a:t>(</a:t>
            </a:r>
            <a:r>
              <a:rPr lang="en-US" b="1" dirty="0" err="1"/>
              <a:t>runner_id</a:t>
            </a:r>
            <a:r>
              <a:rPr lang="en-US" b="1" dirty="0"/>
              <a:t>) as </a:t>
            </a:r>
            <a:r>
              <a:rPr lang="en-US" b="1" dirty="0" err="1"/>
              <a:t>signed_runners</a:t>
            </a:r>
            <a:r>
              <a:rPr lang="en-US" b="1" dirty="0"/>
              <a:t>  from runners  group by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94" y="2759100"/>
            <a:ext cx="5613777" cy="26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What was the average time in minutes it took for each runner to arrive at the Pizza Runner HQ to pickup the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80893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r.runner_id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 floor(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timestampdiff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minute,c.order_time,r.pickup_time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))) as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avg_time_interval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customer_orders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c  join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runner_orders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r  on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c.order_id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r.order_id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group by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78" y="2949484"/>
            <a:ext cx="4136188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3.Is </a:t>
            </a: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any relationship between the number of pizzas and how long the order takes to prepare?</a:t>
            </a:r>
            <a:b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030999" cy="352298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select </a:t>
            </a:r>
            <a:r>
              <a:rPr lang="en-US" b="1" dirty="0" err="1">
                <a:solidFill>
                  <a:srgbClr val="00B050"/>
                </a:solidFill>
              </a:rPr>
              <a:t>c.customer_id,count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c.order_id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orders_pizzas</a:t>
            </a:r>
            <a:r>
              <a:rPr lang="en-US" b="1" dirty="0">
                <a:solidFill>
                  <a:srgbClr val="00B050"/>
                </a:solidFill>
              </a:rPr>
              <a:t>,  ceiling(</a:t>
            </a:r>
            <a:r>
              <a:rPr lang="en-US" b="1" dirty="0" err="1">
                <a:solidFill>
                  <a:srgbClr val="00B050"/>
                </a:solidFill>
              </a:rPr>
              <a:t>avg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timestampdiff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minute,c.order_time,r.pickup_time</a:t>
            </a:r>
            <a:r>
              <a:rPr lang="en-US" b="1" dirty="0">
                <a:solidFill>
                  <a:srgbClr val="00B050"/>
                </a:solidFill>
              </a:rPr>
              <a:t>))) as </a:t>
            </a:r>
            <a:r>
              <a:rPr lang="en-US" b="1" dirty="0" err="1">
                <a:solidFill>
                  <a:srgbClr val="00B050"/>
                </a:solidFill>
              </a:rPr>
              <a:t>avg_time_interval</a:t>
            </a:r>
            <a:r>
              <a:rPr lang="en-US" b="1" dirty="0">
                <a:solidFill>
                  <a:srgbClr val="00B050"/>
                </a:solidFill>
              </a:rPr>
              <a:t>  from </a:t>
            </a:r>
            <a:r>
              <a:rPr lang="en-US" b="1" dirty="0" err="1">
                <a:solidFill>
                  <a:srgbClr val="00B050"/>
                </a:solidFill>
              </a:rPr>
              <a:t>customer_orders</a:t>
            </a:r>
            <a:r>
              <a:rPr lang="en-US" b="1" dirty="0">
                <a:solidFill>
                  <a:srgbClr val="00B050"/>
                </a:solidFill>
              </a:rPr>
              <a:t> c  join </a:t>
            </a:r>
            <a:r>
              <a:rPr lang="en-US" b="1" dirty="0" err="1">
                <a:solidFill>
                  <a:srgbClr val="00B050"/>
                </a:solidFill>
              </a:rPr>
              <a:t>runner_orders</a:t>
            </a:r>
            <a:r>
              <a:rPr lang="en-US" b="1" dirty="0">
                <a:solidFill>
                  <a:srgbClr val="00B050"/>
                </a:solidFill>
              </a:rPr>
              <a:t> r  on </a:t>
            </a:r>
            <a:r>
              <a:rPr lang="en-US" b="1" dirty="0" err="1">
                <a:solidFill>
                  <a:srgbClr val="00B050"/>
                </a:solidFill>
              </a:rPr>
              <a:t>c.order_id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r.order_id</a:t>
            </a:r>
            <a:r>
              <a:rPr lang="en-US" b="1" dirty="0">
                <a:solidFill>
                  <a:srgbClr val="00B050"/>
                </a:solidFill>
              </a:rPr>
              <a:t>  group by 1  order by 3 </a:t>
            </a:r>
            <a:r>
              <a:rPr lang="en-US" b="1" dirty="0" err="1">
                <a:solidFill>
                  <a:srgbClr val="00B050"/>
                </a:solidFill>
              </a:rPr>
              <a:t>desc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58" y="2774496"/>
            <a:ext cx="5300218" cy="20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1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What was the average distance travelled for each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338668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select </a:t>
            </a:r>
            <a:r>
              <a:rPr lang="en-US" b="1" dirty="0" err="1">
                <a:solidFill>
                  <a:srgbClr val="00B050"/>
                </a:solidFill>
              </a:rPr>
              <a:t>c.customer_id</a:t>
            </a:r>
            <a:r>
              <a:rPr lang="en-US" b="1" dirty="0">
                <a:solidFill>
                  <a:srgbClr val="00B050"/>
                </a:solidFill>
              </a:rPr>
              <a:t>,  floor(</a:t>
            </a:r>
            <a:r>
              <a:rPr lang="en-US" b="1" dirty="0" err="1">
                <a:solidFill>
                  <a:srgbClr val="00B050"/>
                </a:solidFill>
              </a:rPr>
              <a:t>avg</a:t>
            </a:r>
            <a:r>
              <a:rPr lang="en-US" b="1" dirty="0">
                <a:solidFill>
                  <a:srgbClr val="00B050"/>
                </a:solidFill>
              </a:rPr>
              <a:t>(distance)) as </a:t>
            </a:r>
            <a:r>
              <a:rPr lang="en-US" b="1" dirty="0" err="1">
                <a:solidFill>
                  <a:srgbClr val="00B050"/>
                </a:solidFill>
              </a:rPr>
              <a:t>avg_distance_travelled</a:t>
            </a:r>
            <a:r>
              <a:rPr lang="en-US" b="1" dirty="0">
                <a:solidFill>
                  <a:srgbClr val="00B050"/>
                </a:solidFill>
              </a:rPr>
              <a:t>  from </a:t>
            </a:r>
            <a:r>
              <a:rPr lang="en-US" b="1" dirty="0" err="1">
                <a:solidFill>
                  <a:srgbClr val="00B050"/>
                </a:solidFill>
              </a:rPr>
              <a:t>customer_orders</a:t>
            </a:r>
            <a:r>
              <a:rPr lang="en-US" b="1" dirty="0">
                <a:solidFill>
                  <a:srgbClr val="00B050"/>
                </a:solidFill>
              </a:rPr>
              <a:t> c  join </a:t>
            </a:r>
            <a:r>
              <a:rPr lang="en-US" b="1" dirty="0" err="1">
                <a:solidFill>
                  <a:srgbClr val="00B050"/>
                </a:solidFill>
              </a:rPr>
              <a:t>runner_orders</a:t>
            </a:r>
            <a:r>
              <a:rPr lang="en-US" b="1" dirty="0">
                <a:solidFill>
                  <a:srgbClr val="00B050"/>
                </a:solidFill>
              </a:rPr>
              <a:t> r  on </a:t>
            </a:r>
            <a:r>
              <a:rPr lang="en-US" b="1" dirty="0" err="1">
                <a:solidFill>
                  <a:srgbClr val="00B050"/>
                </a:solidFill>
              </a:rPr>
              <a:t>c.order_id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r.order_id</a:t>
            </a:r>
            <a:r>
              <a:rPr lang="en-US" b="1" dirty="0">
                <a:solidFill>
                  <a:srgbClr val="00B050"/>
                </a:solidFill>
              </a:rPr>
              <a:t>  where distance!=0  group by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08" y="2818447"/>
            <a:ext cx="3991384" cy="18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What was the difference between the longest and shortest delivery times for all orders?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31891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select(max(</a:t>
            </a:r>
            <a:r>
              <a:rPr lang="en-US" b="1" dirty="0" err="1">
                <a:solidFill>
                  <a:srgbClr val="00B050"/>
                </a:solidFill>
              </a:rPr>
              <a:t>time_interval</a:t>
            </a:r>
            <a:r>
              <a:rPr lang="en-US" b="1" dirty="0">
                <a:solidFill>
                  <a:srgbClr val="00B050"/>
                </a:solidFill>
              </a:rPr>
              <a:t>)-min(</a:t>
            </a:r>
            <a:r>
              <a:rPr lang="en-US" b="1" dirty="0" err="1">
                <a:solidFill>
                  <a:srgbClr val="00B050"/>
                </a:solidFill>
              </a:rPr>
              <a:t>time_interval</a:t>
            </a:r>
            <a:r>
              <a:rPr lang="en-US" b="1" dirty="0">
                <a:solidFill>
                  <a:srgbClr val="00B050"/>
                </a:solidFill>
              </a:rPr>
              <a:t>)) as </a:t>
            </a:r>
            <a:r>
              <a:rPr lang="en-US" b="1" dirty="0" err="1">
                <a:solidFill>
                  <a:srgbClr val="00B050"/>
                </a:solidFill>
              </a:rPr>
              <a:t>diference</a:t>
            </a:r>
            <a:r>
              <a:rPr lang="en-US" b="1" dirty="0">
                <a:solidFill>
                  <a:srgbClr val="00B050"/>
                </a:solidFill>
              </a:rPr>
              <a:t> from(select </a:t>
            </a:r>
            <a:r>
              <a:rPr lang="en-US" b="1" dirty="0" err="1">
                <a:solidFill>
                  <a:srgbClr val="00B050"/>
                </a:solidFill>
              </a:rPr>
              <a:t>r.order_id</a:t>
            </a:r>
            <a:r>
              <a:rPr lang="en-US" b="1" dirty="0">
                <a:solidFill>
                  <a:srgbClr val="00B050"/>
                </a:solidFill>
              </a:rPr>
              <a:t>,  floor(</a:t>
            </a:r>
            <a:r>
              <a:rPr lang="en-US" b="1" dirty="0" err="1">
                <a:solidFill>
                  <a:srgbClr val="00B050"/>
                </a:solidFill>
              </a:rPr>
              <a:t>timestampdiff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minute,c.order_time,r.pickup_time</a:t>
            </a:r>
            <a:r>
              <a:rPr lang="en-US" b="1" dirty="0">
                <a:solidFill>
                  <a:srgbClr val="00B050"/>
                </a:solidFill>
              </a:rPr>
              <a:t>)) as </a:t>
            </a:r>
            <a:r>
              <a:rPr lang="en-US" b="1" dirty="0" err="1">
                <a:solidFill>
                  <a:srgbClr val="00B050"/>
                </a:solidFill>
              </a:rPr>
              <a:t>time_interval</a:t>
            </a:r>
            <a:r>
              <a:rPr lang="en-US" b="1" dirty="0">
                <a:solidFill>
                  <a:srgbClr val="00B050"/>
                </a:solidFill>
              </a:rPr>
              <a:t>  from </a:t>
            </a:r>
            <a:r>
              <a:rPr lang="en-US" b="1" dirty="0" err="1">
                <a:solidFill>
                  <a:srgbClr val="00B050"/>
                </a:solidFill>
              </a:rPr>
              <a:t>customer_orders</a:t>
            </a:r>
            <a:r>
              <a:rPr lang="en-US" b="1" dirty="0">
                <a:solidFill>
                  <a:srgbClr val="00B050"/>
                </a:solidFill>
              </a:rPr>
              <a:t> c  join runner_orders1 r  on </a:t>
            </a:r>
            <a:r>
              <a:rPr lang="en-US" b="1" dirty="0" err="1">
                <a:solidFill>
                  <a:srgbClr val="00B050"/>
                </a:solidFill>
              </a:rPr>
              <a:t>c.order_id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r.order_id</a:t>
            </a:r>
            <a:r>
              <a:rPr lang="en-US" b="1" dirty="0">
                <a:solidFill>
                  <a:srgbClr val="00B050"/>
                </a:solidFill>
              </a:rPr>
              <a:t>) sub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252" y="2788376"/>
            <a:ext cx="4011114" cy="1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What was the average speed for each runner for each delivery and do you notice any trend for these </a:t>
            </a:r>
            <a: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values?</a:t>
            </a:r>
            <a:endParaRPr lang="en-US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331445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select </a:t>
            </a:r>
            <a:r>
              <a:rPr lang="en-US" b="1" dirty="0" err="1">
                <a:solidFill>
                  <a:srgbClr val="00B050"/>
                </a:solidFill>
              </a:rPr>
              <a:t>r.runner_id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r.order_id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floor</a:t>
            </a:r>
            <a:r>
              <a:rPr lang="en-US" b="1" dirty="0">
                <a:solidFill>
                  <a:srgbClr val="00B050"/>
                </a:solidFill>
              </a:rPr>
              <a:t>((distance)/(duration/60)) as speed   from runner_orders1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group </a:t>
            </a:r>
            <a:r>
              <a:rPr lang="en-US" b="1" dirty="0">
                <a:solidFill>
                  <a:srgbClr val="00B050"/>
                </a:solidFill>
              </a:rPr>
              <a:t>by 1,2 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order </a:t>
            </a:r>
            <a:r>
              <a:rPr lang="en-US" b="1" dirty="0">
                <a:solidFill>
                  <a:srgbClr val="00B050"/>
                </a:solidFill>
              </a:rPr>
              <a:t>by 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48" y="2246266"/>
            <a:ext cx="3419612" cy="34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What is the successful delivery percentage for each runner?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33749"/>
            <a:ext cx="4906211" cy="37860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with </a:t>
            </a:r>
            <a:r>
              <a:rPr lang="en-US" b="1" dirty="0" err="1">
                <a:solidFill>
                  <a:srgbClr val="00B050"/>
                </a:solidFill>
              </a:rPr>
              <a:t>cte</a:t>
            </a:r>
            <a:r>
              <a:rPr lang="en-US" b="1" dirty="0">
                <a:solidFill>
                  <a:srgbClr val="00B050"/>
                </a:solidFill>
              </a:rPr>
              <a:t> as(select </a:t>
            </a:r>
            <a:r>
              <a:rPr lang="en-US" b="1" dirty="0" err="1">
                <a:solidFill>
                  <a:srgbClr val="00B050"/>
                </a:solidFill>
              </a:rPr>
              <a:t>runner_id</a:t>
            </a:r>
            <a:r>
              <a:rPr lang="en-US" b="1" dirty="0">
                <a:solidFill>
                  <a:srgbClr val="00B050"/>
                </a:solidFill>
              </a:rPr>
              <a:t>, count(</a:t>
            </a:r>
            <a:r>
              <a:rPr lang="en-US" b="1" dirty="0" err="1">
                <a:solidFill>
                  <a:srgbClr val="00B050"/>
                </a:solidFill>
              </a:rPr>
              <a:t>order_id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num_succesfull_orders</a:t>
            </a:r>
            <a:r>
              <a:rPr lang="en-US" b="1" dirty="0">
                <a:solidFill>
                  <a:srgbClr val="00B050"/>
                </a:solidFill>
              </a:rPr>
              <a:t>    from runner_orders1where distance!=0group by 1),cte1 as(select </a:t>
            </a:r>
            <a:r>
              <a:rPr lang="en-US" b="1" dirty="0" err="1">
                <a:solidFill>
                  <a:srgbClr val="00B050"/>
                </a:solidFill>
              </a:rPr>
              <a:t>runner_id,count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order_id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num_orders</a:t>
            </a:r>
            <a:r>
              <a:rPr lang="en-US" b="1" dirty="0">
                <a:solidFill>
                  <a:srgbClr val="00B050"/>
                </a:solidFill>
              </a:rPr>
              <a:t>    from runner_orders1  group by 1)    select </a:t>
            </a:r>
            <a:r>
              <a:rPr lang="en-US" b="1" dirty="0" err="1">
                <a:solidFill>
                  <a:srgbClr val="00B050"/>
                </a:solidFill>
              </a:rPr>
              <a:t>B.runner_id</a:t>
            </a:r>
            <a:r>
              <a:rPr lang="en-US" b="1" dirty="0">
                <a:solidFill>
                  <a:srgbClr val="00B050"/>
                </a:solidFill>
              </a:rPr>
              <a:t> ,round((</a:t>
            </a:r>
            <a:r>
              <a:rPr lang="en-US" b="1" dirty="0" err="1">
                <a:solidFill>
                  <a:srgbClr val="00B050"/>
                </a:solidFill>
              </a:rPr>
              <a:t>num_succesfull_orders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num_orders</a:t>
            </a:r>
            <a:r>
              <a:rPr lang="en-US" b="1" dirty="0">
                <a:solidFill>
                  <a:srgbClr val="00B050"/>
                </a:solidFill>
              </a:rPr>
              <a:t> )*100,0) as percentage   from </a:t>
            </a:r>
            <a:r>
              <a:rPr lang="en-US" b="1" dirty="0" err="1">
                <a:solidFill>
                  <a:srgbClr val="00B050"/>
                </a:solidFill>
              </a:rPr>
              <a:t>cte</a:t>
            </a:r>
            <a:r>
              <a:rPr lang="en-US" b="1" dirty="0">
                <a:solidFill>
                  <a:srgbClr val="00B050"/>
                </a:solidFill>
              </a:rPr>
              <a:t> A   join cte1 B   on </a:t>
            </a:r>
            <a:r>
              <a:rPr lang="en-US" b="1" dirty="0" err="1">
                <a:solidFill>
                  <a:srgbClr val="00B050"/>
                </a:solidFill>
              </a:rPr>
              <a:t>A.runner_id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B.runner_id</a:t>
            </a:r>
            <a:r>
              <a:rPr lang="en-US" b="1" dirty="0">
                <a:solidFill>
                  <a:srgbClr val="00B050"/>
                </a:solidFill>
              </a:rPr>
              <a:t>   group by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61" y="2520858"/>
            <a:ext cx="4951993" cy="22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6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C. Ingredient </a:t>
            </a:r>
            <a:r>
              <a:rPr lang="en-US" b="1" dirty="0" smtClean="0">
                <a:solidFill>
                  <a:srgbClr val="FFC000"/>
                </a:solidFill>
              </a:rPr>
              <a:t>Optimization</a:t>
            </a:r>
            <a:r>
              <a:rPr lang="en-US" b="1" dirty="0">
                <a:solidFill>
                  <a:srgbClr val="FFC000"/>
                </a:solidFill>
              </a:rPr>
              <a:t/>
            </a:r>
            <a:br>
              <a:rPr lang="en-US" b="1" dirty="0">
                <a:solidFill>
                  <a:srgbClr val="FFC000"/>
                </a:solidFill>
              </a:rPr>
            </a:b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2286000"/>
            <a:ext cx="10345782" cy="2651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1.What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are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standard ingredients for each pizza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?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select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pizza_name,group_concat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topping_name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) from (  select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pizza_name,r.pizza_id,topping_name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  from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pizza_names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n  join pizza_recipes1 r  on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n.pizza_id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=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r.pizza_id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join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pizza_toppings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t  on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t.topping_id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=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r.toppings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 order by 2  ) A  group by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4467498"/>
            <a:ext cx="11207932" cy="13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888274"/>
            <a:ext cx="8761411" cy="792358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Pizza Metrics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51314"/>
            <a:ext cx="8761412" cy="36684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How many pizzas were ordered?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select count(</a:t>
            </a:r>
            <a:r>
              <a:rPr lang="en-US" b="1" dirty="0" err="1">
                <a:solidFill>
                  <a:srgbClr val="00B050"/>
                </a:solidFill>
              </a:rPr>
              <a:t>order_id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number_of_pizzas_ordered</a:t>
            </a:r>
            <a:r>
              <a:rPr lang="en-US" b="1" dirty="0">
                <a:solidFill>
                  <a:srgbClr val="00B050"/>
                </a:solidFill>
              </a:rPr>
              <a:t> from </a:t>
            </a:r>
            <a:r>
              <a:rPr lang="en-US" b="1" dirty="0" err="1">
                <a:solidFill>
                  <a:srgbClr val="00B050"/>
                </a:solidFill>
              </a:rPr>
              <a:t>pizza_runner.customer_orders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u="sng" dirty="0" smtClean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30" y="4112894"/>
            <a:ext cx="5886860" cy="13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D. Pricing and Ratings</a:t>
            </a:r>
            <a:br>
              <a:rPr lang="en-US" b="1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155371"/>
            <a:ext cx="4788646" cy="386442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1.If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 Meat Lovers pizza costs $12 and Vegetarian costs $10 and there were no charges for changes - how much money has Pizza Runner made so far if there are no delivery fees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 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runner_id,sum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(case when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pizza_id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=1  then 12   when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pizza_id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=2 then 10 else null end ) as cost  from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customer_orders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   join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runner_orders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  on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c.order_id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r.order_id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where distance!=0  group by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Total $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138 were made by the runners so far.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363" y="2773679"/>
            <a:ext cx="3348854" cy="20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2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</a:rPr>
              <a:t> </a:t>
            </a:r>
            <a:r>
              <a:rPr lang="en-US" sz="1800" b="1" dirty="0" smtClean="0">
                <a:solidFill>
                  <a:srgbClr val="FFC000"/>
                </a:solidFill>
              </a:rPr>
              <a:t>2.If </a:t>
            </a:r>
            <a:r>
              <a:rPr lang="en-US" sz="1800" b="1" dirty="0">
                <a:solidFill>
                  <a:srgbClr val="FFC000"/>
                </a:solidFill>
              </a:rPr>
              <a:t>a Meat Lovers pizza was $12 and Vegetarian $10 fixed prices with no cost for extras and each runner is paid $0.30 per </a:t>
            </a:r>
            <a:r>
              <a:rPr lang="en-US" sz="1800" b="1" dirty="0" err="1">
                <a:solidFill>
                  <a:srgbClr val="FFC000"/>
                </a:solidFill>
              </a:rPr>
              <a:t>kilometre</a:t>
            </a:r>
            <a:r>
              <a:rPr lang="en-US" sz="1800" b="1" dirty="0">
                <a:solidFill>
                  <a:srgbClr val="FFC000"/>
                </a:solidFill>
              </a:rPr>
              <a:t> traveled — how much money does Pizza Runner have left over after these deliveries?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2259874"/>
            <a:ext cx="5146766" cy="375992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totalamountearned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as( select   sum(case when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pizza_id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=1  then 12   when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pizza_id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=2 then 10 else null end ) as cost  from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customer_orders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   join runner_orders1 r  on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c.order_id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r.order_id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where distance!=0    )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set @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totalamountamountearned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= 138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select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totalamountearned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- (sum(distance))*0.3 as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leftover_travelling_chargesfrom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runner_orders1;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85" y="3439068"/>
            <a:ext cx="3829545" cy="11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3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7" y="757646"/>
            <a:ext cx="8774600" cy="5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2.How </a:t>
            </a: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many unique customer orders were made?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select count </a:t>
            </a:r>
            <a:r>
              <a:rPr lang="en-US" b="1" dirty="0">
                <a:solidFill>
                  <a:srgbClr val="00B050"/>
                </a:solidFill>
              </a:rPr>
              <a:t>(distinct </a:t>
            </a:r>
            <a:r>
              <a:rPr lang="en-US" b="1" dirty="0" err="1">
                <a:solidFill>
                  <a:srgbClr val="00B050"/>
                </a:solidFill>
              </a:rPr>
              <a:t>order_id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Unique_orders</a:t>
            </a:r>
            <a:r>
              <a:rPr lang="en-US" b="1" dirty="0">
                <a:solidFill>
                  <a:srgbClr val="00B050"/>
                </a:solidFill>
              </a:rPr>
              <a:t> from </a:t>
            </a:r>
            <a:r>
              <a:rPr lang="en-US" b="1" dirty="0" err="1" smtClean="0">
                <a:solidFill>
                  <a:srgbClr val="00B050"/>
                </a:solidFill>
              </a:rPr>
              <a:t>pizza_runner.customer_orders</a:t>
            </a:r>
            <a:r>
              <a:rPr lang="en-US" b="1" dirty="0" smtClean="0">
                <a:solidFill>
                  <a:srgbClr val="00B050"/>
                </a:solidFill>
              </a:rPr>
              <a:t> ;</a:t>
            </a:r>
          </a:p>
          <a:p>
            <a:pPr algn="just"/>
            <a:r>
              <a:rPr lang="en-US" u="sng" dirty="0" smtClean="0"/>
              <a:t>output:</a:t>
            </a:r>
          </a:p>
          <a:p>
            <a:pPr algn="just"/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43" y="3892731"/>
            <a:ext cx="5565814" cy="1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3.How </a:t>
            </a: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many successful orders were delivered by each runner?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select </a:t>
            </a:r>
            <a:r>
              <a:rPr lang="en-US" b="1" dirty="0" err="1">
                <a:solidFill>
                  <a:srgbClr val="00B050"/>
                </a:solidFill>
              </a:rPr>
              <a:t>runner_id,count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n-US" b="1" dirty="0" err="1">
                <a:solidFill>
                  <a:srgbClr val="00B050"/>
                </a:solidFill>
              </a:rPr>
              <a:t>pickup_time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successfully_delivered_orders</a:t>
            </a:r>
            <a:r>
              <a:rPr lang="en-US" b="1" dirty="0">
                <a:solidFill>
                  <a:srgbClr val="00B050"/>
                </a:solidFill>
              </a:rPr>
              <a:t> from </a:t>
            </a:r>
            <a:r>
              <a:rPr lang="en-US" b="1" dirty="0" err="1">
                <a:solidFill>
                  <a:srgbClr val="00B050"/>
                </a:solidFill>
              </a:rPr>
              <a:t>pizza_runner.runner_orders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where </a:t>
            </a:r>
            <a:r>
              <a:rPr lang="en-US" b="1" dirty="0" err="1">
                <a:solidFill>
                  <a:srgbClr val="00B050"/>
                </a:solidFill>
              </a:rPr>
              <a:t>pickup_time</a:t>
            </a:r>
            <a:r>
              <a:rPr lang="en-US" b="1" dirty="0">
                <a:solidFill>
                  <a:srgbClr val="00B050"/>
                </a:solidFill>
              </a:rPr>
              <a:t> != </a:t>
            </a:r>
            <a:r>
              <a:rPr lang="en-US" b="1" dirty="0" smtClean="0">
                <a:solidFill>
                  <a:srgbClr val="00B050"/>
                </a:solidFill>
              </a:rPr>
              <a:t>'null‘ group </a:t>
            </a:r>
            <a:r>
              <a:rPr lang="en-US" b="1" dirty="0">
                <a:solidFill>
                  <a:srgbClr val="00B050"/>
                </a:solidFill>
              </a:rPr>
              <a:t>by 1  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u="sng" dirty="0" smtClean="0"/>
              <a:t>Output:</a:t>
            </a:r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66" y="3905250"/>
            <a:ext cx="6419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4.How </a:t>
            </a: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many of each type of pizza was delivered?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155371"/>
            <a:ext cx="8761414" cy="38644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select </a:t>
            </a:r>
            <a:r>
              <a:rPr lang="en-US" b="1" dirty="0" err="1">
                <a:solidFill>
                  <a:srgbClr val="00B050"/>
                </a:solidFill>
              </a:rPr>
              <a:t>p.pizza_name,count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c.pizza_id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number_of_pizza_delivered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from </a:t>
            </a:r>
            <a:r>
              <a:rPr lang="en-US" b="1" dirty="0" err="1">
                <a:solidFill>
                  <a:srgbClr val="00B050"/>
                </a:solidFill>
              </a:rPr>
              <a:t>pizza_runner.customer_orders</a:t>
            </a:r>
            <a:r>
              <a:rPr lang="en-US" b="1" dirty="0">
                <a:solidFill>
                  <a:srgbClr val="00B050"/>
                </a:solidFill>
              </a:rPr>
              <a:t> 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join </a:t>
            </a:r>
            <a:r>
              <a:rPr lang="en-US" b="1" dirty="0" err="1">
                <a:solidFill>
                  <a:srgbClr val="00B050"/>
                </a:solidFill>
              </a:rPr>
              <a:t>pizza_runner.pizza_names</a:t>
            </a:r>
            <a:r>
              <a:rPr lang="en-US" b="1" dirty="0">
                <a:solidFill>
                  <a:srgbClr val="00B050"/>
                </a:solidFill>
              </a:rPr>
              <a:t> 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on </a:t>
            </a:r>
            <a:r>
              <a:rPr lang="en-US" b="1" dirty="0" err="1">
                <a:solidFill>
                  <a:srgbClr val="00B050"/>
                </a:solidFill>
              </a:rPr>
              <a:t>c.pizza_id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p.pizza_id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group by 1 order by 2</a:t>
            </a:r>
          </a:p>
          <a:p>
            <a:r>
              <a:rPr lang="en-US" u="sng" dirty="0" smtClean="0"/>
              <a:t>Output: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54" y="4635953"/>
            <a:ext cx="63912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How many Vegetarian and </a:t>
            </a:r>
            <a:r>
              <a:rPr lang="en-US" sz="28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Meatlovers</a:t>
            </a: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were ordered by each customer?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766" y="2558633"/>
            <a:ext cx="6165668" cy="34611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7130" y="2603500"/>
            <a:ext cx="40581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select </a:t>
            </a:r>
            <a:r>
              <a:rPr lang="en-US" b="1" dirty="0" err="1">
                <a:solidFill>
                  <a:srgbClr val="00B050"/>
                </a:solidFill>
              </a:rPr>
              <a:t>c.customer_id,p.pizza_name,count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c.pizza_id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number_of_pizza_ordered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from </a:t>
            </a:r>
            <a:r>
              <a:rPr lang="en-US" b="1" dirty="0" err="1">
                <a:solidFill>
                  <a:srgbClr val="00B050"/>
                </a:solidFill>
              </a:rPr>
              <a:t>pizza_runner.customer_orders</a:t>
            </a:r>
            <a:r>
              <a:rPr lang="en-US" b="1" dirty="0">
                <a:solidFill>
                  <a:srgbClr val="00B050"/>
                </a:solidFill>
              </a:rPr>
              <a:t> c</a:t>
            </a:r>
          </a:p>
          <a:p>
            <a:r>
              <a:rPr lang="en-US" b="1" dirty="0">
                <a:solidFill>
                  <a:srgbClr val="00B050"/>
                </a:solidFill>
              </a:rPr>
              <a:t>join </a:t>
            </a:r>
            <a:r>
              <a:rPr lang="en-US" b="1" dirty="0" err="1">
                <a:solidFill>
                  <a:srgbClr val="00B050"/>
                </a:solidFill>
              </a:rPr>
              <a:t>pizza_runner.pizza_names</a:t>
            </a:r>
            <a:r>
              <a:rPr lang="en-US" b="1" dirty="0">
                <a:solidFill>
                  <a:srgbClr val="00B050"/>
                </a:solidFill>
              </a:rPr>
              <a:t> p</a:t>
            </a:r>
          </a:p>
          <a:p>
            <a:r>
              <a:rPr lang="en-US" b="1" dirty="0">
                <a:solidFill>
                  <a:srgbClr val="00B050"/>
                </a:solidFill>
              </a:rPr>
              <a:t>on </a:t>
            </a:r>
            <a:r>
              <a:rPr lang="en-US" b="1" dirty="0" err="1">
                <a:solidFill>
                  <a:srgbClr val="00B050"/>
                </a:solidFill>
              </a:rPr>
              <a:t>c.pizza_id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p.pizza_id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group by 1,2 order by 3</a:t>
            </a:r>
          </a:p>
        </p:txBody>
      </p:sp>
    </p:spTree>
    <p:extLst>
      <p:ext uri="{BB962C8B-B14F-4D97-AF65-F5344CB8AC3E}">
        <p14:creationId xmlns:p14="http://schemas.microsoft.com/office/powerpoint/2010/main" val="338482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What was the maximum number of pizzas delivered in a single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017936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select </a:t>
            </a:r>
            <a:r>
              <a:rPr lang="en-US" b="1" dirty="0" err="1">
                <a:solidFill>
                  <a:srgbClr val="00B050"/>
                </a:solidFill>
              </a:rPr>
              <a:t>order_id,count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pizza_id</a:t>
            </a:r>
            <a:r>
              <a:rPr lang="en-US" b="1" dirty="0">
                <a:solidFill>
                  <a:srgbClr val="00B050"/>
                </a:solidFill>
              </a:rPr>
              <a:t>) as </a:t>
            </a:r>
            <a:r>
              <a:rPr lang="en-US" b="1" dirty="0" err="1">
                <a:solidFill>
                  <a:srgbClr val="00B050"/>
                </a:solidFill>
              </a:rPr>
              <a:t>max_number_of_pizzas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from </a:t>
            </a:r>
            <a:r>
              <a:rPr lang="en-US" b="1" dirty="0" err="1">
                <a:solidFill>
                  <a:srgbClr val="00B050"/>
                </a:solidFill>
              </a:rPr>
              <a:t>pizza_runner.customer_orders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group by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order by 2 </a:t>
            </a:r>
            <a:r>
              <a:rPr lang="en-US" b="1" dirty="0" err="1">
                <a:solidFill>
                  <a:srgbClr val="00B050"/>
                </a:solidFill>
              </a:rPr>
              <a:t>desc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limit 3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9" y="2932339"/>
            <a:ext cx="5799909" cy="28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For each customer, how many delivered pizzas had at least 1 change and how many had no changes?</a:t>
            </a:r>
            <a:endParaRPr lang="en-US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97" y="2455817"/>
            <a:ext cx="3944983" cy="416705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 select  </a:t>
            </a:r>
            <a:r>
              <a:rPr lang="en-US" b="1" dirty="0" err="1">
                <a:solidFill>
                  <a:srgbClr val="00B050"/>
                </a:solidFill>
              </a:rPr>
              <a:t>c.customer_id</a:t>
            </a:r>
            <a:r>
              <a:rPr lang="en-US" b="1" dirty="0">
                <a:solidFill>
                  <a:srgbClr val="00B050"/>
                </a:solidFill>
              </a:rPr>
              <a:t>, sum(case when (exclusions !=0 and exclusions is not null) or (extras is not null and extras !=0) then 1 else 0 end ) as </a:t>
            </a:r>
            <a:r>
              <a:rPr lang="en-US" b="1" dirty="0" err="1">
                <a:solidFill>
                  <a:srgbClr val="00B050"/>
                </a:solidFill>
              </a:rPr>
              <a:t>atleast_a_change</a:t>
            </a:r>
            <a:r>
              <a:rPr lang="en-US" b="1" dirty="0">
                <a:solidFill>
                  <a:srgbClr val="00B050"/>
                </a:solidFill>
              </a:rPr>
              <a:t>,  sum(case when (exclusions =0 or exclusions is  null) or (extras is null or extras =0) then 1 else 0 end ) as </a:t>
            </a:r>
            <a:r>
              <a:rPr lang="en-US" b="1" dirty="0" err="1">
                <a:solidFill>
                  <a:srgbClr val="00B050"/>
                </a:solidFill>
              </a:rPr>
              <a:t>no_change</a:t>
            </a:r>
            <a:r>
              <a:rPr lang="en-US" b="1" dirty="0">
                <a:solidFill>
                  <a:srgbClr val="00B050"/>
                </a:solidFill>
              </a:rPr>
              <a:t>      from </a:t>
            </a:r>
            <a:r>
              <a:rPr lang="en-US" b="1" dirty="0" err="1">
                <a:solidFill>
                  <a:srgbClr val="00B050"/>
                </a:solidFill>
              </a:rPr>
              <a:t>customer_orders</a:t>
            </a:r>
            <a:r>
              <a:rPr lang="en-US" b="1" dirty="0">
                <a:solidFill>
                  <a:srgbClr val="00B050"/>
                </a:solidFill>
              </a:rPr>
              <a:t> c  join runner_orders1 r  on </a:t>
            </a:r>
            <a:r>
              <a:rPr lang="en-US" b="1" dirty="0" err="1">
                <a:solidFill>
                  <a:srgbClr val="00B050"/>
                </a:solidFill>
              </a:rPr>
              <a:t>c.order_id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r.order_id</a:t>
            </a:r>
            <a:r>
              <a:rPr lang="en-US" b="1" dirty="0">
                <a:solidFill>
                  <a:srgbClr val="00B050"/>
                </a:solidFill>
              </a:rPr>
              <a:t>  where distance!=0 group by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763882"/>
            <a:ext cx="6497138" cy="24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 How many pizzas were delivered that had both exclusions and extras?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6" y="2468880"/>
            <a:ext cx="4096314" cy="355091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customer_id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,sum(case when (exclusions is not null and exclusions != 0) and (extras is not null and extras!=0) then 1 else 0 end) as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indicatorfrom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customer_orders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cjoin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runner_orders1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r.order_id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c.order_idwhere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distance!=0group by 1 order by 2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30" y="2468879"/>
            <a:ext cx="3774350" cy="25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7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1458</TotalTime>
  <Words>904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</vt:lpstr>
      <vt:lpstr>Century Gothic</vt:lpstr>
      <vt:lpstr>Constantia</vt:lpstr>
      <vt:lpstr>Wingdings 3</vt:lpstr>
      <vt:lpstr>Ion Boardroom</vt:lpstr>
      <vt:lpstr>CAPSTONE PROJECT ON PIZZA RUNNER</vt:lpstr>
      <vt:lpstr> A. Pizza Metrics </vt:lpstr>
      <vt:lpstr>2.How many unique customer orders were made?</vt:lpstr>
      <vt:lpstr>3.How many successful orders were delivered by each runner?</vt:lpstr>
      <vt:lpstr>4.How many of each type of pizza was delivered?</vt:lpstr>
      <vt:lpstr>5. How many Vegetarian and Meatlovers were ordered by each customer?</vt:lpstr>
      <vt:lpstr>6. What was the maximum number of pizzas delivered in a single order?</vt:lpstr>
      <vt:lpstr>7. For each customer, how many delivered pizzas had at least 1 change and how many had no changes?</vt:lpstr>
      <vt:lpstr>8. How many pizzas were delivered that had both exclusions and extras?</vt:lpstr>
      <vt:lpstr>9. What was the total volume of pizzas ordered for each hour of the day?</vt:lpstr>
      <vt:lpstr>10. What was the volume of orders for each day of the week?</vt:lpstr>
      <vt:lpstr>B. Runner and Customer Experience How many runners signed up for each 1 week period? (i.e. week starts 2021-01-01) </vt:lpstr>
      <vt:lpstr>2. What was the average time in minutes it took for each runner to arrive at the Pizza Runner HQ to pickup the order?</vt:lpstr>
      <vt:lpstr>3.Is there any relationship between the number of pizzas and how long the order takes to prepare? </vt:lpstr>
      <vt:lpstr>4. What was the average distance travelled for each customer?</vt:lpstr>
      <vt:lpstr>5. What was the difference between the longest and shortest delivery times for all orders?</vt:lpstr>
      <vt:lpstr>6. What was the average speed for each runner for each delivery and do you notice any trend for these values?</vt:lpstr>
      <vt:lpstr>7. What is the successful delivery percentage for each runner?</vt:lpstr>
      <vt:lpstr>C. Ingredient Optimization </vt:lpstr>
      <vt:lpstr>D. Pricing and Ratings </vt:lpstr>
      <vt:lpstr> 2.If a Meat Lovers pizza was $12 and Vegetarian $10 fixed prices with no cost for extras and each runner is paid $0.30 per kilometre traveled — how much money does Pizza Runner have left over after these deliveries?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ON PIZZA RUNNER</dc:title>
  <dc:creator>Raja</dc:creator>
  <cp:lastModifiedBy>Raja</cp:lastModifiedBy>
  <cp:revision>32</cp:revision>
  <dcterms:created xsi:type="dcterms:W3CDTF">2022-06-19T14:55:43Z</dcterms:created>
  <dcterms:modified xsi:type="dcterms:W3CDTF">2022-07-20T07:45:01Z</dcterms:modified>
</cp:coreProperties>
</file>