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8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5" autoAdjust="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2592" y="-8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73E014-A6AA-472C-8E12-1D9B2DEC57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A60B8-51CB-4CEB-8F1F-B3D7B7F00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2B26F-7429-404A-9C5E-0E429E02A42E}" type="datetimeFigureOut">
              <a:rPr lang="en-US" smtClean="0"/>
              <a:t>21-Jul-22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84C44-A5E4-4BDA-B29B-03462F0688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CB09A-41E4-4E88-82E6-007D82625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AED79-B44F-46F7-9A9D-EC94587FA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1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0E3A-0C98-4EA0-AAC9-F2996360A904}" type="datetimeFigureOut">
              <a:rPr lang="en-US" smtClean="0"/>
              <a:t>21-Jul-22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AE1FE-786B-4B83-86A4-F53D629261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5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42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4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645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71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2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6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9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latin typeface="AR ESSENCE" panose="02000000000000000000" pitchFamily="2" charset="0"/>
              </a:rPr>
              <a:t>Case study # 4</a:t>
            </a:r>
            <a:br>
              <a:rPr lang="en-US" b="1" dirty="0" smtClean="0">
                <a:latin typeface="AR ESSENCE" panose="02000000000000000000" pitchFamily="2" charset="0"/>
              </a:rPr>
            </a:br>
            <a:r>
              <a:rPr lang="en-US" b="1" dirty="0" smtClean="0">
                <a:latin typeface="AR ESSENCE" panose="02000000000000000000" pitchFamily="2" charset="0"/>
              </a:rPr>
              <a:t>Data Bank</a:t>
            </a:r>
            <a:br>
              <a:rPr lang="en-US" b="1" dirty="0" smtClean="0">
                <a:latin typeface="AR ESSENCE" panose="02000000000000000000" pitchFamily="2" charset="0"/>
              </a:rPr>
            </a:br>
            <a:endParaRPr lang="en-US" b="1" dirty="0">
              <a:latin typeface="AR ESSENCE" panose="02000000000000000000" pitchFamily="2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Done By Thivya </a:t>
            </a:r>
          </a:p>
          <a:p>
            <a:pPr algn="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On 21-July-2022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https://8weeksqlchallenge.com/images/case-study-designs/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10" y="836657"/>
            <a:ext cx="5434761" cy="543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">
              <a:schemeClr val="bg2">
                <a:tint val="90000"/>
                <a:satMod val="92000"/>
                <a:lumMod val="120000"/>
              </a:schemeClr>
            </a:gs>
            <a:gs pos="55000">
              <a:schemeClr val="accent3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2" y="624110"/>
            <a:ext cx="10172202" cy="1280890"/>
          </a:xfrm>
        </p:spPr>
        <p:txBody>
          <a:bodyPr/>
          <a:lstStyle/>
          <a:p>
            <a:r>
              <a:rPr lang="en-US" b="1" dirty="0" smtClean="0"/>
              <a:t>	A</a:t>
            </a:r>
            <a:r>
              <a:rPr lang="en-US" b="1" dirty="0"/>
              <a:t>. Customer Nodes Exploration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2" y="1776549"/>
            <a:ext cx="5878286" cy="413467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How many unique nodes are there on the Data Bank system?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select count(</a:t>
            </a:r>
            <a:r>
              <a:rPr lang="en-US" b="1" dirty="0">
                <a:solidFill>
                  <a:srgbClr val="C00000"/>
                </a:solidFill>
              </a:rPr>
              <a:t>distinct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node_id</a:t>
            </a:r>
            <a:r>
              <a:rPr lang="en-US" b="1" dirty="0">
                <a:solidFill>
                  <a:srgbClr val="C00000"/>
                </a:solidFill>
              </a:rPr>
              <a:t>) from </a:t>
            </a:r>
            <a:r>
              <a:rPr lang="en-US" b="1" dirty="0" err="1">
                <a:solidFill>
                  <a:srgbClr val="C00000"/>
                </a:solidFill>
              </a:rPr>
              <a:t>customer_nodes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; </a:t>
            </a:r>
            <a:r>
              <a:rPr lang="en-US" b="1" u="sng" dirty="0" smtClean="0">
                <a:solidFill>
                  <a:srgbClr val="00B050"/>
                </a:solidFill>
              </a:rPr>
              <a:t>5 unique nodes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2.What </a:t>
            </a:r>
            <a:r>
              <a:rPr lang="en-US" dirty="0"/>
              <a:t>is the </a:t>
            </a:r>
            <a:r>
              <a:rPr lang="en-US" dirty="0" smtClean="0"/>
              <a:t>number </a:t>
            </a:r>
            <a:r>
              <a:rPr lang="en-US" dirty="0"/>
              <a:t>of nodes per region</a:t>
            </a:r>
            <a:r>
              <a:rPr lang="en-US" dirty="0" smtClean="0"/>
              <a:t>?</a:t>
            </a:r>
            <a:r>
              <a:rPr lang="en-US" b="1" u="sng" dirty="0">
                <a:solidFill>
                  <a:srgbClr val="00B050"/>
                </a:solidFill>
              </a:rPr>
              <a:t> </a:t>
            </a:r>
            <a:endParaRPr lang="en-US" b="1" u="sng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select </a:t>
            </a:r>
            <a:r>
              <a:rPr lang="en-US" b="1" dirty="0" err="1">
                <a:solidFill>
                  <a:srgbClr val="C00000"/>
                </a:solidFill>
              </a:rPr>
              <a:t>r.region_name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count(</a:t>
            </a:r>
            <a:r>
              <a:rPr lang="en-US" b="1" dirty="0" err="1" smtClean="0">
                <a:solidFill>
                  <a:srgbClr val="C00000"/>
                </a:solidFill>
              </a:rPr>
              <a:t>node_id</a:t>
            </a:r>
            <a:r>
              <a:rPr lang="en-US" b="1" dirty="0">
                <a:solidFill>
                  <a:srgbClr val="C00000"/>
                </a:solidFill>
              </a:rPr>
              <a:t>) as </a:t>
            </a:r>
            <a:r>
              <a:rPr lang="en-US" b="1" dirty="0" err="1" smtClean="0">
                <a:solidFill>
                  <a:srgbClr val="C00000"/>
                </a:solidFill>
              </a:rPr>
              <a:t>number_nodes_per_region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from </a:t>
            </a:r>
            <a:r>
              <a:rPr lang="en-US" b="1" dirty="0" err="1">
                <a:solidFill>
                  <a:srgbClr val="C00000"/>
                </a:solidFill>
              </a:rPr>
              <a:t>customer_nodes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join </a:t>
            </a:r>
            <a:r>
              <a:rPr lang="en-US" b="1" dirty="0">
                <a:solidFill>
                  <a:srgbClr val="C00000"/>
                </a:solidFill>
              </a:rPr>
              <a:t>regions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on </a:t>
            </a:r>
            <a:r>
              <a:rPr lang="en-US" b="1" dirty="0" err="1" smtClean="0">
                <a:solidFill>
                  <a:srgbClr val="C00000"/>
                </a:solidFill>
              </a:rPr>
              <a:t>c.region_id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r.region_id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group </a:t>
            </a:r>
            <a:r>
              <a:rPr lang="en-US" b="1" dirty="0">
                <a:solidFill>
                  <a:srgbClr val="C00000"/>
                </a:solidFill>
              </a:rPr>
              <a:t>by 1 ;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13" y="2821577"/>
            <a:ext cx="5155481" cy="23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7" y="624110"/>
            <a:ext cx="10054635" cy="1280890"/>
          </a:xfrm>
        </p:spPr>
        <p:txBody>
          <a:bodyPr>
            <a:normAutofit/>
          </a:bodyPr>
          <a:lstStyle/>
          <a:p>
            <a:r>
              <a:rPr lang="en-US" sz="3200" dirty="0"/>
              <a:t>3. How many customers are allocated to each region?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977" y="2133600"/>
            <a:ext cx="4885509" cy="37776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select </a:t>
            </a:r>
            <a:r>
              <a:rPr lang="en-US" b="1" dirty="0" err="1">
                <a:solidFill>
                  <a:srgbClr val="C00000"/>
                </a:solidFill>
              </a:rPr>
              <a:t>r.region_name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count(distinct </a:t>
            </a:r>
            <a:r>
              <a:rPr lang="en-US" b="1" dirty="0" err="1">
                <a:solidFill>
                  <a:srgbClr val="C00000"/>
                </a:solidFill>
              </a:rPr>
              <a:t>customer_id</a:t>
            </a:r>
            <a:r>
              <a:rPr lang="en-US" b="1" dirty="0">
                <a:solidFill>
                  <a:srgbClr val="C00000"/>
                </a:solidFill>
              </a:rPr>
              <a:t>) as </a:t>
            </a:r>
            <a:r>
              <a:rPr lang="en-US" b="1" dirty="0" err="1" smtClean="0">
                <a:solidFill>
                  <a:srgbClr val="C00000"/>
                </a:solidFill>
              </a:rPr>
              <a:t>number_customers_per_region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from </a:t>
            </a:r>
            <a:r>
              <a:rPr lang="en-US" b="1" dirty="0" err="1">
                <a:solidFill>
                  <a:srgbClr val="C00000"/>
                </a:solidFill>
              </a:rPr>
              <a:t>customer_nodes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left </a:t>
            </a:r>
            <a:r>
              <a:rPr lang="en-US" b="1" dirty="0">
                <a:solidFill>
                  <a:srgbClr val="C00000"/>
                </a:solidFill>
              </a:rPr>
              <a:t>join regions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on </a:t>
            </a:r>
            <a:r>
              <a:rPr lang="en-US" b="1" dirty="0" err="1" smtClean="0">
                <a:solidFill>
                  <a:srgbClr val="C00000"/>
                </a:solidFill>
              </a:rPr>
              <a:t>c.region_id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r.region_id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group </a:t>
            </a:r>
            <a:r>
              <a:rPr lang="en-US" b="1" dirty="0">
                <a:solidFill>
                  <a:srgbClr val="C00000"/>
                </a:solidFill>
              </a:rPr>
              <a:t>by 1 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692" y="2660467"/>
            <a:ext cx="4685348" cy="19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6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23" y="624110"/>
            <a:ext cx="10211390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</a:t>
            </a:r>
            <a:r>
              <a:rPr lang="en-US" dirty="0"/>
              <a:t> How many days on average are customers reallocated to a different node?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4" y="2133600"/>
            <a:ext cx="5695406" cy="37776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select </a:t>
            </a:r>
            <a:r>
              <a:rPr lang="en-US" b="1" dirty="0" smtClean="0">
                <a:solidFill>
                  <a:srgbClr val="C00000"/>
                </a:solidFill>
              </a:rPr>
              <a:t>round(</a:t>
            </a:r>
            <a:r>
              <a:rPr lang="en-US" b="1" dirty="0" err="1" smtClean="0">
                <a:solidFill>
                  <a:srgbClr val="C00000"/>
                </a:solidFill>
              </a:rPr>
              <a:t>avg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date_difference</a:t>
            </a:r>
            <a:r>
              <a:rPr lang="en-US" b="1" dirty="0">
                <a:solidFill>
                  <a:srgbClr val="C00000"/>
                </a:solidFill>
              </a:rPr>
              <a:t>),0) as </a:t>
            </a:r>
            <a:r>
              <a:rPr lang="en-US" b="1" dirty="0" err="1" smtClean="0">
                <a:solidFill>
                  <a:srgbClr val="C00000"/>
                </a:solidFill>
              </a:rPr>
              <a:t>avg_diff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from </a:t>
            </a:r>
            <a:r>
              <a:rPr lang="en-US" b="1" dirty="0">
                <a:solidFill>
                  <a:srgbClr val="C00000"/>
                </a:solidFill>
              </a:rPr>
              <a:t>(select </a:t>
            </a:r>
            <a:r>
              <a:rPr lang="en-US" b="1" dirty="0" err="1" smtClean="0">
                <a:solidFill>
                  <a:srgbClr val="C00000"/>
                </a:solidFill>
              </a:rPr>
              <a:t>customer_id,node_id</a:t>
            </a:r>
            <a:r>
              <a:rPr lang="en-US" b="1" dirty="0" smtClean="0">
                <a:solidFill>
                  <a:srgbClr val="C00000"/>
                </a:solidFill>
              </a:rPr>
              <a:t>,(</a:t>
            </a:r>
            <a:r>
              <a:rPr lang="en-US" b="1" dirty="0" err="1" smtClean="0">
                <a:solidFill>
                  <a:srgbClr val="C00000"/>
                </a:solidFill>
              </a:rPr>
              <a:t>end_date-start_date</a:t>
            </a:r>
            <a:r>
              <a:rPr lang="en-US" b="1" dirty="0">
                <a:solidFill>
                  <a:srgbClr val="C00000"/>
                </a:solidFill>
              </a:rPr>
              <a:t>) as </a:t>
            </a:r>
            <a:r>
              <a:rPr lang="en-US" b="1" dirty="0" err="1" smtClean="0">
                <a:solidFill>
                  <a:srgbClr val="C00000"/>
                </a:solidFill>
              </a:rPr>
              <a:t>date_difference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from </a:t>
            </a:r>
            <a:r>
              <a:rPr lang="en-US" b="1" dirty="0" err="1" smtClean="0">
                <a:solidFill>
                  <a:srgbClr val="C00000"/>
                </a:solidFill>
              </a:rPr>
              <a:t>customer_nodes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where </a:t>
            </a:r>
            <a:r>
              <a:rPr lang="en-US" b="1" dirty="0" err="1">
                <a:solidFill>
                  <a:srgbClr val="C00000"/>
                </a:solidFill>
              </a:rPr>
              <a:t>end_date</a:t>
            </a:r>
            <a:r>
              <a:rPr lang="en-US" b="1" dirty="0">
                <a:solidFill>
                  <a:srgbClr val="C00000"/>
                </a:solidFill>
              </a:rPr>
              <a:t>!=</a:t>
            </a:r>
            <a:r>
              <a:rPr lang="en-US" b="1" dirty="0" smtClean="0">
                <a:solidFill>
                  <a:srgbClr val="C00000"/>
                </a:solidFill>
              </a:rPr>
              <a:t>'9999-12-31‘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Group by 1,2) </a:t>
            </a:r>
            <a:r>
              <a:rPr lang="en-US" b="1" dirty="0">
                <a:solidFill>
                  <a:srgbClr val="C00000"/>
                </a:solidFill>
              </a:rPr>
              <a:t>A;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306" y="3133725"/>
            <a:ext cx="2448334" cy="15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0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24110"/>
            <a:ext cx="10133012" cy="1280890"/>
          </a:xfrm>
        </p:spPr>
        <p:txBody>
          <a:bodyPr>
            <a:normAutofit/>
          </a:bodyPr>
          <a:lstStyle/>
          <a:p>
            <a:r>
              <a:rPr lang="en-US" sz="2800" dirty="0"/>
              <a:t>5. What is the median, 80th and 95th percentile for this same reallocation days metric for each region?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133600"/>
            <a:ext cx="10133011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624110"/>
            <a:ext cx="10224453" cy="1280890"/>
          </a:xfrm>
        </p:spPr>
        <p:txBody>
          <a:bodyPr/>
          <a:lstStyle/>
          <a:p>
            <a:pPr algn="ctr"/>
            <a:r>
              <a:rPr lang="en-US" b="1" dirty="0"/>
              <a:t>B. Customer Transactions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133600"/>
            <a:ext cx="5199017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What is the unique count and total amount for each transaction type</a:t>
            </a:r>
            <a:r>
              <a:rPr lang="en-US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select </a:t>
            </a:r>
            <a:r>
              <a:rPr lang="en-US" b="1" dirty="0" err="1">
                <a:solidFill>
                  <a:srgbClr val="C00000"/>
                </a:solidFill>
              </a:rPr>
              <a:t>txn_type,sum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txn_amount</a:t>
            </a:r>
            <a:r>
              <a:rPr lang="en-US" b="1" dirty="0">
                <a:solidFill>
                  <a:srgbClr val="C00000"/>
                </a:solidFill>
              </a:rPr>
              <a:t>),count(</a:t>
            </a:r>
            <a:r>
              <a:rPr lang="en-US" b="1" dirty="0" err="1">
                <a:solidFill>
                  <a:srgbClr val="C00000"/>
                </a:solidFill>
              </a:rPr>
              <a:t>txn_type</a:t>
            </a:r>
            <a:r>
              <a:rPr lang="en-US" b="1" dirty="0">
                <a:solidFill>
                  <a:srgbClr val="C00000"/>
                </a:solidFill>
              </a:rPr>
              <a:t>) as </a:t>
            </a:r>
            <a:r>
              <a:rPr lang="en-US" b="1" dirty="0" err="1">
                <a:solidFill>
                  <a:srgbClr val="C00000"/>
                </a:solidFill>
              </a:rPr>
              <a:t>transaction_types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from </a:t>
            </a:r>
            <a:r>
              <a:rPr lang="en-US" b="1" dirty="0" err="1" smtClean="0">
                <a:solidFill>
                  <a:srgbClr val="C00000"/>
                </a:solidFill>
              </a:rPr>
              <a:t>data_bank.customer_transactions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group </a:t>
            </a:r>
            <a:r>
              <a:rPr lang="en-US" b="1" dirty="0">
                <a:solidFill>
                  <a:srgbClr val="C00000"/>
                </a:solidFill>
              </a:rPr>
              <a:t>by </a:t>
            </a:r>
            <a:r>
              <a:rPr lang="en-US" b="1" dirty="0" err="1">
                <a:solidFill>
                  <a:srgbClr val="C00000"/>
                </a:solidFill>
              </a:rPr>
              <a:t>txn_type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377" y="3786799"/>
            <a:ext cx="5467089" cy="15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7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624110"/>
            <a:ext cx="10315892" cy="1280890"/>
          </a:xfrm>
        </p:spPr>
        <p:txBody>
          <a:bodyPr>
            <a:normAutofit/>
          </a:bodyPr>
          <a:lstStyle/>
          <a:p>
            <a:r>
              <a:rPr lang="en-US" sz="2800" dirty="0"/>
              <a:t>7. What is the average total historical deposit counts and amounts for all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685109"/>
            <a:ext cx="6230983" cy="422611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select round(</a:t>
            </a:r>
            <a:r>
              <a:rPr lang="en-US" b="1" dirty="0" err="1">
                <a:solidFill>
                  <a:srgbClr val="C00000"/>
                </a:solidFill>
              </a:rPr>
              <a:t>avg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transaction_amount</a:t>
            </a:r>
            <a:r>
              <a:rPr lang="en-US" b="1" dirty="0">
                <a:solidFill>
                  <a:srgbClr val="C00000"/>
                </a:solidFill>
              </a:rPr>
              <a:t>),0) as </a:t>
            </a:r>
            <a:r>
              <a:rPr lang="en-US" b="1" dirty="0" err="1">
                <a:solidFill>
                  <a:srgbClr val="C00000"/>
                </a:solidFill>
              </a:rPr>
              <a:t>avg_transaction_amount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round(</a:t>
            </a:r>
            <a:r>
              <a:rPr lang="en-US" b="1" dirty="0" err="1" smtClean="0">
                <a:solidFill>
                  <a:srgbClr val="C00000"/>
                </a:solidFill>
              </a:rPr>
              <a:t>avg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transaction_types</a:t>
            </a:r>
            <a:r>
              <a:rPr lang="en-US" b="1" dirty="0">
                <a:solidFill>
                  <a:srgbClr val="C00000"/>
                </a:solidFill>
              </a:rPr>
              <a:t>),0) as </a:t>
            </a:r>
            <a:r>
              <a:rPr lang="en-US" b="1" dirty="0" err="1" smtClean="0">
                <a:solidFill>
                  <a:srgbClr val="C00000"/>
                </a:solidFill>
              </a:rPr>
              <a:t>avg_transaction_types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from(select </a:t>
            </a:r>
            <a:r>
              <a:rPr lang="en-US" b="1" dirty="0" err="1">
                <a:solidFill>
                  <a:srgbClr val="C00000"/>
                </a:solidFill>
              </a:rPr>
              <a:t>n.customer_id,txn_type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avg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txn_amount</a:t>
            </a:r>
            <a:r>
              <a:rPr lang="en-US" b="1" dirty="0" smtClean="0">
                <a:solidFill>
                  <a:srgbClr val="C00000"/>
                </a:solidFill>
              </a:rPr>
              <a:t>)as </a:t>
            </a:r>
            <a:r>
              <a:rPr lang="en-US" b="1" dirty="0" err="1">
                <a:solidFill>
                  <a:srgbClr val="C00000"/>
                </a:solidFill>
              </a:rPr>
              <a:t>transaction_amount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count(</a:t>
            </a:r>
            <a:r>
              <a:rPr lang="en-US" b="1" dirty="0" err="1" smtClean="0">
                <a:solidFill>
                  <a:srgbClr val="C00000"/>
                </a:solidFill>
              </a:rPr>
              <a:t>txn_type</a:t>
            </a:r>
            <a:r>
              <a:rPr lang="en-US" b="1" dirty="0">
                <a:solidFill>
                  <a:srgbClr val="C00000"/>
                </a:solidFill>
              </a:rPr>
              <a:t>) as </a:t>
            </a:r>
            <a:r>
              <a:rPr lang="en-US" b="1" dirty="0" err="1">
                <a:solidFill>
                  <a:srgbClr val="C00000"/>
                </a:solidFill>
              </a:rPr>
              <a:t>transaction_types</a:t>
            </a:r>
            <a:r>
              <a:rPr lang="en-US" b="1" dirty="0">
                <a:solidFill>
                  <a:srgbClr val="C00000"/>
                </a:solidFill>
              </a:rPr>
              <a:t> from </a:t>
            </a:r>
            <a:r>
              <a:rPr lang="en-US" b="1" dirty="0" err="1">
                <a:solidFill>
                  <a:srgbClr val="C00000"/>
                </a:solidFill>
              </a:rPr>
              <a:t>data_bank.customer_transactions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left </a:t>
            </a:r>
            <a:r>
              <a:rPr lang="en-US" b="1" dirty="0">
                <a:solidFill>
                  <a:srgbClr val="C00000"/>
                </a:solidFill>
              </a:rPr>
              <a:t>join </a:t>
            </a:r>
            <a:r>
              <a:rPr lang="en-US" b="1" dirty="0" err="1">
                <a:solidFill>
                  <a:srgbClr val="C00000"/>
                </a:solidFill>
              </a:rPr>
              <a:t>data_bank.customer_nodes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on </a:t>
            </a:r>
            <a:r>
              <a:rPr lang="en-US" b="1" dirty="0" err="1" smtClean="0">
                <a:solidFill>
                  <a:srgbClr val="C00000"/>
                </a:solidFill>
              </a:rPr>
              <a:t>t.customer_id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n.customer_id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where </a:t>
            </a:r>
            <a:r>
              <a:rPr lang="en-US" b="1" dirty="0" err="1">
                <a:solidFill>
                  <a:srgbClr val="C00000"/>
                </a:solidFill>
              </a:rPr>
              <a:t>txn_type</a:t>
            </a:r>
            <a:r>
              <a:rPr lang="en-US" b="1" dirty="0">
                <a:solidFill>
                  <a:srgbClr val="C00000"/>
                </a:solidFill>
              </a:rPr>
              <a:t>='deposit'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group </a:t>
            </a:r>
            <a:r>
              <a:rPr lang="en-US" b="1" dirty="0">
                <a:solidFill>
                  <a:srgbClr val="C00000"/>
                </a:solidFill>
              </a:rPr>
              <a:t>by 1,2)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86" y="3440293"/>
            <a:ext cx="5087768" cy="8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8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9" y="624110"/>
            <a:ext cx="10276704" cy="1280890"/>
          </a:xfrm>
        </p:spPr>
        <p:txBody>
          <a:bodyPr>
            <a:noAutofit/>
          </a:bodyPr>
          <a:lstStyle/>
          <a:p>
            <a:r>
              <a:rPr lang="en-US" sz="2400" dirty="0"/>
              <a:t>8. For each month - how many Data Bank customers make more than 1 deposit and either 1 purchase or 1 withdrawal in a single month?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9" y="2133600"/>
            <a:ext cx="10276703" cy="377762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05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76428C60-BADF-461E-ACB1-6AC412BA55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7010E9-D0D4-4763-90A3-DBAE37445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791FE0-E525-44F5-B24B-E8E5757CF5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277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 ESSENCE</vt:lpstr>
      <vt:lpstr>Arial</vt:lpstr>
      <vt:lpstr>Calibri</vt:lpstr>
      <vt:lpstr>Century Gothic</vt:lpstr>
      <vt:lpstr>Wingdings 3</vt:lpstr>
      <vt:lpstr>Wisp</vt:lpstr>
      <vt:lpstr>Case study # 4 Data Bank </vt:lpstr>
      <vt:lpstr> A. Customer Nodes Exploration </vt:lpstr>
      <vt:lpstr>3. How many customers are allocated to each region?</vt:lpstr>
      <vt:lpstr>4. How many days on average are customers reallocated to a different node? </vt:lpstr>
      <vt:lpstr>5. What is the median, 80th and 95th percentile for this same reallocation days metric for each region?</vt:lpstr>
      <vt:lpstr>B. Customer Transactions </vt:lpstr>
      <vt:lpstr>7. What is the average total historical deposit counts and amounts for all customers?</vt:lpstr>
      <vt:lpstr>8. For each month - how many Data Bank customers make more than 1 deposit and either 1 purchase or 1 withdrawal in a single month?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2022-07-21T08:06:08Z</dcterms:created>
  <dcterms:modified xsi:type="dcterms:W3CDTF">2022-07-21T17:27:56Z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