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76" r:id="rId5"/>
    <p:sldId id="259" r:id="rId6"/>
    <p:sldId id="260" r:id="rId7"/>
    <p:sldId id="261" r:id="rId8"/>
    <p:sldId id="275" r:id="rId9"/>
    <p:sldId id="278" r:id="rId10"/>
    <p:sldId id="279" r:id="rId11"/>
    <p:sldId id="262" r:id="rId12"/>
    <p:sldId id="263" r:id="rId13"/>
    <p:sldId id="264" r:id="rId14"/>
    <p:sldId id="268" r:id="rId15"/>
    <p:sldId id="265" r:id="rId16"/>
    <p:sldId id="26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9" d="100"/>
          <a:sy n="69"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13-01-2025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13/01/2025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13/01/2025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13/01/2025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13/01/2025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13/01/2025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13/01/2025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rroij.com/open-access/design-and-fabrication-of-coconut-harvestingrobot-cocobot.pdf?utm_source=chatgpt.com" TargetMode="External"/><Relationship Id="rId7" Type="http://schemas.openxmlformats.org/officeDocument/2006/relationships/hyperlink" Target="https://www.researchgate.net/publication/369825823_Status_and_Scope_of_Automated_Coconut_Harvester_in_India_A_Review" TargetMode="External"/><Relationship Id="rId2" Type="http://schemas.openxmlformats.org/officeDocument/2006/relationships/hyperlink" Target="https://www.ijareeie.com/upload/2019/april/3_Autonomous.pdf?utm_source=chatgpt.com"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43456771_Amaran_An_Unmanned_Robotic_Coconut_Tree_Climber_and_Harvester?utm_source=chatgpt.com" TargetMode="External"/><Relationship Id="rId5" Type="http://schemas.openxmlformats.org/officeDocument/2006/relationships/hyperlink" Target="https://www.researchgate.net/publication/319473935_A_Survey_on_Robotic_Coconut_Tree_Climbers_-_Existing_Methods_and_Techniques?utm_source=chatgpt.com" TargetMode="External"/><Relationship Id="rId4" Type="http://schemas.openxmlformats.org/officeDocument/2006/relationships/hyperlink" Target="https://www.researchgate.net/publication/319473935_A_Survey_on_Robotic_Coconut_Tree_Clim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000" dirty="0">
                <a:solidFill>
                  <a:schemeClr val="tx1"/>
                </a:solidFill>
                <a:latin typeface="Cambria" panose="02040503050406030204" pitchFamily="18" charset="0"/>
                <a:ea typeface="Cambria" panose="02040503050406030204" pitchFamily="18" charset="0"/>
              </a:rPr>
              <a:t>COCONUT CROP HARVEST MECHANIZATION FOR REDUCING HARVEST CROP</a:t>
            </a:r>
            <a:endParaRPr sz="20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a:t>
            </a:r>
            <a:r>
              <a:rPr lang="en-GB" dirty="0">
                <a:solidFill>
                  <a:schemeClr val="tx1"/>
                </a:solidFill>
                <a:latin typeface="Cambria" panose="02040503050406030204" pitchFamily="18" charset="0"/>
                <a:ea typeface="Cambria" panose="02040503050406030204" pitchFamily="18" charset="0"/>
              </a:rPr>
              <a:t>: </a:t>
            </a:r>
            <a:endParaRPr dirty="0">
              <a:solidFill>
                <a:schemeClr val="tx2"/>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17653157"/>
              </p:ext>
            </p:extLst>
          </p:nvPr>
        </p:nvGraphicFramePr>
        <p:xfrm>
          <a:off x="360219" y="2513340"/>
          <a:ext cx="5611804" cy="2194620"/>
        </p:xfrm>
        <a:graphic>
          <a:graphicData uri="http://schemas.openxmlformats.org/drawingml/2006/table">
            <a:tbl>
              <a:tblPr firstRow="1" bandRow="1">
                <a:tableStyleId>{5C22544A-7EE6-4342-B048-85BDC9FD1C3A}</a:tableStyleId>
              </a:tblPr>
              <a:tblGrid>
                <a:gridCol w="2159312">
                  <a:extLst>
                    <a:ext uri="{9D8B030D-6E8A-4147-A177-3AD203B41FA5}">
                      <a16:colId xmlns:a16="http://schemas.microsoft.com/office/drawing/2014/main" val="20000"/>
                    </a:ext>
                  </a:extLst>
                </a:gridCol>
                <a:gridCol w="3452492">
                  <a:extLst>
                    <a:ext uri="{9D8B030D-6E8A-4147-A177-3AD203B41FA5}">
                      <a16:colId xmlns:a16="http://schemas.microsoft.com/office/drawing/2014/main" val="20001"/>
                    </a:ext>
                  </a:extLst>
                </a:gridCol>
              </a:tblGrid>
              <a:tr h="336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val="10000"/>
                  </a:ext>
                </a:extLst>
              </a:tr>
              <a:tr h="336760">
                <a:tc>
                  <a:txBody>
                    <a:bodyPr/>
                    <a:lstStyle/>
                    <a:p>
                      <a:pPr marL="0" marR="0" lvl="0" indent="0" algn="ctr" rtl="0">
                        <a:spcBef>
                          <a:spcPts val="0"/>
                        </a:spcBef>
                        <a:spcAft>
                          <a:spcPts val="0"/>
                        </a:spcAft>
                        <a:buFont typeface="+mj-lt"/>
                        <a:buNone/>
                      </a:pPr>
                      <a:r>
                        <a:rPr lang="en-IN" sz="1800" u="none" strike="noStrike" cap="none" dirty="0"/>
                        <a:t>20211ISR0017</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P L THIYAGARAJAN</a:t>
                      </a:r>
                      <a:endParaRPr sz="1800" u="none" strike="noStrike" cap="none" dirty="0"/>
                    </a:p>
                  </a:txBody>
                  <a:tcPr marL="91450" marR="91450" marT="45725" marB="45725" anchor="ctr"/>
                </a:tc>
                <a:extLst>
                  <a:ext uri="{0D108BD9-81ED-4DB2-BD59-A6C34878D82A}">
                    <a16:rowId xmlns:a16="http://schemas.microsoft.com/office/drawing/2014/main" val="10001"/>
                  </a:ext>
                </a:extLst>
              </a:tr>
              <a:tr h="336760">
                <a:tc>
                  <a:txBody>
                    <a:bodyPr/>
                    <a:lstStyle/>
                    <a:p>
                      <a:pPr marL="0" marR="0" lvl="0" indent="0" algn="ctr" rtl="0">
                        <a:spcBef>
                          <a:spcPts val="0"/>
                        </a:spcBef>
                        <a:spcAft>
                          <a:spcPts val="0"/>
                        </a:spcAft>
                        <a:buNone/>
                      </a:pPr>
                      <a:r>
                        <a:rPr lang="en-IN" sz="1800" u="none" strike="noStrike" cap="none" dirty="0"/>
                        <a:t>20211ISR0034</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MADHUBALA S</a:t>
                      </a:r>
                      <a:endParaRPr sz="1800" u="none" strike="noStrike" cap="none" dirty="0"/>
                    </a:p>
                  </a:txBody>
                  <a:tcPr marL="91450" marR="91450" marT="45725" marB="45725" anchor="ctr"/>
                </a:tc>
                <a:extLst>
                  <a:ext uri="{0D108BD9-81ED-4DB2-BD59-A6C34878D82A}">
                    <a16:rowId xmlns:a16="http://schemas.microsoft.com/office/drawing/2014/main" val="10002"/>
                  </a:ext>
                </a:extLst>
              </a:tr>
              <a:tr h="336760">
                <a:tc>
                  <a:txBody>
                    <a:bodyPr/>
                    <a:lstStyle/>
                    <a:p>
                      <a:pPr marL="0" marR="0" lvl="0" indent="0" algn="ctr" rtl="0">
                        <a:spcBef>
                          <a:spcPts val="0"/>
                        </a:spcBef>
                        <a:spcAft>
                          <a:spcPts val="0"/>
                        </a:spcAft>
                        <a:buNone/>
                      </a:pPr>
                      <a:r>
                        <a:rPr lang="en-IN" sz="1800" u="none" strike="noStrike" cap="none" dirty="0"/>
                        <a:t>20211ISR0011</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ADITYA M SUDAN</a:t>
                      </a:r>
                      <a:endParaRPr sz="1800" u="none" strike="noStrike" cap="none" dirty="0"/>
                    </a:p>
                  </a:txBody>
                  <a:tcPr marL="91450" marR="91450" marT="45725" marB="45725" anchor="ctr"/>
                </a:tc>
                <a:extLst>
                  <a:ext uri="{0D108BD9-81ED-4DB2-BD59-A6C34878D82A}">
                    <a16:rowId xmlns:a16="http://schemas.microsoft.com/office/drawing/2014/main" val="10003"/>
                  </a:ext>
                </a:extLst>
              </a:tr>
              <a:tr h="336760">
                <a:tc>
                  <a:txBody>
                    <a:bodyPr/>
                    <a:lstStyle/>
                    <a:p>
                      <a:pPr marL="0" marR="0" lvl="0" indent="0" algn="ctr" rtl="0">
                        <a:spcBef>
                          <a:spcPts val="0"/>
                        </a:spcBef>
                        <a:spcAft>
                          <a:spcPts val="0"/>
                        </a:spcAft>
                        <a:buNone/>
                      </a:pPr>
                      <a:r>
                        <a:rPr lang="en-IN" sz="1800" u="none" strike="noStrike" cap="none" dirty="0"/>
                        <a:t>20211ISR0028</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MERVYN CHRISTY J</a:t>
                      </a:r>
                      <a:endParaRPr sz="1800" u="none" strike="noStrike" cap="none" dirty="0"/>
                    </a:p>
                  </a:txBody>
                  <a:tcPr marL="91450" marR="91450" marT="45725" marB="45725" anchor="ctr"/>
                </a:tc>
                <a:extLst>
                  <a:ext uri="{0D108BD9-81ED-4DB2-BD59-A6C34878D82A}">
                    <a16:rowId xmlns:a16="http://schemas.microsoft.com/office/drawing/2014/main" val="10004"/>
                  </a:ext>
                </a:extLst>
              </a:tr>
              <a:tr h="336760">
                <a:tc>
                  <a:txBody>
                    <a:bodyPr/>
                    <a:lstStyle/>
                    <a:p>
                      <a:pPr marL="0" marR="0" lvl="0" indent="0" algn="ctr" rtl="0">
                        <a:spcBef>
                          <a:spcPts val="0"/>
                        </a:spcBef>
                        <a:spcAft>
                          <a:spcPts val="0"/>
                        </a:spcAft>
                        <a:buNone/>
                      </a:pPr>
                      <a:r>
                        <a:rPr lang="en-IN" sz="1800" u="none" strike="noStrike" cap="none" dirty="0"/>
                        <a:t>20211ISR0045 </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IN" sz="1800" u="none" strike="noStrike" cap="none" dirty="0"/>
                        <a:t>B KRIPASHINI</a:t>
                      </a:r>
                      <a:endParaRPr sz="1800" u="none" strike="noStrike" cap="none" dirty="0"/>
                    </a:p>
                  </a:txBody>
                  <a:tcPr marL="91450" marR="91450" marT="45725" marB="45725" anchor="ct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Dr.</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AKSHATHA Y</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24691" y="4707960"/>
            <a:ext cx="12125224" cy="138804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ZAFAR ALI KHAN</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latin typeface="Cambria" panose="02040503050406030204" pitchFamily="18" charset="0"/>
                <a:ea typeface="Cambria" panose="02040503050406030204" pitchFamily="18" charset="0"/>
                <a:cs typeface="Verdana"/>
                <a:sym typeface="Verdana"/>
              </a:rPr>
              <a:t>Dr. AFROZ PASHA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E7007-E30C-022C-6309-0EB5A2136146}"/>
              </a:ext>
            </a:extLst>
          </p:cNvPr>
          <p:cNvSpPr>
            <a:spLocks noGrp="1"/>
          </p:cNvSpPr>
          <p:nvPr>
            <p:ph type="title"/>
          </p:nvPr>
        </p:nvSpPr>
        <p:spPr/>
        <p:txBody>
          <a:bodyPr/>
          <a:lstStyle/>
          <a:p>
            <a:r>
              <a:rPr lang="en-IN" dirty="0"/>
              <a:t>COMPONENTS</a:t>
            </a:r>
          </a:p>
        </p:txBody>
      </p:sp>
      <p:sp>
        <p:nvSpPr>
          <p:cNvPr id="3" name="Content Placeholder 2">
            <a:extLst>
              <a:ext uri="{FF2B5EF4-FFF2-40B4-BE49-F238E27FC236}">
                <a16:creationId xmlns:a16="http://schemas.microsoft.com/office/drawing/2014/main" id="{1DB727A0-C1E5-E1CC-DE4D-6256E2B2AB06}"/>
              </a:ext>
            </a:extLst>
          </p:cNvPr>
          <p:cNvSpPr>
            <a:spLocks noGrp="1"/>
          </p:cNvSpPr>
          <p:nvPr>
            <p:ph idx="1"/>
          </p:nvPr>
        </p:nvSpPr>
        <p:spPr/>
        <p:txBody>
          <a:bodyPr>
            <a:normAutofit fontScale="40000" lnSpcReduction="20000"/>
          </a:bodyPr>
          <a:lstStyle/>
          <a:p>
            <a:pPr marL="0" indent="0">
              <a:buNone/>
            </a:pPr>
            <a:r>
              <a:rPr lang="en-IN" sz="4000" dirty="0">
                <a:effectLst/>
                <a:latin typeface="Times New Roman" panose="02020603050405020304" pitchFamily="18" charset="0"/>
                <a:ea typeface="Times New Roman" panose="02020603050405020304" pitchFamily="18" charset="0"/>
              </a:rPr>
              <a:t>For smooth functioning, the Internet of Things-based coconut harvester combines essential hardware and software elements:</a:t>
            </a:r>
          </a:p>
          <a:p>
            <a:pPr marL="0" indent="0">
              <a:buNone/>
            </a:pPr>
            <a:endParaRPr lang="en-IN" sz="4000" b="1" dirty="0">
              <a:effectLst/>
              <a:latin typeface="Times New Roman" panose="02020603050405020304" pitchFamily="18" charset="0"/>
              <a:ea typeface="Times New Roman" panose="02020603050405020304" pitchFamily="18" charset="0"/>
            </a:endParaRPr>
          </a:p>
          <a:p>
            <a:pPr marL="0" indent="0" algn="just">
              <a:lnSpc>
                <a:spcPct val="150000"/>
              </a:lnSpc>
              <a:buNone/>
            </a:pPr>
            <a:r>
              <a:rPr lang="en-IN" sz="4500" b="1" dirty="0">
                <a:effectLst/>
                <a:latin typeface="Times New Roman" panose="02020603050405020304" pitchFamily="18" charset="0"/>
                <a:ea typeface="Times New Roman" panose="02020603050405020304" pitchFamily="18" charset="0"/>
              </a:rPr>
              <a:t>Hardware</a:t>
            </a:r>
            <a:r>
              <a:rPr lang="en-IN" sz="4500" dirty="0">
                <a:effectLst/>
                <a:latin typeface="Times New Roman" panose="02020603050405020304" pitchFamily="18" charset="0"/>
                <a:ea typeface="Times New Roman" panose="02020603050405020304" pitchFamily="18" charset="0"/>
              </a:rPr>
              <a:t>:</a:t>
            </a:r>
          </a:p>
          <a:p>
            <a:pPr marL="228600" indent="-228600" algn="just">
              <a:lnSpc>
                <a:spcPct val="150000"/>
              </a:lnSpc>
            </a:pPr>
            <a:r>
              <a:rPr lang="en-IN" sz="4000" dirty="0">
                <a:effectLst/>
                <a:latin typeface="Times New Roman" panose="02020603050405020304" pitchFamily="18" charset="0"/>
                <a:ea typeface="Times New Roman" panose="02020603050405020304" pitchFamily="18" charset="0"/>
              </a:rPr>
              <a:t>The ESP32 microcontroller is a central device that may be controlled remotely thanks to its Wi-Fi connection.</a:t>
            </a:r>
          </a:p>
          <a:p>
            <a:pPr marL="0" indent="0" algn="just">
              <a:lnSpc>
                <a:spcPct val="150000"/>
              </a:lnSpc>
              <a:buNone/>
            </a:pPr>
            <a:r>
              <a:rPr lang="en-IN" sz="4500" b="1" dirty="0">
                <a:effectLst/>
                <a:latin typeface="Times New Roman" panose="02020603050405020304" pitchFamily="18" charset="0"/>
                <a:ea typeface="Times New Roman" panose="02020603050405020304" pitchFamily="18" charset="0"/>
              </a:rPr>
              <a:t>Motors:</a:t>
            </a:r>
            <a:endParaRPr lang="en-IN" sz="4500" dirty="0">
              <a:effectLst/>
              <a:latin typeface="Times New Roman" panose="02020603050405020304" pitchFamily="18" charset="0"/>
              <a:ea typeface="Times New Roman" panose="02020603050405020304" pitchFamily="18" charset="0"/>
            </a:endParaRPr>
          </a:p>
          <a:p>
            <a:pPr algn="just">
              <a:lnSpc>
                <a:spcPct val="150000"/>
              </a:lnSpc>
            </a:pPr>
            <a:r>
              <a:rPr lang="en-IN" sz="4000" dirty="0">
                <a:effectLst/>
                <a:latin typeface="Times New Roman" panose="02020603050405020304" pitchFamily="18" charset="0"/>
                <a:ea typeface="Times New Roman" panose="02020603050405020304" pitchFamily="18" charset="0"/>
              </a:rPr>
              <a:t>Activated by GPIO pins, these devices regulate movement both upward and downward.</a:t>
            </a:r>
          </a:p>
          <a:p>
            <a:pPr marL="0" indent="0" algn="just">
              <a:lnSpc>
                <a:spcPct val="150000"/>
              </a:lnSpc>
              <a:buNone/>
            </a:pPr>
            <a:r>
              <a:rPr lang="en-IN" sz="4500" b="1" dirty="0">
                <a:effectLst/>
                <a:latin typeface="Times New Roman" panose="02020603050405020304" pitchFamily="18" charset="0"/>
                <a:ea typeface="Times New Roman" panose="02020603050405020304" pitchFamily="18" charset="0"/>
              </a:rPr>
              <a:t>Cutter Mechanism:</a:t>
            </a:r>
            <a:r>
              <a:rPr lang="en-IN" sz="4500" dirty="0">
                <a:effectLst/>
                <a:latin typeface="Times New Roman" panose="02020603050405020304" pitchFamily="18" charset="0"/>
                <a:ea typeface="Times New Roman" panose="02020603050405020304" pitchFamily="18" charset="0"/>
              </a:rPr>
              <a:t> </a:t>
            </a:r>
          </a:p>
          <a:p>
            <a:pPr algn="just">
              <a:lnSpc>
                <a:spcPct val="150000"/>
              </a:lnSpc>
            </a:pPr>
            <a:r>
              <a:rPr lang="en-IN" sz="4000" dirty="0">
                <a:effectLst/>
                <a:latin typeface="Times New Roman" panose="02020603050405020304" pitchFamily="18" charset="0"/>
                <a:ea typeface="Times New Roman" panose="02020603050405020304" pitchFamily="18" charset="0"/>
              </a:rPr>
              <a:t>ESP32-controlled precise cutting mechanism.</a:t>
            </a:r>
          </a:p>
          <a:p>
            <a:pPr marL="0" indent="0" algn="just">
              <a:lnSpc>
                <a:spcPct val="150000"/>
              </a:lnSpc>
              <a:buNone/>
            </a:pPr>
            <a:r>
              <a:rPr lang="en-IN" sz="4500" b="1" dirty="0">
                <a:effectLst/>
                <a:latin typeface="Times New Roman" panose="02020603050405020304" pitchFamily="18" charset="0"/>
                <a:ea typeface="Times New Roman" panose="02020603050405020304" pitchFamily="18" charset="0"/>
              </a:rPr>
              <a:t>Power Supply:</a:t>
            </a:r>
            <a:r>
              <a:rPr lang="en-IN" sz="4500" dirty="0">
                <a:effectLst/>
                <a:latin typeface="Times New Roman" panose="02020603050405020304" pitchFamily="18" charset="0"/>
                <a:ea typeface="Times New Roman" panose="02020603050405020304" pitchFamily="18" charset="0"/>
              </a:rPr>
              <a:t> </a:t>
            </a:r>
          </a:p>
          <a:p>
            <a:pPr algn="just">
              <a:lnSpc>
                <a:spcPct val="150000"/>
              </a:lnSpc>
            </a:pPr>
            <a:r>
              <a:rPr lang="en-IN" sz="4000" dirty="0">
                <a:effectLst/>
                <a:latin typeface="Times New Roman" panose="02020603050405020304" pitchFamily="18" charset="0"/>
                <a:ea typeface="Times New Roman" panose="02020603050405020304" pitchFamily="18" charset="0"/>
              </a:rPr>
              <a:t>Gives components steady power.</a:t>
            </a:r>
          </a:p>
          <a:p>
            <a:pPr marL="0" indent="0" algn="just">
              <a:lnSpc>
                <a:spcPct val="150000"/>
              </a:lnSpc>
              <a:buNone/>
            </a:pPr>
            <a:r>
              <a:rPr lang="en-IN" sz="4500" b="1" dirty="0">
                <a:effectLst/>
                <a:latin typeface="Times New Roman" panose="02020603050405020304" pitchFamily="18" charset="0"/>
                <a:ea typeface="Times New Roman" panose="02020603050405020304" pitchFamily="18" charset="0"/>
              </a:rPr>
              <a:t>Program:</a:t>
            </a:r>
            <a:endParaRPr lang="en-IN" sz="4500" dirty="0">
              <a:effectLst/>
              <a:latin typeface="Times New Roman" panose="02020603050405020304" pitchFamily="18" charset="0"/>
              <a:ea typeface="Times New Roman" panose="02020603050405020304" pitchFamily="18" charset="0"/>
            </a:endParaRPr>
          </a:p>
          <a:p>
            <a:pPr algn="just">
              <a:lnSpc>
                <a:spcPct val="150000"/>
              </a:lnSpc>
            </a:pPr>
            <a:r>
              <a:rPr lang="en-IN" sz="4000" dirty="0">
                <a:effectLst/>
                <a:latin typeface="Times New Roman" panose="02020603050405020304" pitchFamily="18" charset="0"/>
                <a:ea typeface="Times New Roman" panose="02020603050405020304" pitchFamily="18" charset="0"/>
              </a:rPr>
              <a:t>Commands are sent to the ESP32 using the Blynk App, a remote control interface.</a:t>
            </a:r>
          </a:p>
          <a:p>
            <a:pPr algn="just">
              <a:lnSpc>
                <a:spcPct val="150000"/>
              </a:lnSpc>
            </a:pPr>
            <a:r>
              <a:rPr lang="en-IN" sz="4000" dirty="0">
                <a:effectLst/>
                <a:latin typeface="Times New Roman" panose="02020603050405020304" pitchFamily="18" charset="0"/>
                <a:ea typeface="Times New Roman" panose="02020603050405020304" pitchFamily="18" charset="0"/>
              </a:rPr>
              <a:t>C/C++ code that interprets app inputs and initiates motor/cutter operations is known as embedded programming.</a:t>
            </a:r>
          </a:p>
          <a:p>
            <a:pPr marL="0" indent="0" algn="just">
              <a:lnSpc>
                <a:spcPct val="150000"/>
              </a:lnSpc>
              <a:buNone/>
            </a:pPr>
            <a:endParaRPr lang="en-IN" sz="2600" dirty="0">
              <a:effectLst/>
              <a:latin typeface="Times New Roman" panose="02020603050405020304" pitchFamily="18" charset="0"/>
              <a:ea typeface="Times New Roman" panose="02020603050405020304" pitchFamily="18" charset="0"/>
            </a:endParaRPr>
          </a:p>
          <a:p>
            <a:pPr marL="228600" indent="-228600" algn="just">
              <a:lnSpc>
                <a:spcPct val="150000"/>
              </a:lnSpc>
            </a:pPr>
            <a:endParaRPr lang="en-IN" sz="1800" dirty="0">
              <a:effectLst/>
              <a:latin typeface="Times New Roman" panose="02020603050405020304" pitchFamily="18" charset="0"/>
              <a:ea typeface="Times New Roman" panose="02020603050405020304" pitchFamily="18" charset="0"/>
            </a:endParaRPr>
          </a:p>
          <a:p>
            <a:pPr marL="228600" indent="-228600" algn="just">
              <a:lnSpc>
                <a:spcPct val="150000"/>
              </a:lnSpc>
            </a:pPr>
            <a:endParaRPr lang="en-IN" sz="1800" dirty="0">
              <a:effectLst/>
              <a:latin typeface="Times New Roman" panose="02020603050405020304" pitchFamily="18" charset="0"/>
              <a:ea typeface="Times New Roman" panose="02020603050405020304" pitchFamily="18" charset="0"/>
            </a:endParaRPr>
          </a:p>
          <a:p>
            <a:endParaRPr lang="en-IN" sz="3600" dirty="0"/>
          </a:p>
        </p:txBody>
      </p:sp>
    </p:spTree>
    <p:extLst>
      <p:ext uri="{BB962C8B-B14F-4D97-AF65-F5344CB8AC3E}">
        <p14:creationId xmlns:p14="http://schemas.microsoft.com/office/powerpoint/2010/main" val="452056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5" name="Content Placeholder 4">
            <a:extLst>
              <a:ext uri="{FF2B5EF4-FFF2-40B4-BE49-F238E27FC236}">
                <a16:creationId xmlns:a16="http://schemas.microsoft.com/office/drawing/2014/main" id="{C582C4A5-F1CB-9931-8C94-6AC242F29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p:pic>
    </p:spTree>
    <p:extLst>
      <p:ext uri="{BB962C8B-B14F-4D97-AF65-F5344CB8AC3E}">
        <p14:creationId xmlns:p14="http://schemas.microsoft.com/office/powerpoint/2010/main" val="3677332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lnSpcReduction="10000"/>
          </a:bodyPr>
          <a:lstStyle/>
          <a:p>
            <a:r>
              <a:rPr lang="en-IN" sz="2000" b="1" dirty="0"/>
              <a:t>Increased Harvest Efficiency</a:t>
            </a:r>
            <a:r>
              <a:rPr lang="en-IN" sz="2000" dirty="0"/>
              <a:t>:</a:t>
            </a:r>
            <a:endParaRPr lang="en-GB" sz="2000" dirty="0"/>
          </a:p>
          <a:p>
            <a:pPr marL="0" indent="0">
              <a:buNone/>
            </a:pPr>
            <a:r>
              <a:rPr lang="en-GB" sz="1800" dirty="0"/>
              <a:t>   </a:t>
            </a:r>
            <a:r>
              <a:rPr lang="en-US" sz="1800" dirty="0"/>
              <a:t>The mechanization of coconut harvesting is expected to significantly improve the speed</a:t>
            </a:r>
          </a:p>
          <a:p>
            <a:pPr marL="0" indent="0">
              <a:buNone/>
            </a:pPr>
            <a:r>
              <a:rPr lang="en-US" sz="1800" dirty="0"/>
              <a:t>    and efficiency of the harvesting process.</a:t>
            </a:r>
          </a:p>
          <a:p>
            <a:r>
              <a:rPr lang="en-US" sz="2000" b="1" dirty="0"/>
              <a:t>Reduced Labor Dependency</a:t>
            </a:r>
            <a:r>
              <a:rPr lang="en-US" sz="2000" dirty="0"/>
              <a:t>:</a:t>
            </a:r>
            <a:br>
              <a:rPr lang="en-US" sz="1400" dirty="0"/>
            </a:br>
            <a:r>
              <a:rPr lang="en-US" sz="1600" dirty="0"/>
              <a:t>By introducing automated systems, the project aims to decrease reliance on manual labor, addressing challenges related to labor shortages and seasonal workforce fluctuations.</a:t>
            </a:r>
          </a:p>
          <a:p>
            <a:r>
              <a:rPr lang="en-US" sz="2000" b="1" dirty="0"/>
              <a:t>Minimized Post-Harvest Losses</a:t>
            </a:r>
            <a:r>
              <a:rPr lang="en-US" sz="2000" dirty="0"/>
              <a:t>:</a:t>
            </a:r>
            <a:br>
              <a:rPr lang="en-US" sz="1600" dirty="0"/>
            </a:br>
            <a:r>
              <a:rPr lang="en-US" sz="1600" dirty="0"/>
              <a:t>With more precise and timely harvesting, the project is expected to lower post-harvest losses due to overripe or damaged coconuts, ultimately improving the overall quality and yield of the crop.</a:t>
            </a:r>
          </a:p>
          <a:p>
            <a:r>
              <a:rPr lang="en-US" sz="2000" b="1" dirty="0"/>
              <a:t>Cost Savings</a:t>
            </a:r>
            <a:r>
              <a:rPr lang="en-US" sz="2000" dirty="0"/>
              <a:t>:</a:t>
            </a:r>
            <a:br>
              <a:rPr lang="en-US" sz="1200" dirty="0"/>
            </a:br>
            <a:r>
              <a:rPr lang="en-US" sz="1600" dirty="0"/>
              <a:t>The implementation of mechanized harvesting is anticipated to lower operational costs by reducing labor expenses and increasing productivity, leading to improved profit margins for farmers.</a:t>
            </a:r>
          </a:p>
          <a:p>
            <a:r>
              <a:rPr lang="en-US" sz="2000" b="1" dirty="0"/>
              <a:t>Economic Growth in Coconut Farming Regions</a:t>
            </a:r>
            <a:r>
              <a:rPr lang="en-US" sz="2000" dirty="0"/>
              <a:t>:</a:t>
            </a:r>
            <a:br>
              <a:rPr lang="en-US" sz="1200" dirty="0"/>
            </a:br>
            <a:r>
              <a:rPr lang="en-US" sz="1600" dirty="0"/>
              <a:t>By improving the efficiency and profitability of coconut harvesting, the project aims to contribute to economic growth in regions that heavily depend on coconut agriculture, enhancing the livelihoods of local farmers.</a:t>
            </a:r>
            <a:endParaRPr lang="en-IN" sz="1600" dirty="0"/>
          </a:p>
        </p:txBody>
      </p:sp>
    </p:spTree>
    <p:extLst>
      <p:ext uri="{BB962C8B-B14F-4D97-AF65-F5344CB8AC3E}">
        <p14:creationId xmlns:p14="http://schemas.microsoft.com/office/powerpoint/2010/main" val="1923928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lstStyle/>
          <a:p>
            <a:pPr>
              <a:lnSpc>
                <a:spcPct val="150000"/>
              </a:lnSpc>
            </a:pPr>
            <a:r>
              <a:rPr lang="en-US" sz="1800" dirty="0">
                <a:effectLst/>
                <a:latin typeface="Times New Roman" panose="02020603050405020304" pitchFamily="18" charset="0"/>
                <a:ea typeface="Times New Roman" panose="02020603050405020304" pitchFamily="18" charset="0"/>
              </a:rPr>
              <a:t>Using contemporary IoT technology, the coconut crop harvesting system effectively showcased its capacity to automate the harvesting process. A dependable and intuitive remote operating solution was made possible by the ESP32 microcontroller's combination with DC motors and the Blynk platform. By eliminating the need for physical work in potentially dangerous situations, the technology increased operational safety.]</a:t>
            </a:r>
          </a:p>
          <a:p>
            <a:pPr marL="0" indent="0">
              <a:lnSpc>
                <a:spcPct val="150000"/>
              </a:lnSpc>
              <a:buNone/>
            </a:pPr>
            <a:endParaRPr lang="en-IN" sz="1800" dirty="0">
              <a:effectLst/>
              <a:latin typeface="Times New Roman" panose="02020603050405020304" pitchFamily="18" charset="0"/>
              <a:ea typeface="Times New Roman" panose="02020603050405020304" pitchFamily="18" charset="0"/>
            </a:endParaRPr>
          </a:p>
          <a:p>
            <a:pPr>
              <a:lnSpc>
                <a:spcPct val="150000"/>
              </a:lnSpc>
            </a:pPr>
            <a:r>
              <a:rPr lang="en-US" sz="1800" dirty="0">
                <a:effectLst/>
                <a:latin typeface="Times New Roman" panose="02020603050405020304" pitchFamily="18" charset="0"/>
                <a:ea typeface="Times New Roman" panose="02020603050405020304" pitchFamily="18" charset="0"/>
              </a:rPr>
              <a:t> The quick control through the Blynk app and the seamless coordination between the motorized components demonstrated the system's usefulness and efficiency. The system might be enhanced for commercial agricultural usage with additional improvements, such the use of renewable power sources and sensors for increased accuracy. All things considered, the endeavor is a big step toward safer and more effective coconut harvesting techniques, helping to develop</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sz="1600" dirty="0"/>
          </a:p>
        </p:txBody>
      </p:sp>
    </p:spTree>
    <p:extLst>
      <p:ext uri="{BB962C8B-B14F-4D97-AF65-F5344CB8AC3E}">
        <p14:creationId xmlns:p14="http://schemas.microsoft.com/office/powerpoint/2010/main" val="22385711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https://github.com/Thiyag15/C-0-CONUT-harVESTER</a:t>
            </a: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r>
              <a:rPr lang="en-US" sz="1800" b="1" u="sng" dirty="0">
                <a:solidFill>
                  <a:srgbClr val="0000FF"/>
                </a:solidFill>
                <a:effectLst/>
                <a:latin typeface="Times New Roman" panose="02020603050405020304" pitchFamily="18" charset="0"/>
                <a:ea typeface="Times New Roman" panose="02020603050405020304" pitchFamily="18" charset="0"/>
                <a:hlinkClick r:id="rId2"/>
              </a:rPr>
              <a:t> https://www.ijareeie.com/upload/2019/april/3_Autonomous.pdf?utm_source=chatgpt.com</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b="1" u="sng" dirty="0">
              <a:solidFill>
                <a:srgbClr val="0000FF"/>
              </a:solidFill>
              <a:effectLst/>
              <a:latin typeface="Times New Roman" panose="02020603050405020304" pitchFamily="18" charset="0"/>
              <a:ea typeface="Times New Roman" panose="02020603050405020304" pitchFamily="18" charset="0"/>
              <a:hlinkClick r:id="rId3"/>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3"/>
              </a:rPr>
              <a:t>https://www.rroij.com/open-access/design-and-fabrication-of-coconut-harvestingrobot-cocobot.pdf?utm_source=chatgpt.com</a:t>
            </a:r>
            <a:endParaRPr lang="en-IN" sz="1800" dirty="0">
              <a:effectLst/>
              <a:latin typeface="Times New Roman" panose="02020603050405020304" pitchFamily="18" charset="0"/>
              <a:ea typeface="Times New Roman" panose="02020603050405020304" pitchFamily="18" charset="0"/>
            </a:endParaRPr>
          </a:p>
          <a:p>
            <a:pPr marL="0" indent="0">
              <a:buNone/>
            </a:pPr>
            <a:endParaRPr lang="en-US" sz="1800" b="1" u="sng" dirty="0">
              <a:solidFill>
                <a:srgbClr val="0000FF"/>
              </a:solidFill>
              <a:effectLst/>
              <a:latin typeface="Times New Roman" panose="02020603050405020304" pitchFamily="18" charset="0"/>
              <a:ea typeface="Times New Roman" panose="02020603050405020304" pitchFamily="18" charset="0"/>
              <a:hlinkClick r:id="rId4"/>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4"/>
              </a:rPr>
              <a:t>https://www.researchgate.net/publication/319473935_A_Survey_on_Robotic_Coconut_Tree_Climb</a:t>
            </a:r>
            <a:r>
              <a:rPr lang="en-US" sz="1800" b="1" u="sng" dirty="0">
                <a:solidFill>
                  <a:srgbClr val="0000FF"/>
                </a:solidFill>
                <a:effectLst/>
                <a:latin typeface="Times New Roman" panose="02020603050405020304" pitchFamily="18" charset="0"/>
                <a:ea typeface="Times New Roman" panose="02020603050405020304" pitchFamily="18" charset="0"/>
                <a:hlinkClick r:id="rId5"/>
              </a:rPr>
              <a:t>ers_-_Existing_Methods_and_Techniques?utm_source=chatgpt.com</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6"/>
              </a:rPr>
              <a:t>https://www.researchgate.net/publication/343456771_Amaran_An_Unmanned_Robotic_Coconut_Tree_Climber_and_Harvester?utm_source=chatgpt.com</a:t>
            </a:r>
            <a:endParaRPr lang="en-IN" sz="1800" dirty="0">
              <a:effectLst/>
              <a:latin typeface="Times New Roman" panose="02020603050405020304" pitchFamily="18" charset="0"/>
              <a:ea typeface="Times New Roman" panose="02020603050405020304" pitchFamily="18" charset="0"/>
            </a:endParaRPr>
          </a:p>
          <a:p>
            <a:pPr marL="0" indent="0">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b="1" u="sng" dirty="0">
                <a:solidFill>
                  <a:srgbClr val="0000FF"/>
                </a:solidFill>
                <a:effectLst/>
                <a:latin typeface="Times New Roman" panose="02020603050405020304" pitchFamily="18" charset="0"/>
                <a:ea typeface="Times New Roman" panose="02020603050405020304" pitchFamily="18" charset="0"/>
                <a:hlinkClick r:id="rId7"/>
              </a:rPr>
              <a:t>https://www.researchgate.net/publication/369825823_Status_and_Scope_of_Automated_Coconut_Harvester_in_India_A_Review</a:t>
            </a:r>
            <a:endParaRPr lang="en-IN" sz="1800" dirty="0">
              <a:effectLst/>
              <a:latin typeface="Times New Roman" panose="02020603050405020304" pitchFamily="18" charset="0"/>
              <a:ea typeface="Times New Roman" panose="02020603050405020304" pitchFamily="18" charset="0"/>
            </a:endParaRPr>
          </a:p>
          <a:p>
            <a:pPr marL="0" lvl="0" indent="0">
              <a:buNone/>
            </a:pPr>
            <a:br>
              <a:rPr lang="en-US" sz="1800" b="1" dirty="0">
                <a:effectLst/>
                <a:latin typeface="Times New Roman" panose="02020603050405020304" pitchFamily="18" charset="0"/>
                <a:ea typeface="Times New Roman" panose="02020603050405020304" pitchFamily="18" charset="0"/>
              </a:rPr>
            </a:b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fontScale="62500" lnSpcReduction="20000"/>
          </a:bodyPr>
          <a:lstStyle/>
          <a:p>
            <a:endParaRPr lang="en-US" dirty="0"/>
          </a:p>
          <a:p>
            <a:r>
              <a:rPr lang="en-US" sz="2900" dirty="0">
                <a:effectLst/>
                <a:latin typeface="Times New Roman" panose="02020603050405020304" pitchFamily="18" charset="0"/>
                <a:ea typeface="Times New Roman" panose="02020603050405020304" pitchFamily="18" charset="0"/>
              </a:rPr>
              <a:t>In tropical areas, coconut cultivation is essential, but conventional harvesting techniques are dangerous, time-consuming, and labor-intensive. These practices also result in greater agricultural losses and inefficiencies like collecting immature coconuts.</a:t>
            </a:r>
          </a:p>
          <a:p>
            <a:pPr marL="0" indent="0">
              <a:buNone/>
            </a:pPr>
            <a:endParaRPr lang="en-IN" sz="2600" dirty="0">
              <a:effectLst/>
              <a:latin typeface="Times New Roman" panose="02020603050405020304" pitchFamily="18" charset="0"/>
              <a:ea typeface="Times New Roman" panose="02020603050405020304" pitchFamily="18" charset="0"/>
            </a:endParaRPr>
          </a:p>
          <a:p>
            <a:r>
              <a:rPr lang="en-US" sz="2900" dirty="0">
                <a:effectLst/>
                <a:latin typeface="Times New Roman" panose="02020603050405020304" pitchFamily="18" charset="0"/>
                <a:ea typeface="Times New Roman" panose="02020603050405020304" pitchFamily="18" charset="0"/>
              </a:rPr>
              <a:t>Mechanization provides a possible answer to these problems. The goal of this project is to create a mechanical coconut harvesting system with a robotic arm equipped with cutting and grasping mechanisms that employ an Arduino-based control unit. The technology ensures accurate and effective harvesting while reducing crop losses by identifying ripe coconuts using sophisticated sensors including ultrasonic detectors and image recognition.</a:t>
            </a:r>
          </a:p>
          <a:p>
            <a:pPr marL="0" indent="0">
              <a:buNone/>
            </a:pPr>
            <a:endParaRPr lang="en-US" sz="1700" dirty="0">
              <a:effectLst/>
              <a:latin typeface="Times New Roman" panose="02020603050405020304" pitchFamily="18" charset="0"/>
              <a:ea typeface="Times New Roman" panose="02020603050405020304" pitchFamily="18" charset="0"/>
            </a:endParaRPr>
          </a:p>
          <a:p>
            <a:pPr algn="just">
              <a:lnSpc>
                <a:spcPct val="150000"/>
              </a:lnSpc>
            </a:pPr>
            <a:r>
              <a:rPr lang="en-IN" sz="2900" dirty="0">
                <a:effectLst/>
                <a:latin typeface="Times New Roman" panose="02020603050405020304" pitchFamily="18" charset="0"/>
                <a:ea typeface="Times New Roman" panose="02020603050405020304" pitchFamily="18" charset="0"/>
              </a:rPr>
              <a:t>Both small-scale farmers and huge plantations may benefit from the system's scalable architecture and integration of IoT technology for real-time performance monitoring. Farmers benefit from increased production, lower </a:t>
            </a:r>
            <a:r>
              <a:rPr lang="en-IN" sz="2900" dirty="0" err="1">
                <a:effectLst/>
                <a:latin typeface="Times New Roman" panose="02020603050405020304" pitchFamily="18" charset="0"/>
                <a:ea typeface="Times New Roman" panose="02020603050405020304" pitchFamily="18" charset="0"/>
              </a:rPr>
              <a:t>labor</a:t>
            </a:r>
            <a:r>
              <a:rPr lang="en-IN" sz="2900" dirty="0">
                <a:effectLst/>
                <a:latin typeface="Times New Roman" panose="02020603050405020304" pitchFamily="18" charset="0"/>
                <a:ea typeface="Times New Roman" panose="02020603050405020304" pitchFamily="18" charset="0"/>
              </a:rPr>
              <a:t> costs, increased worker safety, and more precise harvesting thanks to automation of the harvesting process.</a:t>
            </a:r>
          </a:p>
          <a:p>
            <a:pPr algn="just">
              <a:lnSpc>
                <a:spcPct val="150000"/>
              </a:lnSpc>
            </a:pPr>
            <a:r>
              <a:rPr lang="en-IN" sz="2900" dirty="0">
                <a:effectLst/>
                <a:latin typeface="Times New Roman" panose="02020603050405020304" pitchFamily="18" charset="0"/>
                <a:ea typeface="Times New Roman" panose="02020603050405020304" pitchFamily="18" charset="0"/>
              </a:rPr>
              <a:t>Through waste reduction and the encouragement of renewable energy sources like solar power, the system also encourages sustainability</a:t>
            </a:r>
            <a:r>
              <a:rPr lang="en-IN" sz="26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GB"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fontScale="85000" lnSpcReduction="10000"/>
          </a:bodyPr>
          <a:lstStyle/>
          <a:p>
            <a:r>
              <a:rPr lang="en-GB" sz="1600" dirty="0"/>
              <a:t> </a:t>
            </a:r>
            <a:r>
              <a:rPr lang="en-US" sz="1700" dirty="0"/>
              <a:t>Coconut crop harvest mechanization has become increasingly important in enhancing the efficiency of coconut production, particularly in reducing labor costs and minimizing crop loss. Traditional harvesting methods are labor-intensive, which poses challenges in terms of efficiency and labor shortages. Various mechanization technologies have been developed, including mechanical harvesters that range from simple hand-held devices to advanced machines capable of climbing trees. Innovations in robotics and automation have also emerged, featuring automated systems such as drones for monitoring coconut growth and robots equipped with sensors for detecting and harvesting ripe coconuts. Post-harvest processing equipment further streamlines operations, with machines for husking, shelling, drying, and packaging coconuts.</a:t>
            </a:r>
          </a:p>
          <a:p>
            <a:r>
              <a:rPr lang="en-US" sz="1700" dirty="0"/>
              <a:t>The impact of mechanization on crop yield and labor is significant. Studies indicate that mechanization can lead to higher crop yields by reducing the time between harvesting and processing, which helps maintain quality and minimizes damage to the coconuts. Furthermore, mechanization reduces the dependency on manual labor, addressing labor shortages faced by the coconut industry, and ultimately leading to long-term savings despite high initial investment costs. Additionally, mechanized harvesting enhances worker safety by reducing the risk of injury associated with manual climbing and harvesting, thus improving overall working conditions.</a:t>
            </a:r>
          </a:p>
          <a:p>
            <a:r>
              <a:rPr lang="en-US" sz="1700" dirty="0"/>
              <a:t>However, challenges remain, such as the high upfront costs of machinery, which can be a barrier for smallholder farmers, and the need for technical expertise in maintenance and operation, which may not be readily available in rural areas. Furthermore, not all mechanization technologies are suitable for every coconut farming environment, requiring careful consideration of local conditions. Continued research and development of cost-effective and adaptable mechanization solutions are essential for the coconut industry’s future. Stakeholders, including governments and agricultural organizations, should prioritize investment in training programs and subsidies to facilitate the adoption of these technologies among small farmers, ultimately leading to a more sustainable and efficient coconut production system.</a:t>
            </a:r>
          </a:p>
          <a:p>
            <a:pPr marL="0" indent="0">
              <a:buNone/>
            </a:pPr>
            <a:endParaRPr lang="en-GB" sz="1600"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fontScale="92500"/>
          </a:bodyPr>
          <a:lstStyle/>
          <a:p>
            <a:r>
              <a:rPr lang="en-US" b="1" dirty="0"/>
              <a:t>Labor-Intensive Process</a:t>
            </a:r>
            <a:r>
              <a:rPr lang="en-US" dirty="0"/>
              <a:t>: Traditional methods of coconut harvesting rely heavily on manual labor. </a:t>
            </a:r>
          </a:p>
          <a:p>
            <a:r>
              <a:rPr lang="en-US" b="1" dirty="0"/>
              <a:t>Safety Risks</a:t>
            </a:r>
            <a:r>
              <a:rPr lang="en-US" dirty="0"/>
              <a:t>: Climbing coconut trees, which can reach heights of 20-30 meters, is inherently dangerous.</a:t>
            </a:r>
          </a:p>
          <a:p>
            <a:r>
              <a:rPr lang="en-US" b="1" dirty="0"/>
              <a:t>Inefficiency and Time Consumption</a:t>
            </a:r>
            <a:r>
              <a:rPr lang="en-US" dirty="0"/>
              <a:t>: Manual harvesting is slow, as each tree must be climbed one at a time. </a:t>
            </a:r>
          </a:p>
          <a:p>
            <a:r>
              <a:rPr lang="en-US" b="1" dirty="0"/>
              <a:t>High Labor Costs</a:t>
            </a:r>
            <a:r>
              <a:rPr lang="en-US" dirty="0"/>
              <a:t>: The reliance on manual labor also increases operational costs. As wages for skilled workers rise, farmers face growing expenses, which reduce profit margins.</a:t>
            </a:r>
          </a:p>
          <a:p>
            <a:r>
              <a:rPr lang="en-US" b="1" dirty="0"/>
              <a:t>Inconsistent Harvesting</a:t>
            </a:r>
            <a:r>
              <a:rPr lang="en-US" dirty="0"/>
              <a:t>: Human errors or fatigue can result in inconsistent harvesting practices, where some coconuts are left behind or harvested at different stages of ripeness. This inconsistency affects the overall yield quality and can reduce market value.</a:t>
            </a:r>
            <a:endParaRPr lang="en-IN" dirty="0"/>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2000" b="1" dirty="0"/>
              <a:t>Automated Climbing and Harvesting Robots</a:t>
            </a:r>
            <a:r>
              <a:rPr lang="en-US" sz="2000" dirty="0"/>
              <a:t>:</a:t>
            </a:r>
            <a:br>
              <a:rPr lang="en-US" sz="2000" dirty="0"/>
            </a:br>
            <a:r>
              <a:rPr lang="en-US" sz="1800" dirty="0"/>
              <a:t>One of the key proposals is to develop robotic systems capable of climbing coconut trees and harvesting coconuts automatically. These robots could be equipped with:</a:t>
            </a:r>
          </a:p>
          <a:p>
            <a:pPr>
              <a:buFont typeface="Wingdings" panose="05000000000000000000" pitchFamily="2" charset="2"/>
              <a:buChar char="Ø"/>
            </a:pPr>
            <a:r>
              <a:rPr lang="en-IN" sz="1600" dirty="0"/>
              <a:t>Climbing mechanisms </a:t>
            </a:r>
            <a:endParaRPr lang="en-US" sz="2000" dirty="0"/>
          </a:p>
          <a:p>
            <a:pPr>
              <a:buFont typeface="Wingdings" panose="05000000000000000000" pitchFamily="2" charset="2"/>
              <a:buChar char="Ø"/>
            </a:pPr>
            <a:r>
              <a:rPr lang="en-IN" sz="1600" dirty="0"/>
              <a:t>Cutting tools </a:t>
            </a:r>
            <a:endParaRPr lang="en-US" sz="2000" dirty="0"/>
          </a:p>
          <a:p>
            <a:pPr>
              <a:buFont typeface="Wingdings" panose="05000000000000000000" pitchFamily="2" charset="2"/>
              <a:buChar char="Ø"/>
            </a:pPr>
            <a:r>
              <a:rPr lang="en-IN" sz="1600" dirty="0"/>
              <a:t>Sensors and cameras </a:t>
            </a:r>
            <a:endParaRPr lang="en-US" sz="2000" dirty="0"/>
          </a:p>
          <a:p>
            <a:r>
              <a:rPr lang="en-US" sz="2000" b="1" dirty="0"/>
              <a:t>Arduino-Based Control Systems for Smart Harvesting:</a:t>
            </a:r>
            <a:br>
              <a:rPr lang="en-US" sz="2000" b="1" dirty="0"/>
            </a:br>
            <a:r>
              <a:rPr lang="en-US" sz="1800" dirty="0"/>
              <a:t>Arduino or similar microcontroller platforms can be used to automate various aspects of the harvesting system. Possible implementations include:</a:t>
            </a:r>
          </a:p>
          <a:p>
            <a:pPr>
              <a:buFont typeface="Wingdings" panose="05000000000000000000" pitchFamily="2" charset="2"/>
              <a:buChar char="Ø"/>
            </a:pPr>
            <a:r>
              <a:rPr lang="en-IN" sz="1600" dirty="0"/>
              <a:t>Automated timing and precision</a:t>
            </a:r>
          </a:p>
          <a:p>
            <a:pPr>
              <a:buFont typeface="Wingdings" panose="05000000000000000000" pitchFamily="2" charset="2"/>
              <a:buChar char="Ø"/>
            </a:pPr>
            <a:r>
              <a:rPr lang="en-IN" sz="1600" dirty="0"/>
              <a:t>Integration of sensors</a:t>
            </a:r>
          </a:p>
          <a:p>
            <a:r>
              <a:rPr lang="en-US" sz="2000" b="1" dirty="0"/>
              <a:t>Integrated System with IoT (Internet of Things)</a:t>
            </a:r>
            <a:r>
              <a:rPr lang="en-US" sz="2000" dirty="0"/>
              <a:t>:</a:t>
            </a:r>
            <a:endParaRPr lang="en-IN" sz="2000" dirty="0"/>
          </a:p>
          <a:p>
            <a:pPr marL="0" indent="0">
              <a:buNone/>
            </a:pPr>
            <a:r>
              <a:rPr lang="en-GB" sz="2000" dirty="0"/>
              <a:t>    </a:t>
            </a:r>
            <a:r>
              <a:rPr lang="en-US" sz="1600" dirty="0"/>
              <a:t>By integrating IoT technology, real-time data can be collected and used to monitor the health and maturity of coconut trees. The system could:</a:t>
            </a:r>
          </a:p>
          <a:p>
            <a:pPr>
              <a:buFont typeface="Wingdings" panose="05000000000000000000" pitchFamily="2" charset="2"/>
              <a:buChar char="Ø"/>
            </a:pPr>
            <a:r>
              <a:rPr lang="en-US" sz="1600" dirty="0"/>
              <a:t>Provide farmers with remote access</a:t>
            </a:r>
          </a:p>
          <a:p>
            <a:pPr>
              <a:buFont typeface="Wingdings" panose="05000000000000000000" pitchFamily="2" charset="2"/>
              <a:buChar char="Ø"/>
            </a:pPr>
            <a:r>
              <a:rPr lang="en-IN" sz="1600" dirty="0"/>
              <a:t>Automatically trigger harvesting processes </a:t>
            </a:r>
            <a:endParaRPr lang="en-GB" sz="2000" dirty="0"/>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b="1" dirty="0"/>
              <a:t>Reduce Manual Labor in Harvesting</a:t>
            </a:r>
            <a:r>
              <a:rPr lang="en-US" dirty="0"/>
              <a:t>:</a:t>
            </a:r>
            <a:br>
              <a:rPr lang="en-US" dirty="0"/>
            </a:br>
            <a:r>
              <a:rPr lang="en-US" sz="1600" dirty="0"/>
              <a:t>The primary objective is to minimize the reliance on manual labor by introducing mechanized or automated systems.</a:t>
            </a:r>
          </a:p>
          <a:p>
            <a:r>
              <a:rPr lang="en-US" sz="2000" b="1" dirty="0"/>
              <a:t>Enhance Harvest Efficiency and Speed</a:t>
            </a:r>
            <a:r>
              <a:rPr lang="en-US" sz="2000" dirty="0"/>
              <a:t>:</a:t>
            </a:r>
            <a:br>
              <a:rPr lang="en-US" sz="1600" dirty="0"/>
            </a:br>
            <a:r>
              <a:rPr lang="en-US" sz="1600" dirty="0"/>
              <a:t>By implementing mechanized systems such as robots, drones, or motorized tools, the project aims to increase the speed and efficiency of the harvesting process.</a:t>
            </a:r>
          </a:p>
          <a:p>
            <a:r>
              <a:rPr lang="en-US" sz="2000" b="1" dirty="0"/>
              <a:t>Cost Reduction and Profitability</a:t>
            </a:r>
            <a:r>
              <a:rPr lang="en-US" sz="2000" dirty="0"/>
              <a:t>:</a:t>
            </a:r>
            <a:br>
              <a:rPr lang="en-US" sz="1600" dirty="0"/>
            </a:br>
            <a:r>
              <a:rPr lang="en-US" sz="1600" dirty="0"/>
              <a:t>Another important objective is to lower the overall cost of harvesting by reducing the dependency on labor and Improving operational efficiency.</a:t>
            </a:r>
          </a:p>
          <a:p>
            <a:r>
              <a:rPr lang="en-US" sz="2000" b="1" dirty="0"/>
              <a:t>Integrate Modern Technology for Smart Farming</a:t>
            </a:r>
            <a:r>
              <a:rPr lang="en-US" sz="2000" dirty="0"/>
              <a:t>:</a:t>
            </a:r>
            <a:br>
              <a:rPr lang="en-US" sz="1200" dirty="0"/>
            </a:br>
            <a:r>
              <a:rPr lang="en-US" sz="1600" dirty="0"/>
              <a:t>By incorporating Arduino-based control systems, IoT technology, and sensors, the project aims to  create a smart harvesting system that can be remotely controlled, monitored, and automated for optimal performance and ease of use.</a:t>
            </a:r>
          </a:p>
          <a:p>
            <a:r>
              <a:rPr lang="en-US" sz="2000" b="1" dirty="0"/>
              <a:t>Reduce Worker Fatigue: </a:t>
            </a:r>
          </a:p>
          <a:p>
            <a:pPr marL="0" indent="0">
              <a:buNone/>
            </a:pPr>
            <a:r>
              <a:rPr lang="en-US" sz="1600" dirty="0"/>
              <a:t>     By minimizing manual labor, the project helps reduce worker exhaustion, leading to better   productivity in other farming activities</a:t>
            </a:r>
            <a:r>
              <a:rPr lang="en-US" sz="1200" dirty="0"/>
              <a:t>.</a:t>
            </a:r>
            <a:endParaRPr lang="en-US" sz="1600" dirty="0"/>
          </a:p>
          <a:p>
            <a:endParaRPr lang="en-GB" sz="1600" dirty="0"/>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fontScale="55000" lnSpcReduction="20000"/>
          </a:bodyPr>
          <a:lstStyle/>
          <a:p>
            <a:r>
              <a:rPr lang="en-US" sz="3600" b="1" dirty="0"/>
              <a:t>Literature Review and Needs Assessment</a:t>
            </a:r>
          </a:p>
          <a:p>
            <a:pPr>
              <a:buFont typeface="Wingdings" panose="05000000000000000000" pitchFamily="2" charset="2"/>
              <a:buChar char="Ø"/>
            </a:pPr>
            <a:r>
              <a:rPr lang="en-US" sz="2900" b="1" dirty="0"/>
              <a:t>Objective:</a:t>
            </a:r>
            <a:endParaRPr lang="en-US" sz="2900" dirty="0"/>
          </a:p>
          <a:p>
            <a:pPr marL="0" indent="0">
              <a:buNone/>
            </a:pPr>
            <a:r>
              <a:rPr lang="en-US" sz="2600" dirty="0"/>
              <a:t>     Understand existing harvesting methods and identify the specific needs and challenges of coconut farmers.</a:t>
            </a:r>
          </a:p>
          <a:p>
            <a:pPr>
              <a:buFont typeface="Wingdings" panose="05000000000000000000" pitchFamily="2" charset="2"/>
              <a:buChar char="Ø"/>
            </a:pPr>
            <a:r>
              <a:rPr lang="en-US" sz="2900" b="1" dirty="0"/>
              <a:t>Activities</a:t>
            </a:r>
            <a:r>
              <a:rPr lang="en-US" sz="2900" dirty="0"/>
              <a:t>:</a:t>
            </a:r>
          </a:p>
          <a:p>
            <a:pPr marL="0" indent="0">
              <a:buNone/>
            </a:pPr>
            <a:r>
              <a:rPr lang="en-US" sz="2600" dirty="0"/>
              <a:t>     Review scholarly articles, case studies, and reports on coconut harvesting and agricultural mechanization         </a:t>
            </a:r>
          </a:p>
          <a:p>
            <a:r>
              <a:rPr lang="en-US" sz="3600" b="1" dirty="0"/>
              <a:t>System Design and Development</a:t>
            </a:r>
          </a:p>
          <a:p>
            <a:pPr>
              <a:buFont typeface="Wingdings" panose="05000000000000000000" pitchFamily="2" charset="2"/>
              <a:buChar char="Ø"/>
            </a:pPr>
            <a:r>
              <a:rPr lang="en-US" sz="2900" b="1" dirty="0"/>
              <a:t>Objective</a:t>
            </a:r>
            <a:r>
              <a:rPr lang="en-US" sz="2900" dirty="0"/>
              <a:t>:</a:t>
            </a:r>
          </a:p>
          <a:p>
            <a:pPr marL="0" indent="0">
              <a:buNone/>
            </a:pPr>
            <a:r>
              <a:rPr lang="en-US" sz="2600" dirty="0"/>
              <a:t>      Design a mechanized harvesting system tailored to the specific requirements of coconut farming.</a:t>
            </a:r>
          </a:p>
          <a:p>
            <a:pPr>
              <a:buFont typeface="Wingdings" panose="05000000000000000000" pitchFamily="2" charset="2"/>
              <a:buChar char="Ø"/>
            </a:pPr>
            <a:r>
              <a:rPr lang="en-US" sz="2900" b="1" dirty="0"/>
              <a:t>Activities</a:t>
            </a:r>
            <a:r>
              <a:rPr lang="en-US" sz="2900" dirty="0"/>
              <a:t>:</a:t>
            </a:r>
          </a:p>
          <a:p>
            <a:pPr marL="0" indent="0">
              <a:buNone/>
            </a:pPr>
            <a:r>
              <a:rPr lang="en-US" sz="2900" b="1" dirty="0"/>
              <a:t>     Conceptual Design</a:t>
            </a:r>
            <a:r>
              <a:rPr lang="en-US" sz="2600" dirty="0"/>
              <a:t>: Create initial sketches and design blueprints for proposed harvesting technologies (e.g., robotic harvesters, drones).</a:t>
            </a:r>
          </a:p>
          <a:p>
            <a:r>
              <a:rPr lang="en-US" sz="3600" b="1" dirty="0"/>
              <a:t>Testing and Prototyping</a:t>
            </a:r>
          </a:p>
          <a:p>
            <a:pPr>
              <a:buFont typeface="Wingdings" panose="05000000000000000000" pitchFamily="2" charset="2"/>
              <a:buChar char="Ø"/>
            </a:pPr>
            <a:r>
              <a:rPr lang="en-US" sz="2900" b="1" dirty="0"/>
              <a:t>Objective</a:t>
            </a:r>
            <a:r>
              <a:rPr lang="en-US" sz="2900" dirty="0"/>
              <a:t>: </a:t>
            </a:r>
          </a:p>
          <a:p>
            <a:pPr marL="0" indent="0">
              <a:buNone/>
            </a:pPr>
            <a:r>
              <a:rPr lang="en-US" sz="2900" dirty="0"/>
              <a:t>     Validate the design and functionality of the harvesting system in real-world conditions.</a:t>
            </a:r>
          </a:p>
          <a:p>
            <a:pPr>
              <a:buFont typeface="Wingdings" panose="05000000000000000000" pitchFamily="2" charset="2"/>
              <a:buChar char="Ø"/>
            </a:pPr>
            <a:r>
              <a:rPr lang="en-US" sz="2900" b="1" dirty="0"/>
              <a:t>Activities</a:t>
            </a:r>
            <a:r>
              <a:rPr lang="en-US" sz="2900" dirty="0"/>
              <a:t>:</a:t>
            </a:r>
          </a:p>
          <a:p>
            <a:pPr marL="0" indent="0">
              <a:buNone/>
            </a:pPr>
            <a:r>
              <a:rPr lang="en-US" sz="2900" dirty="0"/>
              <a:t>    Conduct field tests on selected coconut farms to evaluate system performance.</a:t>
            </a:r>
          </a:p>
          <a:p>
            <a:r>
              <a:rPr lang="en-US" sz="3600" b="1" dirty="0"/>
              <a:t> Data Collection and Analysis</a:t>
            </a:r>
          </a:p>
          <a:p>
            <a:pPr>
              <a:buFont typeface="Wingdings" panose="05000000000000000000" pitchFamily="2" charset="2"/>
              <a:buChar char="Ø"/>
            </a:pPr>
            <a:r>
              <a:rPr lang="en-US" sz="2500" b="1" dirty="0"/>
              <a:t>Objective</a:t>
            </a:r>
            <a:r>
              <a:rPr lang="en-US" sz="2500" dirty="0"/>
              <a:t>: Collect and analyze data from testing to optimize the system.</a:t>
            </a:r>
          </a:p>
          <a:p>
            <a:pPr>
              <a:buFont typeface="Wingdings" panose="05000000000000000000" pitchFamily="2" charset="2"/>
              <a:buChar char="Ø"/>
            </a:pPr>
            <a:r>
              <a:rPr lang="en-US" sz="2500" b="1" dirty="0"/>
              <a:t>Activities</a:t>
            </a:r>
            <a:r>
              <a:rPr lang="en-US" sz="2500" dirty="0"/>
              <a:t>:</a:t>
            </a:r>
          </a:p>
          <a:p>
            <a:pPr marL="0" indent="0">
              <a:buNone/>
            </a:pPr>
            <a:r>
              <a:rPr lang="en-US" sz="2500" dirty="0"/>
              <a:t>      Use sensors and IoT devices to gather real-time data on crop health, ripeness, and harvesting efficiency.</a:t>
            </a:r>
          </a:p>
          <a:p>
            <a:pPr marL="0" indent="0">
              <a:buNone/>
            </a:pPr>
            <a:endParaRPr lang="en-US" sz="1600" dirty="0"/>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5" name="Content Placeholder 4">
            <a:extLst>
              <a:ext uri="{FF2B5EF4-FFF2-40B4-BE49-F238E27FC236}">
                <a16:creationId xmlns:a16="http://schemas.microsoft.com/office/drawing/2014/main" id="{3FA53FDE-4ADC-F251-F4D4-FA554103081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34843" y="1115291"/>
            <a:ext cx="3714750" cy="4953000"/>
          </a:xfrm>
        </p:spPr>
      </p:pic>
      <p:pic>
        <p:nvPicPr>
          <p:cNvPr id="7" name="Picture 6">
            <a:extLst>
              <a:ext uri="{FF2B5EF4-FFF2-40B4-BE49-F238E27FC236}">
                <a16:creationId xmlns:a16="http://schemas.microsoft.com/office/drawing/2014/main" id="{D572DBD8-B327-F2D3-A662-7D652051670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663924" y="1215076"/>
            <a:ext cx="6275670" cy="4706753"/>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2EF21-4C9B-7314-7611-E9781AF43DA0}"/>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7BB7B0F7-3E03-C893-7C3F-958C246CF27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12800" y="1475014"/>
            <a:ext cx="5210628" cy="3907971"/>
          </a:xfrm>
        </p:spPr>
      </p:pic>
      <p:pic>
        <p:nvPicPr>
          <p:cNvPr id="7" name="Picture 6">
            <a:extLst>
              <a:ext uri="{FF2B5EF4-FFF2-40B4-BE49-F238E27FC236}">
                <a16:creationId xmlns:a16="http://schemas.microsoft.com/office/drawing/2014/main" id="{3C189A04-A918-F6D7-5976-15E8C8B275C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07679" y="1273627"/>
            <a:ext cx="3233057" cy="4310743"/>
          </a:xfrm>
          <a:prstGeom prst="rect">
            <a:avLst/>
          </a:prstGeom>
        </p:spPr>
      </p:pic>
    </p:spTree>
    <p:extLst>
      <p:ext uri="{BB962C8B-B14F-4D97-AF65-F5344CB8AC3E}">
        <p14:creationId xmlns:p14="http://schemas.microsoft.com/office/powerpoint/2010/main" val="101539698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987</TotalTime>
  <Words>1811</Words>
  <Application>Microsoft Office PowerPoint</Application>
  <PresentationFormat>Widescreen</PresentationFormat>
  <Paragraphs>139</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Bookman Old Style</vt:lpstr>
      <vt:lpstr>Calibri</vt:lpstr>
      <vt:lpstr>Cambria</vt:lpstr>
      <vt:lpstr>Times New Roman</vt:lpstr>
      <vt:lpstr>Verdana</vt:lpstr>
      <vt:lpstr>Wingdings</vt:lpstr>
      <vt:lpstr>Bioinformatics</vt:lpstr>
      <vt:lpstr>COCONUT CROP HARVEST MECHANIZATION FOR REDUCING HARVEST CROP</vt:lpstr>
      <vt:lpstr>Introduction</vt:lpstr>
      <vt:lpstr>Literature Review</vt:lpstr>
      <vt:lpstr>Existing method Drawback</vt:lpstr>
      <vt:lpstr>Proposed Method</vt:lpstr>
      <vt:lpstr>Objectives</vt:lpstr>
      <vt:lpstr>Methodology/Modules</vt:lpstr>
      <vt:lpstr>Architecture</vt:lpstr>
      <vt:lpstr>PowerPoint Presentation</vt:lpstr>
      <vt:lpstr>COMPONENTS</vt:lpstr>
      <vt:lpstr>Timeline of Project</vt:lpstr>
      <vt:lpstr>Expected Outcomes</vt:lpstr>
      <vt:lpstr>Conclusion</vt:lpstr>
      <vt:lpstr>Github Link</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B KRIPASHINI</cp:lastModifiedBy>
  <cp:revision>24</cp:revision>
  <dcterms:created xsi:type="dcterms:W3CDTF">2023-03-16T03:26:27Z</dcterms:created>
  <dcterms:modified xsi:type="dcterms:W3CDTF">2025-01-13T14:18:32Z</dcterms:modified>
</cp:coreProperties>
</file>