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65"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000" dirty="0">
                <a:solidFill>
                  <a:schemeClr val="tx1"/>
                </a:solidFill>
                <a:latin typeface="Cambria" panose="02040503050406030204" pitchFamily="18" charset="0"/>
                <a:ea typeface="Cambria" panose="02040503050406030204" pitchFamily="18" charset="0"/>
              </a:rPr>
              <a:t>COCONUT CROP HARVEST MECHANIZATION FOR REDUCING HARVEST CROP</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a:solidFill>
                  <a:schemeClr val="tx1"/>
                </a:solidFill>
                <a:latin typeface="Cambria" panose="02040503050406030204" pitchFamily="18" charset="0"/>
                <a:ea typeface="Cambria" panose="02040503050406030204" pitchFamily="18" charset="0"/>
              </a:rPr>
              <a:t>: </a:t>
            </a:r>
            <a:endParaRPr dirty="0">
              <a:solidFill>
                <a:schemeClr val="tx2"/>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17653157"/>
              </p:ext>
            </p:extLst>
          </p:nvPr>
        </p:nvGraphicFramePr>
        <p:xfrm>
          <a:off x="360219" y="2513340"/>
          <a:ext cx="5611804" cy="2194620"/>
        </p:xfrm>
        <a:graphic>
          <a:graphicData uri="http://schemas.openxmlformats.org/drawingml/2006/table">
            <a:tbl>
              <a:tblPr firstRow="1" bandRow="1">
                <a:tableStyleId>{5C22544A-7EE6-4342-B048-85BDC9FD1C3A}</a:tableStyleId>
              </a:tblPr>
              <a:tblGrid>
                <a:gridCol w="2159312">
                  <a:extLst>
                    <a:ext uri="{9D8B030D-6E8A-4147-A177-3AD203B41FA5}">
                      <a16:colId xmlns:a16="http://schemas.microsoft.com/office/drawing/2014/main" val="20000"/>
                    </a:ext>
                  </a:extLst>
                </a:gridCol>
                <a:gridCol w="3452492">
                  <a:extLst>
                    <a:ext uri="{9D8B030D-6E8A-4147-A177-3AD203B41FA5}">
                      <a16:colId xmlns:a16="http://schemas.microsoft.com/office/drawing/2014/main" val="20001"/>
                    </a:ext>
                  </a:extLst>
                </a:gridCol>
              </a:tblGrid>
              <a:tr h="336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36760">
                <a:tc>
                  <a:txBody>
                    <a:bodyPr/>
                    <a:lstStyle/>
                    <a:p>
                      <a:pPr marL="0" marR="0" lvl="0" indent="0" algn="ctr" rtl="0">
                        <a:spcBef>
                          <a:spcPts val="0"/>
                        </a:spcBef>
                        <a:spcAft>
                          <a:spcPts val="0"/>
                        </a:spcAft>
                        <a:buFont typeface="+mj-lt"/>
                        <a:buNone/>
                      </a:pPr>
                      <a:r>
                        <a:rPr lang="en-IN" sz="1800" u="none" strike="noStrike" cap="none" dirty="0"/>
                        <a:t>20211ISR0017</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P L THIYAGARAJAN</a:t>
                      </a:r>
                      <a:endParaRPr sz="1800" u="none" strike="noStrike" cap="none" dirty="0"/>
                    </a:p>
                  </a:txBody>
                  <a:tcPr marL="91450" marR="91450" marT="45725" marB="45725" anchor="ctr"/>
                </a:tc>
                <a:extLst>
                  <a:ext uri="{0D108BD9-81ED-4DB2-BD59-A6C34878D82A}">
                    <a16:rowId xmlns:a16="http://schemas.microsoft.com/office/drawing/2014/main" val="10001"/>
                  </a:ext>
                </a:extLst>
              </a:tr>
              <a:tr h="336760">
                <a:tc>
                  <a:txBody>
                    <a:bodyPr/>
                    <a:lstStyle/>
                    <a:p>
                      <a:pPr marL="0" marR="0" lvl="0" indent="0" algn="ctr" rtl="0">
                        <a:spcBef>
                          <a:spcPts val="0"/>
                        </a:spcBef>
                        <a:spcAft>
                          <a:spcPts val="0"/>
                        </a:spcAft>
                        <a:buNone/>
                      </a:pPr>
                      <a:r>
                        <a:rPr lang="en-IN" sz="1800" u="none" strike="noStrike" cap="none" dirty="0"/>
                        <a:t>20211ISR0034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MADHUBALA S</a:t>
                      </a:r>
                      <a:endParaRPr sz="1800" u="none" strike="noStrike" cap="none" dirty="0"/>
                    </a:p>
                  </a:txBody>
                  <a:tcPr marL="91450" marR="91450" marT="45725" marB="45725" anchor="ctr"/>
                </a:tc>
                <a:extLst>
                  <a:ext uri="{0D108BD9-81ED-4DB2-BD59-A6C34878D82A}">
                    <a16:rowId xmlns:a16="http://schemas.microsoft.com/office/drawing/2014/main" val="10002"/>
                  </a:ext>
                </a:extLst>
              </a:tr>
              <a:tr h="336760">
                <a:tc>
                  <a:txBody>
                    <a:bodyPr/>
                    <a:lstStyle/>
                    <a:p>
                      <a:pPr marL="0" marR="0" lvl="0" indent="0" algn="ctr" rtl="0">
                        <a:spcBef>
                          <a:spcPts val="0"/>
                        </a:spcBef>
                        <a:spcAft>
                          <a:spcPts val="0"/>
                        </a:spcAft>
                        <a:buNone/>
                      </a:pPr>
                      <a:r>
                        <a:rPr lang="en-IN" sz="1800" u="none" strike="noStrike" cap="none" dirty="0"/>
                        <a:t>20211ISR0011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ADITYA M SUDAN</a:t>
                      </a:r>
                      <a:endParaRPr sz="1800" u="none" strike="noStrike" cap="none" dirty="0"/>
                    </a:p>
                  </a:txBody>
                  <a:tcPr marL="91450" marR="91450" marT="45725" marB="45725" anchor="ctr"/>
                </a:tc>
                <a:extLst>
                  <a:ext uri="{0D108BD9-81ED-4DB2-BD59-A6C34878D82A}">
                    <a16:rowId xmlns:a16="http://schemas.microsoft.com/office/drawing/2014/main" val="10003"/>
                  </a:ext>
                </a:extLst>
              </a:tr>
              <a:tr h="336760">
                <a:tc>
                  <a:txBody>
                    <a:bodyPr/>
                    <a:lstStyle/>
                    <a:p>
                      <a:pPr marL="0" marR="0" lvl="0" indent="0" algn="ctr" rtl="0">
                        <a:spcBef>
                          <a:spcPts val="0"/>
                        </a:spcBef>
                        <a:spcAft>
                          <a:spcPts val="0"/>
                        </a:spcAft>
                        <a:buNone/>
                      </a:pPr>
                      <a:r>
                        <a:rPr lang="en-IN" sz="1800" u="none" strike="noStrike" cap="none" dirty="0"/>
                        <a:t>20211ISR0028</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MERVYN CHRISTY J</a:t>
                      </a:r>
                      <a:endParaRPr sz="1800" u="none" strike="noStrike" cap="none" dirty="0"/>
                    </a:p>
                  </a:txBody>
                  <a:tcPr marL="91450" marR="91450" marT="45725" marB="45725" anchor="ctr"/>
                </a:tc>
                <a:extLst>
                  <a:ext uri="{0D108BD9-81ED-4DB2-BD59-A6C34878D82A}">
                    <a16:rowId xmlns:a16="http://schemas.microsoft.com/office/drawing/2014/main" val="10004"/>
                  </a:ext>
                </a:extLst>
              </a:tr>
              <a:tr h="336760">
                <a:tc>
                  <a:txBody>
                    <a:bodyPr/>
                    <a:lstStyle/>
                    <a:p>
                      <a:pPr marL="0" marR="0" lvl="0" indent="0" algn="ctr" rtl="0">
                        <a:spcBef>
                          <a:spcPts val="0"/>
                        </a:spcBef>
                        <a:spcAft>
                          <a:spcPts val="0"/>
                        </a:spcAft>
                        <a:buNone/>
                      </a:pPr>
                      <a:r>
                        <a:rPr lang="en-IN" sz="1800" u="none" strike="noStrike" cap="none" dirty="0"/>
                        <a:t>20211ISR0045 </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B KRIPASHINI</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a:solidFill>
                  <a:srgbClr val="17365D"/>
                </a:solidFill>
                <a:latin typeface="Cambria" panose="02040503050406030204" pitchFamily="18" charset="0"/>
                <a:ea typeface="Cambria" panose="02040503050406030204" pitchFamily="18" charset="0"/>
                <a:cs typeface="Verdana"/>
                <a:sym typeface="Verdana"/>
              </a:rPr>
              <a:t>KOKILA S</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24691" y="4707960"/>
            <a:ext cx="12125224" cy="138804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KOKILA S</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C582C4A5-F1CB-9931-8C94-6AC242F29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IN" sz="2000" b="1" dirty="0"/>
              <a:t>Increased Harvest Efficiency</a:t>
            </a:r>
            <a:r>
              <a:rPr lang="en-IN" sz="2000" dirty="0"/>
              <a:t>:</a:t>
            </a:r>
            <a:endParaRPr lang="en-GB" sz="2000" dirty="0"/>
          </a:p>
          <a:p>
            <a:pPr marL="0" indent="0">
              <a:buNone/>
            </a:pPr>
            <a:r>
              <a:rPr lang="en-GB" sz="1800" dirty="0"/>
              <a:t>   </a:t>
            </a:r>
            <a:r>
              <a:rPr lang="en-US" sz="1800" dirty="0"/>
              <a:t>The mechanization of coconut harvesting is expected to significantly improve the speed and efficiency of the harvesting process.</a:t>
            </a:r>
          </a:p>
          <a:p>
            <a:r>
              <a:rPr lang="en-US" sz="2000" b="1" dirty="0"/>
              <a:t>Reduced Labor Dependency</a:t>
            </a:r>
            <a:r>
              <a:rPr lang="en-US" sz="2000" dirty="0"/>
              <a:t>:</a:t>
            </a:r>
            <a:br>
              <a:rPr lang="en-US" sz="1400" dirty="0"/>
            </a:br>
            <a:r>
              <a:rPr lang="en-US" sz="1600" dirty="0"/>
              <a:t>By introducing automated systems, the project aims to decrease reliance on manual labor, addressing challenges related to labor shortages and seasonal workforce fluctuations.</a:t>
            </a:r>
          </a:p>
          <a:p>
            <a:r>
              <a:rPr lang="en-US" sz="2000" b="1" dirty="0"/>
              <a:t>Minimized Post-Harvest Losses</a:t>
            </a:r>
            <a:r>
              <a:rPr lang="en-US" sz="2000" dirty="0"/>
              <a:t>:</a:t>
            </a:r>
            <a:br>
              <a:rPr lang="en-US" sz="1600" dirty="0"/>
            </a:br>
            <a:r>
              <a:rPr lang="en-US" sz="1600" dirty="0"/>
              <a:t>With more precise and timely harvesting, the project is expected to lower post-harvest losses due to overripe or damaged coconuts, ultimately improving the overall quality and yield of the crop.</a:t>
            </a:r>
          </a:p>
          <a:p>
            <a:r>
              <a:rPr lang="en-US" sz="2000" b="1" dirty="0"/>
              <a:t>Cost Savings</a:t>
            </a:r>
            <a:r>
              <a:rPr lang="en-US" sz="2000" dirty="0"/>
              <a:t>:</a:t>
            </a:r>
            <a:br>
              <a:rPr lang="en-US" sz="1200" dirty="0"/>
            </a:br>
            <a:r>
              <a:rPr lang="en-US" sz="1600" dirty="0"/>
              <a:t>The implementation of mechanized harvesting is anticipated to lower operational costs by reducing labor expenses and increasing productivity, leading to improved profit margins for farmers.</a:t>
            </a:r>
          </a:p>
          <a:p>
            <a:r>
              <a:rPr lang="en-US" sz="2000" b="1" dirty="0"/>
              <a:t>Economic Growth in Coconut Farming Regions</a:t>
            </a:r>
            <a:r>
              <a:rPr lang="en-US" sz="2000" dirty="0"/>
              <a:t>:</a:t>
            </a:r>
            <a:br>
              <a:rPr lang="en-US" sz="1200" dirty="0"/>
            </a:br>
            <a:r>
              <a:rPr lang="en-US" sz="1600" dirty="0"/>
              <a:t>By improving the efficiency and profitability of coconut harvesting, the project aims to contribute to economic growth in regions that heavily depend on coconut agriculture, enhancing the livelihoods of local farmers.</a:t>
            </a:r>
            <a:endParaRPr lang="en-IN" sz="1600"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GB" sz="1800" dirty="0"/>
              <a:t> </a:t>
            </a:r>
            <a:r>
              <a:rPr lang="en-US" sz="1800" dirty="0"/>
              <a:t>The Coconut Crop Harvest Mechanization Project represents a significant advancement in agricultural technology aimed at addressing the challenges associated with traditional coconut harvesting methods. By integrating automation, robotics, and data analytics, the project seeks to enhance efficiency, safety, and productivity in the harvesting process.</a:t>
            </a:r>
          </a:p>
          <a:p>
            <a:pPr marL="0" indent="0">
              <a:buNone/>
            </a:pPr>
            <a:r>
              <a:rPr lang="en-US" sz="1800" dirty="0"/>
              <a:t>The anticipated outcomes, including reduced labor dependency, minimized post-harvest losses, and improved crop quality, demonstrate the potential for mechanization to transform coconut farming into a more economically viable and sustainable practice. By providing farmers with the tools to optimize their operations, this project not only aims to improve individual livelihoods but also contributes to the overall economic growth of coconut-dependent regions.</a:t>
            </a:r>
          </a:p>
          <a:p>
            <a:pPr marL="0" indent="0">
              <a:buNone/>
            </a:pPr>
            <a:r>
              <a:rPr lang="en-US" sz="1800" dirty="0"/>
              <a:t>Furthermore, the project's emphasis on data-driven decision-making and modern technology fosters a culture of innovation within the agricultural sector, encouraging the adoption of advanced practices that can be replicated in other farming contexts.</a:t>
            </a:r>
          </a:p>
          <a:p>
            <a:pPr marL="0" indent="0">
              <a:buNone/>
            </a:pPr>
            <a:r>
              <a:rPr lang="en-US" sz="1800" dirty="0"/>
              <a:t>In conclusion, the successful implementation of this project will pave the way for a new era in coconut harvesting, where mechanization and smart farming practices enhance the efficiency and sustainability of agriculture, ultimately benefitting farmers, consumers, and the environment alike.</a:t>
            </a:r>
          </a:p>
          <a:p>
            <a:pPr marL="0" indent="0">
              <a:buNone/>
            </a:pPr>
            <a:endParaRPr lang="en-GB" sz="1600"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https://github.com/Thiyag15/C-0-CONUT-harVESTER</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0" indent="0">
              <a:buNone/>
            </a:pPr>
            <a:r>
              <a:rPr lang="en-GB" dirty="0"/>
              <a:t>https://ieeexplore.ieee.org/document/10157666</a:t>
            </a: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Coconut farming is a key part of agriculture in tropical regions, but traditional harvesting methods are slow, labor-intensive, and can result in significant crop losses. Harvesting coconuts manually is challenging due to the height of the trees and the need for a large workforce, leading to inefficiency and safety risks for workers.</a:t>
            </a:r>
          </a:p>
          <a:p>
            <a:r>
              <a:rPr lang="en-US" dirty="0"/>
              <a:t>This project aims to develop an automated or semi-automated coconut harvesting system that reduces these issues. By using modern technologies such as Arduino-based control systems and sensors, the project seeks to design a practical, cost-effective solution that can harvest coconuts faster and more safely with minimal human intervention.</a:t>
            </a:r>
          </a:p>
          <a:p>
            <a:r>
              <a:rPr lang="en-US" dirty="0"/>
              <a:t>The goal is to improve the efficiency of the harvest process, reduce the need for manual labor, and cut down on post-harvest losses caused by delays. Ultimately, this mechanization effort will enhance productivity and support the long-term sustainability of coconut farming.</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85000" lnSpcReduction="10000"/>
          </a:bodyPr>
          <a:lstStyle/>
          <a:p>
            <a:r>
              <a:rPr lang="en-GB" sz="1600" dirty="0"/>
              <a:t> </a:t>
            </a:r>
            <a:r>
              <a:rPr lang="en-US" sz="1700" dirty="0"/>
              <a:t>Coconut crop harvest mechanization has become increasingly important in enhancing the efficiency of coconut production, particularly in reducing labor costs and minimizing crop loss. Traditional harvesting methods are labor-intensive, which poses challenges in terms of efficiency and labor shortages. Various mechanization technologies have been developed, including mechanical harvesters that range from simple hand-held devices to advanced machines capable of climbing trees. Innovations in robotics and automation have also emerged, featuring automated systems such as drones for monitoring coconut growth and robots equipped with sensors for detecting and harvesting ripe coconuts. Post-harvest processing equipment further streamlines operations, with machines for husking, shelling, drying, and packaging coconuts.</a:t>
            </a:r>
          </a:p>
          <a:p>
            <a:r>
              <a:rPr lang="en-US" sz="1700" dirty="0"/>
              <a:t>The impact of mechanization on crop yield and labor is significant. Studies indicate that mechanization can lead to higher crop yields by reducing the time between harvesting and processing, which helps maintain quality and minimizes damage to the coconuts. Furthermore, mechanization reduces the dependency on manual labor, addressing labor shortages faced by the coconut industry, and ultimately leading to long-term savings despite high initial investment costs. Additionally, mechanized harvesting enhances worker safety by reducing the risk of injury associated with manual climbing and harvesting, thus improving overall working conditions.</a:t>
            </a:r>
          </a:p>
          <a:p>
            <a:r>
              <a:rPr lang="en-US" sz="1700" dirty="0"/>
              <a:t>However, challenges remain, such as the high upfront costs of machinery, which can be a barrier for smallholder farmers, and the need for technical expertise in maintenance and operation, which may not be readily available in rural areas. Furthermore, not all mechanization technologies are suitable for every coconut farming environment, requiring careful consideration of local conditions. Continued research and development of cost-effective and adaptable mechanization solutions are essential for the coconut industry’s future. Stakeholders, including governments and agricultural organizations, should prioritize investment in training programs and subsidies to facilitate the adoption of these technologies among small farmers, ultimately leading to a more sustainable and efficient coconut production system.</a:t>
            </a:r>
          </a:p>
          <a:p>
            <a:pPr marL="0" indent="0">
              <a:buNone/>
            </a:pPr>
            <a:endParaRPr lang="en-GB" sz="16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a:bodyPr>
          <a:lstStyle/>
          <a:p>
            <a:r>
              <a:rPr lang="en-US" b="1" dirty="0"/>
              <a:t>Labor-Intensive Process</a:t>
            </a:r>
            <a:r>
              <a:rPr lang="en-US" dirty="0"/>
              <a:t>: Traditional methods of coconut harvesting rely heavily on manual labor. </a:t>
            </a:r>
          </a:p>
          <a:p>
            <a:r>
              <a:rPr lang="en-US" b="1" dirty="0"/>
              <a:t>Safety Risks</a:t>
            </a:r>
            <a:r>
              <a:rPr lang="en-US" dirty="0"/>
              <a:t>: Climbing coconut trees, which can reach heights of 20-30 meters, is inherently dangerous.</a:t>
            </a:r>
          </a:p>
          <a:p>
            <a:r>
              <a:rPr lang="en-US" b="1" dirty="0"/>
              <a:t>Inefficiency and Time Consumption</a:t>
            </a:r>
            <a:r>
              <a:rPr lang="en-US" dirty="0"/>
              <a:t>: Manual harvesting is slow, as each tree must be climbed one at a time. </a:t>
            </a:r>
          </a:p>
          <a:p>
            <a:r>
              <a:rPr lang="en-US" b="1" dirty="0"/>
              <a:t>High Labor Costs</a:t>
            </a:r>
            <a:r>
              <a:rPr lang="en-US" dirty="0"/>
              <a:t>: The reliance on manual labor also increases operational costs. As wages for skilled workers rise, farmers face growing expenses, which reduce profit margins.</a:t>
            </a:r>
          </a:p>
          <a:p>
            <a:r>
              <a:rPr lang="en-US" b="1" dirty="0"/>
              <a:t>Inconsistent Harvesting</a:t>
            </a:r>
            <a:r>
              <a:rPr lang="en-US" dirty="0"/>
              <a:t>: Human errors or fatigue can result in inconsistent harvesting practices, where some coconuts are left behind or harvested at different stages of ripeness. This inconsistency affects the overall yield quality and can reduce market value.</a:t>
            </a: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2000" b="1" dirty="0"/>
              <a:t>Automated Climbing and Harvesting Robots</a:t>
            </a:r>
            <a:r>
              <a:rPr lang="en-US" sz="2000" dirty="0"/>
              <a:t>:</a:t>
            </a:r>
            <a:br>
              <a:rPr lang="en-US" sz="2000" dirty="0"/>
            </a:br>
            <a:r>
              <a:rPr lang="en-US" sz="1800" dirty="0"/>
              <a:t>One of the key proposals is to develop robotic systems capable of climbing coconut trees and harvesting coconuts automatically. These robots could be equipped with:</a:t>
            </a:r>
          </a:p>
          <a:p>
            <a:pPr>
              <a:buFont typeface="Wingdings" panose="05000000000000000000" pitchFamily="2" charset="2"/>
              <a:buChar char="Ø"/>
            </a:pPr>
            <a:r>
              <a:rPr lang="en-IN" sz="1600" dirty="0"/>
              <a:t>Climbing mechanisms </a:t>
            </a:r>
            <a:endParaRPr lang="en-US" sz="2000" dirty="0"/>
          </a:p>
          <a:p>
            <a:pPr>
              <a:buFont typeface="Wingdings" panose="05000000000000000000" pitchFamily="2" charset="2"/>
              <a:buChar char="Ø"/>
            </a:pPr>
            <a:r>
              <a:rPr lang="en-IN" sz="1600" dirty="0"/>
              <a:t>Cutting tools </a:t>
            </a:r>
            <a:endParaRPr lang="en-US" sz="2000" dirty="0"/>
          </a:p>
          <a:p>
            <a:pPr>
              <a:buFont typeface="Wingdings" panose="05000000000000000000" pitchFamily="2" charset="2"/>
              <a:buChar char="Ø"/>
            </a:pPr>
            <a:r>
              <a:rPr lang="en-IN" sz="1600" dirty="0"/>
              <a:t>Sensors and cameras </a:t>
            </a:r>
            <a:endParaRPr lang="en-US" sz="2000" dirty="0"/>
          </a:p>
          <a:p>
            <a:r>
              <a:rPr lang="en-US" sz="2000" b="1" dirty="0"/>
              <a:t>Arduino-Based Control Systems for Smart Harvesting:</a:t>
            </a:r>
            <a:br>
              <a:rPr lang="en-US" sz="2000" b="1" dirty="0"/>
            </a:br>
            <a:r>
              <a:rPr lang="en-US" sz="1800" dirty="0"/>
              <a:t>Arduino or similar microcontroller platforms can be used to automate various aspects of the harvesting system. Possible implementations include:</a:t>
            </a:r>
          </a:p>
          <a:p>
            <a:pPr>
              <a:buFont typeface="Wingdings" panose="05000000000000000000" pitchFamily="2" charset="2"/>
              <a:buChar char="Ø"/>
            </a:pPr>
            <a:r>
              <a:rPr lang="en-IN" sz="1600" dirty="0"/>
              <a:t>Automated timing and precision</a:t>
            </a:r>
          </a:p>
          <a:p>
            <a:pPr>
              <a:buFont typeface="Wingdings" panose="05000000000000000000" pitchFamily="2" charset="2"/>
              <a:buChar char="Ø"/>
            </a:pPr>
            <a:r>
              <a:rPr lang="en-IN" sz="1600" dirty="0"/>
              <a:t>Integration of sensors</a:t>
            </a:r>
          </a:p>
          <a:p>
            <a:r>
              <a:rPr lang="en-US" sz="2000" b="1" dirty="0"/>
              <a:t>Integrated System with IoT (Internet of Things)</a:t>
            </a:r>
            <a:r>
              <a:rPr lang="en-US" sz="2000" dirty="0"/>
              <a:t>:</a:t>
            </a:r>
            <a:endParaRPr lang="en-IN" sz="2000" dirty="0"/>
          </a:p>
          <a:p>
            <a:pPr marL="0" indent="0">
              <a:buNone/>
            </a:pPr>
            <a:r>
              <a:rPr lang="en-GB" sz="2000" dirty="0"/>
              <a:t>    </a:t>
            </a:r>
            <a:r>
              <a:rPr lang="en-US" sz="1600" dirty="0"/>
              <a:t>By integrating IoT technology, real-time data can be collected and used to monitor the health and maturity of coconut trees. The system could:</a:t>
            </a:r>
          </a:p>
          <a:p>
            <a:pPr>
              <a:buFont typeface="Wingdings" panose="05000000000000000000" pitchFamily="2" charset="2"/>
              <a:buChar char="Ø"/>
            </a:pPr>
            <a:r>
              <a:rPr lang="en-US" sz="1600" dirty="0"/>
              <a:t>Provide farmers with remote access</a:t>
            </a:r>
          </a:p>
          <a:p>
            <a:pPr>
              <a:buFont typeface="Wingdings" panose="05000000000000000000" pitchFamily="2" charset="2"/>
              <a:buChar char="Ø"/>
            </a:pPr>
            <a:r>
              <a:rPr lang="en-IN" sz="1600" dirty="0"/>
              <a:t>Automatically trigger harvesting processes </a:t>
            </a:r>
            <a:endParaRPr lang="en-GB" sz="20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b="1" dirty="0"/>
              <a:t>Reduce Manual Labor in Harvesting</a:t>
            </a:r>
            <a:r>
              <a:rPr lang="en-US" dirty="0"/>
              <a:t>:</a:t>
            </a:r>
            <a:br>
              <a:rPr lang="en-US" dirty="0"/>
            </a:br>
            <a:r>
              <a:rPr lang="en-US" sz="1600" dirty="0"/>
              <a:t>The primary objective is to minimize the reliance on manual labor by introducing mechanized or automated systems.</a:t>
            </a:r>
          </a:p>
          <a:p>
            <a:r>
              <a:rPr lang="en-US" sz="2000" b="1" dirty="0"/>
              <a:t>Enhance Harvest Efficiency and Speed</a:t>
            </a:r>
            <a:r>
              <a:rPr lang="en-US" sz="2000" dirty="0"/>
              <a:t>:</a:t>
            </a:r>
            <a:br>
              <a:rPr lang="en-US" sz="1600" dirty="0"/>
            </a:br>
            <a:r>
              <a:rPr lang="en-US" sz="1600" dirty="0"/>
              <a:t>By implementing mechanized systems such as robots, drones, or motorized tools, the project aims to increase the speed and efficiency of the harvesting process.</a:t>
            </a:r>
          </a:p>
          <a:p>
            <a:r>
              <a:rPr lang="en-US" sz="2000" b="1" dirty="0"/>
              <a:t>Cost Reduction and Profitability</a:t>
            </a:r>
            <a:r>
              <a:rPr lang="en-US" sz="2000" dirty="0"/>
              <a:t>:</a:t>
            </a:r>
            <a:br>
              <a:rPr lang="en-US" sz="1600" dirty="0"/>
            </a:br>
            <a:r>
              <a:rPr lang="en-US" sz="1600" dirty="0"/>
              <a:t>Another important objective is to lower the overall cost of harvesting by reducing the dependency on labor and Improving operational efficiency.</a:t>
            </a:r>
          </a:p>
          <a:p>
            <a:r>
              <a:rPr lang="en-US" sz="2000" b="1" dirty="0"/>
              <a:t>Integrate Modern Technology for Smart Farming</a:t>
            </a:r>
            <a:r>
              <a:rPr lang="en-US" sz="2000" dirty="0"/>
              <a:t>:</a:t>
            </a:r>
            <a:br>
              <a:rPr lang="en-US" sz="1200" dirty="0"/>
            </a:br>
            <a:r>
              <a:rPr lang="en-US" sz="1600" dirty="0"/>
              <a:t>By incorporating Arduino-based control systems, IoT technology, and sensors, the project aims to  create a smart harvesting system that can be remotely controlled, monitored, and automated for optimal performance and ease of use.</a:t>
            </a:r>
          </a:p>
          <a:p>
            <a:r>
              <a:rPr lang="en-US" sz="2000" b="1" dirty="0"/>
              <a:t>Reduce Worker Fatigue: </a:t>
            </a:r>
          </a:p>
          <a:p>
            <a:pPr marL="0" indent="0">
              <a:buNone/>
            </a:pPr>
            <a:r>
              <a:rPr lang="en-US" sz="1600" dirty="0"/>
              <a:t>     By minimizing manual labor, the project helps reduce worker exhaustion, leading to better   productivity in other farming activities</a:t>
            </a:r>
            <a:r>
              <a:rPr lang="en-US" sz="1200" dirty="0"/>
              <a:t>.</a:t>
            </a:r>
            <a:endParaRPr lang="en-US" sz="1600" dirty="0"/>
          </a:p>
          <a:p>
            <a:endParaRPr lang="en-GB" sz="1600"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55000" lnSpcReduction="20000"/>
          </a:bodyPr>
          <a:lstStyle/>
          <a:p>
            <a:r>
              <a:rPr lang="en-US" sz="3600" b="1" dirty="0"/>
              <a:t>Literature Review and Needs Assessment</a:t>
            </a:r>
          </a:p>
          <a:p>
            <a:pPr>
              <a:buFont typeface="Wingdings" panose="05000000000000000000" pitchFamily="2" charset="2"/>
              <a:buChar char="Ø"/>
            </a:pPr>
            <a:r>
              <a:rPr lang="en-US" sz="2900" b="1" dirty="0"/>
              <a:t>Objective:</a:t>
            </a:r>
            <a:endParaRPr lang="en-US" sz="2900" dirty="0"/>
          </a:p>
          <a:p>
            <a:pPr marL="0" indent="0">
              <a:buNone/>
            </a:pPr>
            <a:r>
              <a:rPr lang="en-US" sz="2600" dirty="0"/>
              <a:t>     Understand existing harvesting methods and identify the specific needs and challenges of coconut farmers.</a:t>
            </a:r>
          </a:p>
          <a:p>
            <a:pPr>
              <a:buFont typeface="Wingdings" panose="05000000000000000000" pitchFamily="2" charset="2"/>
              <a:buChar char="Ø"/>
            </a:pPr>
            <a:r>
              <a:rPr lang="en-US" sz="2900" b="1" dirty="0"/>
              <a:t>Activities</a:t>
            </a:r>
            <a:r>
              <a:rPr lang="en-US" sz="2900" dirty="0"/>
              <a:t>:</a:t>
            </a:r>
          </a:p>
          <a:p>
            <a:pPr marL="0" indent="0">
              <a:buNone/>
            </a:pPr>
            <a:r>
              <a:rPr lang="en-US" sz="2600" dirty="0"/>
              <a:t>     Review scholarly articles, case studies, and reports on coconut harvesting and agricultural mechanization         </a:t>
            </a:r>
          </a:p>
          <a:p>
            <a:r>
              <a:rPr lang="en-US" sz="3600" b="1" dirty="0"/>
              <a:t>System Design and Development</a:t>
            </a:r>
          </a:p>
          <a:p>
            <a:pPr>
              <a:buFont typeface="Wingdings" panose="05000000000000000000" pitchFamily="2" charset="2"/>
              <a:buChar char="Ø"/>
            </a:pPr>
            <a:r>
              <a:rPr lang="en-US" sz="2900" b="1" dirty="0"/>
              <a:t>Objective</a:t>
            </a:r>
            <a:r>
              <a:rPr lang="en-US" sz="2900" dirty="0"/>
              <a:t>:</a:t>
            </a:r>
          </a:p>
          <a:p>
            <a:pPr marL="0" indent="0">
              <a:buNone/>
            </a:pPr>
            <a:r>
              <a:rPr lang="en-US" sz="2600" dirty="0"/>
              <a:t>      Design a mechanized harvesting system tailored to the specific requirements of coconut farming.</a:t>
            </a:r>
          </a:p>
          <a:p>
            <a:pPr>
              <a:buFont typeface="Wingdings" panose="05000000000000000000" pitchFamily="2" charset="2"/>
              <a:buChar char="Ø"/>
            </a:pPr>
            <a:r>
              <a:rPr lang="en-US" sz="2900" b="1" dirty="0"/>
              <a:t>Activities</a:t>
            </a:r>
            <a:r>
              <a:rPr lang="en-US" sz="2900" dirty="0"/>
              <a:t>:</a:t>
            </a:r>
          </a:p>
          <a:p>
            <a:pPr marL="0" indent="0">
              <a:buNone/>
            </a:pPr>
            <a:r>
              <a:rPr lang="en-US" sz="2900" b="1" dirty="0"/>
              <a:t>     Conceptual Design</a:t>
            </a:r>
            <a:r>
              <a:rPr lang="en-US" sz="2600" dirty="0"/>
              <a:t>: Create initial sketches and design blueprints for proposed harvesting technologies (e.g., robotic harvesters, drones).</a:t>
            </a:r>
          </a:p>
          <a:p>
            <a:r>
              <a:rPr lang="en-US" sz="3600" b="1" dirty="0"/>
              <a:t>Testing and Prototyping</a:t>
            </a:r>
          </a:p>
          <a:p>
            <a:pPr>
              <a:buFont typeface="Wingdings" panose="05000000000000000000" pitchFamily="2" charset="2"/>
              <a:buChar char="Ø"/>
            </a:pPr>
            <a:r>
              <a:rPr lang="en-US" sz="2900" b="1" dirty="0"/>
              <a:t>Objective</a:t>
            </a:r>
            <a:r>
              <a:rPr lang="en-US" sz="2900" dirty="0"/>
              <a:t>: </a:t>
            </a:r>
          </a:p>
          <a:p>
            <a:pPr marL="0" indent="0">
              <a:buNone/>
            </a:pPr>
            <a:r>
              <a:rPr lang="en-US" sz="2900" dirty="0"/>
              <a:t>     Validate the design and functionality of the harvesting system in real-world conditions.</a:t>
            </a:r>
          </a:p>
          <a:p>
            <a:pPr>
              <a:buFont typeface="Wingdings" panose="05000000000000000000" pitchFamily="2" charset="2"/>
              <a:buChar char="Ø"/>
            </a:pPr>
            <a:r>
              <a:rPr lang="en-US" sz="2900" b="1" dirty="0"/>
              <a:t>Activities</a:t>
            </a:r>
            <a:r>
              <a:rPr lang="en-US" sz="2900" dirty="0"/>
              <a:t>:</a:t>
            </a:r>
          </a:p>
          <a:p>
            <a:pPr marL="0" indent="0">
              <a:buNone/>
            </a:pPr>
            <a:r>
              <a:rPr lang="en-US" sz="2900" dirty="0"/>
              <a:t>    Conduct field tests on selected coconut farms to evaluate system performance.</a:t>
            </a:r>
          </a:p>
          <a:p>
            <a:r>
              <a:rPr lang="en-US" sz="3600" b="1" dirty="0"/>
              <a:t> Data Collection and Analysis</a:t>
            </a:r>
          </a:p>
          <a:p>
            <a:pPr>
              <a:buFont typeface="Wingdings" panose="05000000000000000000" pitchFamily="2" charset="2"/>
              <a:buChar char="Ø"/>
            </a:pPr>
            <a:r>
              <a:rPr lang="en-US" sz="2500" b="1" dirty="0"/>
              <a:t>Objective</a:t>
            </a:r>
            <a:r>
              <a:rPr lang="en-US" sz="2500" dirty="0"/>
              <a:t>: Collect and analyze data from testing to optimize the system.</a:t>
            </a:r>
          </a:p>
          <a:p>
            <a:pPr>
              <a:buFont typeface="Wingdings" panose="05000000000000000000" pitchFamily="2" charset="2"/>
              <a:buChar char="Ø"/>
            </a:pPr>
            <a:r>
              <a:rPr lang="en-US" sz="2500" b="1" dirty="0"/>
              <a:t>Activities</a:t>
            </a:r>
            <a:r>
              <a:rPr lang="en-US" sz="2500" dirty="0"/>
              <a:t>:</a:t>
            </a:r>
          </a:p>
          <a:p>
            <a:pPr marL="0" indent="0">
              <a:buNone/>
            </a:pPr>
            <a:r>
              <a:rPr lang="en-US" sz="2500" dirty="0"/>
              <a:t>      Use sensors and IoT devices to gather real-time data on crop health, ripeness, and harvesting efficiency.</a:t>
            </a:r>
          </a:p>
          <a:p>
            <a:pPr marL="0" indent="0">
              <a:buNone/>
            </a:pPr>
            <a:endParaRPr lang="en-US" sz="1600"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buNone/>
            </a:pPr>
            <a:r>
              <a:rPr lang="en-IN" b="1" dirty="0"/>
              <a:t>Hardware Components</a:t>
            </a:r>
          </a:p>
          <a:p>
            <a:r>
              <a:rPr lang="en-IN" sz="2000" dirty="0"/>
              <a:t>Microcontroller (e.g., Arduino, Raspberry Pi)</a:t>
            </a:r>
          </a:p>
          <a:p>
            <a:r>
              <a:rPr lang="en-IN" sz="2000" dirty="0"/>
              <a:t>Sensors</a:t>
            </a:r>
          </a:p>
          <a:p>
            <a:r>
              <a:rPr lang="en-IN" sz="2000" dirty="0"/>
              <a:t>Actuators and Motors</a:t>
            </a:r>
          </a:p>
          <a:p>
            <a:r>
              <a:rPr lang="en-IN" sz="2000" dirty="0"/>
              <a:t>Power Supply</a:t>
            </a:r>
          </a:p>
          <a:p>
            <a:r>
              <a:rPr lang="en-IN" sz="2000" dirty="0"/>
              <a:t>Data Storage</a:t>
            </a:r>
          </a:p>
          <a:p>
            <a:r>
              <a:rPr lang="en-IN" sz="2000" dirty="0"/>
              <a:t>Actuators and Motors</a:t>
            </a:r>
          </a:p>
          <a:p>
            <a:pPr marL="0" indent="0">
              <a:buNone/>
            </a:pPr>
            <a:r>
              <a:rPr lang="en-IN" b="1" dirty="0"/>
              <a:t>Software Components</a:t>
            </a:r>
          </a:p>
          <a:p>
            <a:r>
              <a:rPr lang="en-IN" sz="2000" dirty="0"/>
              <a:t>Computer Vision Software</a:t>
            </a:r>
          </a:p>
          <a:p>
            <a:r>
              <a:rPr lang="en-IN" sz="2000" dirty="0"/>
              <a:t>User Interface (UI)</a:t>
            </a:r>
          </a:p>
          <a:p>
            <a:r>
              <a:rPr lang="en-IN" sz="2000" dirty="0"/>
              <a:t>Data Management System</a:t>
            </a:r>
          </a:p>
          <a:p>
            <a:r>
              <a:rPr lang="en-IN" sz="2000" dirty="0"/>
              <a:t>IoT Framework</a:t>
            </a:r>
          </a:p>
          <a:p>
            <a:endParaRPr lang="en-IN" sz="2000" b="1"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754</TotalTime>
  <Words>1653</Words>
  <Application>Microsoft Office PowerPoint</Application>
  <PresentationFormat>Widescreen</PresentationFormat>
  <Paragraphs>125</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Verdana</vt:lpstr>
      <vt:lpstr>Wingdings</vt:lpstr>
      <vt:lpstr>Bioinformatics</vt:lpstr>
      <vt:lpstr>COCONUT CROP HARVEST MECHANIZATION FOR REDUCING HARVEST CROP</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 KRIPASHINI</cp:lastModifiedBy>
  <cp:revision>21</cp:revision>
  <dcterms:created xsi:type="dcterms:W3CDTF">2023-03-16T03:26:27Z</dcterms:created>
  <dcterms:modified xsi:type="dcterms:W3CDTF">2024-10-20T06:34:50Z</dcterms:modified>
</cp:coreProperties>
</file>