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FA8A"/>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1" d="100"/>
          <a:sy n="71" d="100"/>
        </p:scale>
        <p:origin x="120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74F96B-8248-475F-AB51-E28173AA5935}" type="datetimeFigureOut">
              <a:rPr lang="en-US" smtClean="0"/>
              <a:t>22/06/2022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6EFC1-533B-45DF-A38B-2F2CF82548AD}" type="slidenum">
              <a:rPr lang="en-US" smtClean="0"/>
              <a:t>‹#›</a:t>
            </a:fld>
            <a:endParaRPr lang="en-US"/>
          </a:p>
        </p:txBody>
      </p:sp>
    </p:spTree>
    <p:extLst>
      <p:ext uri="{BB962C8B-B14F-4D97-AF65-F5344CB8AC3E}">
        <p14:creationId xmlns:p14="http://schemas.microsoft.com/office/powerpoint/2010/main" val="873642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74F96B-8248-475F-AB51-E28173AA5935}" type="datetimeFigureOut">
              <a:rPr lang="en-US" smtClean="0"/>
              <a:t>22/06/2022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6EFC1-533B-45DF-A38B-2F2CF82548AD}" type="slidenum">
              <a:rPr lang="en-US" smtClean="0"/>
              <a:t>‹#›</a:t>
            </a:fld>
            <a:endParaRPr lang="en-US"/>
          </a:p>
        </p:txBody>
      </p:sp>
    </p:spTree>
    <p:extLst>
      <p:ext uri="{BB962C8B-B14F-4D97-AF65-F5344CB8AC3E}">
        <p14:creationId xmlns:p14="http://schemas.microsoft.com/office/powerpoint/2010/main" val="344225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74F96B-8248-475F-AB51-E28173AA5935}" type="datetimeFigureOut">
              <a:rPr lang="en-US" smtClean="0"/>
              <a:t>22/06/2022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6EFC1-533B-45DF-A38B-2F2CF82548AD}" type="slidenum">
              <a:rPr lang="en-US" smtClean="0"/>
              <a:t>‹#›</a:t>
            </a:fld>
            <a:endParaRPr lang="en-US"/>
          </a:p>
        </p:txBody>
      </p:sp>
    </p:spTree>
    <p:extLst>
      <p:ext uri="{BB962C8B-B14F-4D97-AF65-F5344CB8AC3E}">
        <p14:creationId xmlns:p14="http://schemas.microsoft.com/office/powerpoint/2010/main" val="4158740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74F96B-8248-475F-AB51-E28173AA5935}" type="datetimeFigureOut">
              <a:rPr lang="en-US" smtClean="0"/>
              <a:t>22/06/2022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6EFC1-533B-45DF-A38B-2F2CF82548AD}" type="slidenum">
              <a:rPr lang="en-US" smtClean="0"/>
              <a:t>‹#›</a:t>
            </a:fld>
            <a:endParaRPr lang="en-US"/>
          </a:p>
        </p:txBody>
      </p:sp>
    </p:spTree>
    <p:extLst>
      <p:ext uri="{BB962C8B-B14F-4D97-AF65-F5344CB8AC3E}">
        <p14:creationId xmlns:p14="http://schemas.microsoft.com/office/powerpoint/2010/main" val="230106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74F96B-8248-475F-AB51-E28173AA5935}" type="datetimeFigureOut">
              <a:rPr lang="en-US" smtClean="0"/>
              <a:t>22/06/2022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6EFC1-533B-45DF-A38B-2F2CF82548AD}" type="slidenum">
              <a:rPr lang="en-US" smtClean="0"/>
              <a:t>‹#›</a:t>
            </a:fld>
            <a:endParaRPr lang="en-US"/>
          </a:p>
        </p:txBody>
      </p:sp>
    </p:spTree>
    <p:extLst>
      <p:ext uri="{BB962C8B-B14F-4D97-AF65-F5344CB8AC3E}">
        <p14:creationId xmlns:p14="http://schemas.microsoft.com/office/powerpoint/2010/main" val="1506515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74F96B-8248-475F-AB51-E28173AA5935}" type="datetimeFigureOut">
              <a:rPr lang="en-US" smtClean="0"/>
              <a:t>22/06/2022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6EFC1-533B-45DF-A38B-2F2CF82548AD}" type="slidenum">
              <a:rPr lang="en-US" smtClean="0"/>
              <a:t>‹#›</a:t>
            </a:fld>
            <a:endParaRPr lang="en-US"/>
          </a:p>
        </p:txBody>
      </p:sp>
    </p:spTree>
    <p:extLst>
      <p:ext uri="{BB962C8B-B14F-4D97-AF65-F5344CB8AC3E}">
        <p14:creationId xmlns:p14="http://schemas.microsoft.com/office/powerpoint/2010/main" val="74796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74F96B-8248-475F-AB51-E28173AA5935}" type="datetimeFigureOut">
              <a:rPr lang="en-US" smtClean="0"/>
              <a:t>22/06/2022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66EFC1-533B-45DF-A38B-2F2CF82548AD}" type="slidenum">
              <a:rPr lang="en-US" smtClean="0"/>
              <a:t>‹#›</a:t>
            </a:fld>
            <a:endParaRPr lang="en-US"/>
          </a:p>
        </p:txBody>
      </p:sp>
    </p:spTree>
    <p:extLst>
      <p:ext uri="{BB962C8B-B14F-4D97-AF65-F5344CB8AC3E}">
        <p14:creationId xmlns:p14="http://schemas.microsoft.com/office/powerpoint/2010/main" val="3849501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74F96B-8248-475F-AB51-E28173AA5935}" type="datetimeFigureOut">
              <a:rPr lang="en-US" smtClean="0"/>
              <a:t>22/06/2022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66EFC1-533B-45DF-A38B-2F2CF82548AD}" type="slidenum">
              <a:rPr lang="en-US" smtClean="0"/>
              <a:t>‹#›</a:t>
            </a:fld>
            <a:endParaRPr lang="en-US"/>
          </a:p>
        </p:txBody>
      </p:sp>
    </p:spTree>
    <p:extLst>
      <p:ext uri="{BB962C8B-B14F-4D97-AF65-F5344CB8AC3E}">
        <p14:creationId xmlns:p14="http://schemas.microsoft.com/office/powerpoint/2010/main" val="156295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74F96B-8248-475F-AB51-E28173AA5935}" type="datetimeFigureOut">
              <a:rPr lang="en-US" smtClean="0"/>
              <a:t>22/06/2022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66EFC1-533B-45DF-A38B-2F2CF82548AD}" type="slidenum">
              <a:rPr lang="en-US" smtClean="0"/>
              <a:t>‹#›</a:t>
            </a:fld>
            <a:endParaRPr lang="en-US"/>
          </a:p>
        </p:txBody>
      </p:sp>
    </p:spTree>
    <p:extLst>
      <p:ext uri="{BB962C8B-B14F-4D97-AF65-F5344CB8AC3E}">
        <p14:creationId xmlns:p14="http://schemas.microsoft.com/office/powerpoint/2010/main" val="1336450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74F96B-8248-475F-AB51-E28173AA5935}" type="datetimeFigureOut">
              <a:rPr lang="en-US" smtClean="0"/>
              <a:t>22/06/2022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6EFC1-533B-45DF-A38B-2F2CF82548AD}" type="slidenum">
              <a:rPr lang="en-US" smtClean="0"/>
              <a:t>‹#›</a:t>
            </a:fld>
            <a:endParaRPr lang="en-US"/>
          </a:p>
        </p:txBody>
      </p:sp>
    </p:spTree>
    <p:extLst>
      <p:ext uri="{BB962C8B-B14F-4D97-AF65-F5344CB8AC3E}">
        <p14:creationId xmlns:p14="http://schemas.microsoft.com/office/powerpoint/2010/main" val="238156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74F96B-8248-475F-AB51-E28173AA5935}" type="datetimeFigureOut">
              <a:rPr lang="en-US" smtClean="0"/>
              <a:t>22/06/2022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6EFC1-533B-45DF-A38B-2F2CF82548AD}" type="slidenum">
              <a:rPr lang="en-US" smtClean="0"/>
              <a:t>‹#›</a:t>
            </a:fld>
            <a:endParaRPr lang="en-US"/>
          </a:p>
        </p:txBody>
      </p:sp>
    </p:spTree>
    <p:extLst>
      <p:ext uri="{BB962C8B-B14F-4D97-AF65-F5344CB8AC3E}">
        <p14:creationId xmlns:p14="http://schemas.microsoft.com/office/powerpoint/2010/main" val="1575368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4F96B-8248-475F-AB51-E28173AA5935}" type="datetimeFigureOut">
              <a:rPr lang="en-US" smtClean="0"/>
              <a:t>22/06/2022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6EFC1-533B-45DF-A38B-2F2CF82548AD}" type="slidenum">
              <a:rPr lang="en-US" smtClean="0"/>
              <a:t>‹#›</a:t>
            </a:fld>
            <a:endParaRPr lang="en-US"/>
          </a:p>
        </p:txBody>
      </p:sp>
    </p:spTree>
    <p:extLst>
      <p:ext uri="{BB962C8B-B14F-4D97-AF65-F5344CB8AC3E}">
        <p14:creationId xmlns:p14="http://schemas.microsoft.com/office/powerpoint/2010/main" val="412499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researchgate.net/institution/Asian_University_for_Wome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8098971" y="0"/>
            <a:ext cx="12192000" cy="6858000"/>
            <a:chOff x="0" y="0"/>
            <a:chExt cx="12192000" cy="6858000"/>
          </a:xfrm>
        </p:grpSpPr>
        <p:sp>
          <p:nvSpPr>
            <p:cNvPr id="4" name="Rectangle 3"/>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6"/>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 name="TextBox 7"/>
            <p:cNvSpPr txBox="1"/>
            <p:nvPr/>
          </p:nvSpPr>
          <p:spPr>
            <a:xfrm rot="16200000">
              <a:off x="10558110" y="2477291"/>
              <a:ext cx="2638697" cy="523220"/>
            </a:xfrm>
            <a:prstGeom prst="rect">
              <a:avLst/>
            </a:prstGeom>
            <a:noFill/>
          </p:spPr>
          <p:txBody>
            <a:bodyPr wrap="square" rtlCol="0">
              <a:spAutoFit/>
            </a:bodyPr>
            <a:lstStyle/>
            <a:p>
              <a:r>
                <a:rPr lang="en-US" sz="2800" b="1" dirty="0" smtClean="0">
                  <a:solidFill>
                    <a:schemeClr val="bg1"/>
                  </a:solidFill>
                </a:rPr>
                <a:t>Abstract</a:t>
              </a:r>
              <a:r>
                <a:rPr lang="en-US" dirty="0" smtClean="0"/>
                <a:t> </a:t>
              </a:r>
              <a:endParaRPr lang="en-US" dirty="0"/>
            </a:p>
          </p:txBody>
        </p:sp>
      </p:grpSp>
      <p:grpSp>
        <p:nvGrpSpPr>
          <p:cNvPr id="10" name="Group 9"/>
          <p:cNvGrpSpPr/>
          <p:nvPr/>
        </p:nvGrpSpPr>
        <p:grpSpPr>
          <a:xfrm>
            <a:off x="-8644345" y="0"/>
            <a:ext cx="12192000" cy="6858000"/>
            <a:chOff x="0" y="0"/>
            <a:chExt cx="12192000" cy="6858000"/>
          </a:xfrm>
        </p:grpSpPr>
        <p:sp>
          <p:nvSpPr>
            <p:cNvPr id="11" name="Rectangle 10"/>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TextBox 12"/>
            <p:cNvSpPr txBox="1"/>
            <p:nvPr/>
          </p:nvSpPr>
          <p:spPr>
            <a:xfrm rot="16200000">
              <a:off x="10594198" y="2863680"/>
              <a:ext cx="2638697" cy="523220"/>
            </a:xfrm>
            <a:prstGeom prst="rect">
              <a:avLst/>
            </a:prstGeom>
            <a:noFill/>
          </p:spPr>
          <p:txBody>
            <a:bodyPr wrap="square" rtlCol="0">
              <a:spAutoFit/>
            </a:bodyPr>
            <a:lstStyle/>
            <a:p>
              <a:r>
                <a:rPr lang="en-US" sz="2800" b="1" dirty="0" smtClean="0">
                  <a:solidFill>
                    <a:schemeClr val="bg1"/>
                  </a:solidFill>
                </a:rPr>
                <a:t>introduction</a:t>
              </a:r>
              <a:endParaRPr lang="en-US" sz="2000" dirty="0"/>
            </a:p>
          </p:txBody>
        </p:sp>
      </p:grpSp>
      <p:grpSp>
        <p:nvGrpSpPr>
          <p:cNvPr id="14" name="Group 13"/>
          <p:cNvGrpSpPr/>
          <p:nvPr/>
        </p:nvGrpSpPr>
        <p:grpSpPr>
          <a:xfrm>
            <a:off x="-9224363" y="0"/>
            <a:ext cx="12217929" cy="6858000"/>
            <a:chOff x="0" y="0"/>
            <a:chExt cx="12217929" cy="6858000"/>
          </a:xfrm>
        </p:grpSpPr>
        <p:sp>
          <p:nvSpPr>
            <p:cNvPr id="15" name="Rectangle 14"/>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5"/>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7EF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7" name="TextBox 16"/>
            <p:cNvSpPr txBox="1"/>
            <p:nvPr/>
          </p:nvSpPr>
          <p:spPr>
            <a:xfrm rot="16200000">
              <a:off x="10360340" y="2515972"/>
              <a:ext cx="3130403" cy="584775"/>
            </a:xfrm>
            <a:prstGeom prst="rect">
              <a:avLst/>
            </a:prstGeom>
            <a:noFill/>
          </p:spPr>
          <p:txBody>
            <a:bodyPr wrap="square" rtlCol="0">
              <a:spAutoFit/>
            </a:bodyPr>
            <a:lstStyle/>
            <a:p>
              <a:r>
                <a:rPr lang="en-US" sz="3200" b="1" dirty="0" smtClean="0">
                  <a:solidFill>
                    <a:schemeClr val="bg1"/>
                  </a:solidFill>
                </a:rPr>
                <a:t>statement</a:t>
              </a:r>
              <a:r>
                <a:rPr lang="en-US" sz="2000" dirty="0" smtClean="0"/>
                <a:t> </a:t>
              </a:r>
              <a:endParaRPr lang="en-US" sz="2000" dirty="0"/>
            </a:p>
          </p:txBody>
        </p:sp>
      </p:grpSp>
      <p:sp>
        <p:nvSpPr>
          <p:cNvPr id="2" name="Rectangle 1"/>
          <p:cNvSpPr/>
          <p:nvPr/>
        </p:nvSpPr>
        <p:spPr>
          <a:xfrm>
            <a:off x="6420959" y="1075194"/>
            <a:ext cx="4022255" cy="1107996"/>
          </a:xfrm>
          <a:prstGeom prst="rect">
            <a:avLst/>
          </a:prstGeom>
          <a:noFill/>
          <a:effectLst>
            <a:outerShdw blurRad="50800" dist="38100" dir="18900000" algn="bl" rotWithShape="0">
              <a:prstClr val="black">
                <a:alpha val="40000"/>
              </a:prstClr>
            </a:outerShdw>
          </a:effectLst>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latin typeface="Baskerville Old Face" panose="02020602080505020303" pitchFamily="18" charset="0"/>
              </a:rPr>
              <a:t>Mini</a:t>
            </a:r>
            <a:r>
              <a:rPr lang="en-US" sz="6600" b="1" dirty="0" smtClean="0">
                <a:ln w="22225">
                  <a:solidFill>
                    <a:schemeClr val="accent2"/>
                  </a:solidFill>
                  <a:prstDash val="solid"/>
                </a:ln>
                <a:solidFill>
                  <a:schemeClr val="accent2">
                    <a:lumMod val="40000"/>
                    <a:lumOff val="60000"/>
                  </a:schemeClr>
                </a:solidFill>
                <a:latin typeface="Baskerville Old Face" panose="02020602080505020303" pitchFamily="18" charset="0"/>
              </a:rPr>
              <a:t> project</a:t>
            </a:r>
            <a:endParaRPr lang="en-US" sz="6600" b="1" dirty="0">
              <a:ln w="22225">
                <a:solidFill>
                  <a:schemeClr val="accent2"/>
                </a:solidFill>
                <a:prstDash val="solid"/>
              </a:ln>
              <a:solidFill>
                <a:schemeClr val="accent2">
                  <a:lumMod val="40000"/>
                  <a:lumOff val="60000"/>
                </a:schemeClr>
              </a:solidFill>
              <a:latin typeface="Baskerville Old Face" panose="02020602080505020303" pitchFamily="18" charset="0"/>
            </a:endParaRPr>
          </a:p>
        </p:txBody>
      </p:sp>
      <p:sp>
        <p:nvSpPr>
          <p:cNvPr id="3" name="Rounded Rectangle 2"/>
          <p:cNvSpPr/>
          <p:nvPr/>
        </p:nvSpPr>
        <p:spPr>
          <a:xfrm>
            <a:off x="5615922" y="2333486"/>
            <a:ext cx="5401994" cy="874933"/>
          </a:xfrm>
          <a:prstGeom prst="roundRect">
            <a:avLst>
              <a:gd name="adj" fmla="val 50000"/>
            </a:avLst>
          </a:prstGeom>
          <a:solidFill>
            <a:schemeClr val="accent3">
              <a:lumMod val="60000"/>
              <a:lumOff val="40000"/>
            </a:schemeClr>
          </a:solidFill>
          <a:ln>
            <a:noFill/>
          </a:ln>
          <a:effectLst>
            <a:outerShdw blurRad="50800" dist="38100" dir="10800000" algn="r" rotWithShape="0">
              <a:prstClr val="black">
                <a:alpha val="40000"/>
              </a:prstClr>
            </a:outerShdw>
          </a:effectLst>
          <a:scene3d>
            <a:camera prst="perspectiveBelow"/>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194" y="2188028"/>
            <a:ext cx="5126467" cy="923330"/>
          </a:xfrm>
          <a:prstGeom prst="rect">
            <a:avLst/>
          </a:prstGeom>
          <a:noFill/>
        </p:spPr>
        <p:txBody>
          <a:bodyPr wrap="none" lIns="91440" tIns="45720" rIns="91440" bIns="45720">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Tourist guide app</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 name="Freeform 19"/>
          <p:cNvSpPr/>
          <p:nvPr/>
        </p:nvSpPr>
        <p:spPr>
          <a:xfrm rot="12853005">
            <a:off x="9674243" y="461934"/>
            <a:ext cx="3177287" cy="393896"/>
          </a:xfrm>
          <a:custGeom>
            <a:avLst/>
            <a:gdLst>
              <a:gd name="connsiteX0" fmla="*/ 3177287 w 3177287"/>
              <a:gd name="connsiteY0" fmla="*/ 0 h 393896"/>
              <a:gd name="connsiteX1" fmla="*/ 2967330 w 3177287"/>
              <a:gd name="connsiteY1" fmla="*/ 393896 h 393896"/>
              <a:gd name="connsiteX2" fmla="*/ 687867 w 3177287"/>
              <a:gd name="connsiteY2" fmla="*/ 393896 h 393896"/>
              <a:gd name="connsiteX3" fmla="*/ 0 w 3177287"/>
              <a:gd name="connsiteY3" fmla="*/ 27245 h 393896"/>
              <a:gd name="connsiteX4" fmla="*/ 0 w 3177287"/>
              <a:gd name="connsiteY4" fmla="*/ 0 h 393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87" h="393896">
                <a:moveTo>
                  <a:pt x="3177287" y="0"/>
                </a:moveTo>
                <a:lnTo>
                  <a:pt x="2967330" y="393896"/>
                </a:lnTo>
                <a:lnTo>
                  <a:pt x="687867" y="393896"/>
                </a:lnTo>
                <a:lnTo>
                  <a:pt x="0" y="27245"/>
                </a:lnTo>
                <a:lnTo>
                  <a:pt x="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802826" y="5451338"/>
            <a:ext cx="6096000" cy="1323439"/>
          </a:xfrm>
          <a:prstGeom prst="rect">
            <a:avLst/>
          </a:prstGeom>
        </p:spPr>
        <p:txBody>
          <a:bodyPr>
            <a:spAutoFit/>
          </a:bodyPr>
          <a:lstStyle/>
          <a:p>
            <a:r>
              <a:rPr lang="en-US" sz="2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Paul </a:t>
            </a:r>
            <a:r>
              <a:rPr lang="en-US" sz="2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Santhosh </a:t>
            </a:r>
            <a:r>
              <a:rPr lang="en-US" sz="2000" b="1"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kumar</a:t>
            </a:r>
            <a:r>
              <a:rPr lang="en-US" sz="2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J 920819104026</a:t>
            </a:r>
          </a:p>
          <a:p>
            <a:r>
              <a:rPr lang="en-US" sz="2000" b="1"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Thirunavukkarasar</a:t>
            </a:r>
            <a:r>
              <a:rPr lang="en-US" sz="2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T   920819104048</a:t>
            </a:r>
          </a:p>
          <a:p>
            <a:r>
              <a:rPr lang="en-US" sz="2000" b="1"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Thiyaga</a:t>
            </a:r>
            <a:r>
              <a:rPr lang="en-US" sz="2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000" b="1"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rajan</a:t>
            </a:r>
            <a:r>
              <a:rPr lang="en-US" sz="2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            920819104049</a:t>
            </a:r>
            <a:endParaRPr lang="en-US" sz="2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000" dirty="0" smtClean="0">
              <a:ln w="0"/>
              <a:effectLst>
                <a:outerShdw blurRad="38100" dist="19050" dir="2700000" algn="tl" rotWithShape="0">
                  <a:schemeClr val="dk1">
                    <a:alpha val="40000"/>
                  </a:schemeClr>
                </a:outerShdw>
              </a:effectLst>
              <a:latin typeface="Bahnschrift SemiBold" panose="020B0502040204020203" pitchFamily="34" charset="0"/>
            </a:endParaRPr>
          </a:p>
        </p:txBody>
      </p:sp>
      <p:sp>
        <p:nvSpPr>
          <p:cNvPr id="21" name="TextBox 20"/>
          <p:cNvSpPr txBox="1"/>
          <p:nvPr/>
        </p:nvSpPr>
        <p:spPr>
          <a:xfrm>
            <a:off x="7344207" y="4967666"/>
            <a:ext cx="917239" cy="400110"/>
          </a:xfrm>
          <a:prstGeom prst="rect">
            <a:avLst/>
          </a:prstGeom>
          <a:noFill/>
        </p:spPr>
        <p:txBody>
          <a:bodyPr wrap="none" rtlCol="0">
            <a:spAutoFit/>
          </a:bodyPr>
          <a:lstStyle/>
          <a:p>
            <a:r>
              <a:rPr lang="en-US" sz="2000" dirty="0" smtClean="0">
                <a:latin typeface="Bahnschrift SemiBold" panose="020B0502040204020203" pitchFamily="34" charset="0"/>
              </a:rPr>
              <a:t>Team</a:t>
            </a:r>
            <a:r>
              <a:rPr lang="en-US" dirty="0" smtClean="0"/>
              <a:t> :</a:t>
            </a:r>
            <a:endParaRPr lang="en-US" dirty="0"/>
          </a:p>
        </p:txBody>
      </p:sp>
      <p:grpSp>
        <p:nvGrpSpPr>
          <p:cNvPr id="22" name="Group 21"/>
          <p:cNvGrpSpPr/>
          <p:nvPr/>
        </p:nvGrpSpPr>
        <p:grpSpPr>
          <a:xfrm>
            <a:off x="-9769632" y="0"/>
            <a:ext cx="12248071" cy="6858000"/>
            <a:chOff x="0" y="0"/>
            <a:chExt cx="12248071" cy="6858000"/>
          </a:xfrm>
        </p:grpSpPr>
        <p:sp>
          <p:nvSpPr>
            <p:cNvPr id="23" name="Rectangle 22"/>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5" name="TextBox 24"/>
            <p:cNvSpPr txBox="1"/>
            <p:nvPr/>
          </p:nvSpPr>
          <p:spPr>
            <a:xfrm rot="16200000">
              <a:off x="10533926" y="2996865"/>
              <a:ext cx="2905069" cy="523220"/>
            </a:xfrm>
            <a:prstGeom prst="rect">
              <a:avLst/>
            </a:prstGeom>
            <a:noFill/>
          </p:spPr>
          <p:txBody>
            <a:bodyPr wrap="square" rtlCol="0">
              <a:spAutoFit/>
            </a:bodyPr>
            <a:lstStyle/>
            <a:p>
              <a:r>
                <a:rPr lang="en-US" sz="2800" b="1" dirty="0" smtClean="0">
                  <a:solidFill>
                    <a:schemeClr val="bg1"/>
                  </a:solidFill>
                </a:rPr>
                <a:t>Existing system</a:t>
              </a:r>
              <a:r>
                <a:rPr lang="en-US" sz="1600" dirty="0" smtClean="0"/>
                <a:t>  </a:t>
              </a:r>
              <a:endParaRPr lang="en-US" sz="1600" dirty="0"/>
            </a:p>
          </p:txBody>
        </p:sp>
      </p:grpSp>
      <p:grpSp>
        <p:nvGrpSpPr>
          <p:cNvPr id="26" name="Group 25"/>
          <p:cNvGrpSpPr/>
          <p:nvPr/>
        </p:nvGrpSpPr>
        <p:grpSpPr>
          <a:xfrm>
            <a:off x="-10349650" y="0"/>
            <a:ext cx="12246547" cy="6858000"/>
            <a:chOff x="0" y="0"/>
            <a:chExt cx="12246547" cy="6858000"/>
          </a:xfrm>
        </p:grpSpPr>
        <p:sp>
          <p:nvSpPr>
            <p:cNvPr id="27" name="Rectangle 26"/>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9" name="TextBox 28"/>
            <p:cNvSpPr txBox="1"/>
            <p:nvPr/>
          </p:nvSpPr>
          <p:spPr>
            <a:xfrm rot="16200000">
              <a:off x="10634811" y="2966087"/>
              <a:ext cx="2638697" cy="584775"/>
            </a:xfrm>
            <a:prstGeom prst="rect">
              <a:avLst/>
            </a:prstGeom>
            <a:noFill/>
          </p:spPr>
          <p:txBody>
            <a:bodyPr wrap="square" rtlCol="0">
              <a:spAutoFit/>
            </a:bodyPr>
            <a:lstStyle/>
            <a:p>
              <a:r>
                <a:rPr lang="en-US" sz="3200" b="1" dirty="0" smtClean="0">
                  <a:solidFill>
                    <a:schemeClr val="bg1"/>
                  </a:solidFill>
                </a:rPr>
                <a:t>disadvantage</a:t>
              </a:r>
              <a:r>
                <a:rPr lang="en-US" dirty="0" smtClean="0"/>
                <a:t>  </a:t>
              </a:r>
              <a:endParaRPr lang="en-US" dirty="0"/>
            </a:p>
          </p:txBody>
        </p:sp>
      </p:grpSp>
      <p:grpSp>
        <p:nvGrpSpPr>
          <p:cNvPr id="30" name="Group 29"/>
          <p:cNvGrpSpPr/>
          <p:nvPr/>
        </p:nvGrpSpPr>
        <p:grpSpPr>
          <a:xfrm>
            <a:off x="-10954402" y="0"/>
            <a:ext cx="12193435" cy="6858000"/>
            <a:chOff x="0" y="0"/>
            <a:chExt cx="12193435" cy="6858000"/>
          </a:xfrm>
        </p:grpSpPr>
        <p:sp>
          <p:nvSpPr>
            <p:cNvPr id="31" name="Rectangle 30"/>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3" name="TextBox 32"/>
            <p:cNvSpPr txBox="1"/>
            <p:nvPr/>
          </p:nvSpPr>
          <p:spPr>
            <a:xfrm rot="16200000">
              <a:off x="10581699" y="2567538"/>
              <a:ext cx="2638697" cy="584775"/>
            </a:xfrm>
            <a:prstGeom prst="rect">
              <a:avLst/>
            </a:prstGeom>
            <a:noFill/>
          </p:spPr>
          <p:txBody>
            <a:bodyPr wrap="square" rtlCol="0">
              <a:spAutoFit/>
            </a:bodyPr>
            <a:lstStyle/>
            <a:p>
              <a:r>
                <a:rPr lang="en-US" sz="3200" b="1" dirty="0" smtClean="0">
                  <a:solidFill>
                    <a:schemeClr val="bg1"/>
                  </a:solidFill>
                </a:rPr>
                <a:t>survey</a:t>
              </a:r>
              <a:r>
                <a:rPr lang="en-US" dirty="0" smtClean="0"/>
                <a:t>  </a:t>
              </a:r>
              <a:endParaRPr lang="en-US" dirty="0"/>
            </a:p>
          </p:txBody>
        </p:sp>
      </p:grpSp>
      <p:grpSp>
        <p:nvGrpSpPr>
          <p:cNvPr id="34" name="Group 33"/>
          <p:cNvGrpSpPr/>
          <p:nvPr/>
        </p:nvGrpSpPr>
        <p:grpSpPr>
          <a:xfrm>
            <a:off x="-11613701" y="0"/>
            <a:ext cx="12243858" cy="6858000"/>
            <a:chOff x="0" y="0"/>
            <a:chExt cx="12243858" cy="6858000"/>
          </a:xfrm>
        </p:grpSpPr>
        <p:sp>
          <p:nvSpPr>
            <p:cNvPr id="35" name="Rectangle 34"/>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35"/>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7" name="TextBox 36"/>
            <p:cNvSpPr txBox="1"/>
            <p:nvPr/>
          </p:nvSpPr>
          <p:spPr>
            <a:xfrm rot="16200000">
              <a:off x="10484281" y="2951433"/>
              <a:ext cx="2995934" cy="523220"/>
            </a:xfrm>
            <a:prstGeom prst="rect">
              <a:avLst/>
            </a:prstGeom>
            <a:noFill/>
          </p:spPr>
          <p:txBody>
            <a:bodyPr wrap="square" rtlCol="0">
              <a:spAutoFit/>
            </a:bodyPr>
            <a:lstStyle/>
            <a:p>
              <a:r>
                <a:rPr lang="en-US" sz="2800" b="1" dirty="0" smtClean="0">
                  <a:solidFill>
                    <a:schemeClr val="bg1"/>
                  </a:solidFill>
                </a:rPr>
                <a:t>Proposal system</a:t>
              </a:r>
              <a:endParaRPr lang="en-US" sz="1600" dirty="0"/>
            </a:p>
          </p:txBody>
        </p:sp>
      </p:grpSp>
      <p:sp>
        <p:nvSpPr>
          <p:cNvPr id="38" name="TextBox 37"/>
          <p:cNvSpPr txBox="1"/>
          <p:nvPr/>
        </p:nvSpPr>
        <p:spPr>
          <a:xfrm>
            <a:off x="4093029" y="4967666"/>
            <a:ext cx="3228769" cy="954107"/>
          </a:xfrm>
          <a:prstGeom prst="rect">
            <a:avLst/>
          </a:prstGeom>
          <a:noFill/>
        </p:spPr>
        <p:txBody>
          <a:bodyPr wrap="none" rtlCol="0">
            <a:spAutoFit/>
          </a:bodyPr>
          <a:lstStyle/>
          <a:p>
            <a:r>
              <a:rPr lang="en-US" sz="2000" dirty="0" smtClean="0">
                <a:latin typeface="Bahnschrift SemiBold" panose="020B0502040204020203" pitchFamily="34" charset="0"/>
              </a:rPr>
              <a:t>Mentor</a:t>
            </a:r>
            <a:r>
              <a:rPr lang="en-US" dirty="0"/>
              <a:t>:</a:t>
            </a:r>
            <a:endParaRPr lang="en-US" dirty="0" smtClean="0"/>
          </a:p>
          <a:p>
            <a:r>
              <a:rPr lang="en-US" dirty="0"/>
              <a:t> </a:t>
            </a:r>
            <a:r>
              <a:rPr lang="en-US" dirty="0" smtClean="0"/>
              <a:t>          </a:t>
            </a:r>
            <a:endParaRPr lang="en-US" dirty="0" smtClean="0"/>
          </a:p>
          <a:p>
            <a:pPr algn="ctr"/>
            <a:r>
              <a:rPr lang="en-US" dirty="0" smtClean="0"/>
              <a:t>   </a:t>
            </a:r>
            <a:r>
              <a:rPr lang="en-US" b="1" dirty="0" err="1" smtClean="0">
                <a:latin typeface="Times New Roman" panose="02020603050405020304" pitchFamily="18" charset="0"/>
                <a:cs typeface="Times New Roman" panose="02020603050405020304" pitchFamily="18" charset="0"/>
              </a:rPr>
              <a:t>DR.A.Amutha,B</a:t>
            </a:r>
            <a:r>
              <a:rPr lang="en-US" b="1" dirty="0" err="1" smtClean="0">
                <a:latin typeface="Times New Roman" panose="02020603050405020304" pitchFamily="18" charset="0"/>
                <a:cs typeface="Times New Roman" panose="02020603050405020304" pitchFamily="18" charset="0"/>
              </a:rPr>
              <a:t>.E,M.E,Ph.D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506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4" name="Rectangle 3"/>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6"/>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 name="TextBox 7"/>
            <p:cNvSpPr txBox="1"/>
            <p:nvPr/>
          </p:nvSpPr>
          <p:spPr>
            <a:xfrm rot="16200000">
              <a:off x="10558110" y="2477291"/>
              <a:ext cx="2638697" cy="523220"/>
            </a:xfrm>
            <a:prstGeom prst="rect">
              <a:avLst/>
            </a:prstGeom>
            <a:noFill/>
          </p:spPr>
          <p:txBody>
            <a:bodyPr wrap="square" rtlCol="0">
              <a:spAutoFit/>
            </a:bodyPr>
            <a:lstStyle/>
            <a:p>
              <a:r>
                <a:rPr lang="en-US" sz="2800" b="1" dirty="0" smtClean="0">
                  <a:solidFill>
                    <a:schemeClr val="bg1"/>
                  </a:solidFill>
                </a:rPr>
                <a:t>Abstract</a:t>
              </a:r>
              <a:r>
                <a:rPr lang="en-US" dirty="0" smtClean="0"/>
                <a:t> </a:t>
              </a:r>
              <a:endParaRPr lang="en-US" dirty="0"/>
            </a:p>
          </p:txBody>
        </p:sp>
      </p:grpSp>
      <p:grpSp>
        <p:nvGrpSpPr>
          <p:cNvPr id="10" name="Group 9"/>
          <p:cNvGrpSpPr/>
          <p:nvPr/>
        </p:nvGrpSpPr>
        <p:grpSpPr>
          <a:xfrm>
            <a:off x="-8644345" y="0"/>
            <a:ext cx="12192000" cy="6858000"/>
            <a:chOff x="0" y="0"/>
            <a:chExt cx="12192000" cy="6858000"/>
          </a:xfrm>
        </p:grpSpPr>
        <p:sp>
          <p:nvSpPr>
            <p:cNvPr id="11" name="Rectangle 10"/>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TextBox 12"/>
            <p:cNvSpPr txBox="1"/>
            <p:nvPr/>
          </p:nvSpPr>
          <p:spPr>
            <a:xfrm rot="16200000">
              <a:off x="10594198" y="2863680"/>
              <a:ext cx="2638697" cy="523220"/>
            </a:xfrm>
            <a:prstGeom prst="rect">
              <a:avLst/>
            </a:prstGeom>
            <a:noFill/>
          </p:spPr>
          <p:txBody>
            <a:bodyPr wrap="square" rtlCol="0">
              <a:spAutoFit/>
            </a:bodyPr>
            <a:lstStyle/>
            <a:p>
              <a:r>
                <a:rPr lang="en-US" sz="2800" b="1" dirty="0" smtClean="0">
                  <a:solidFill>
                    <a:schemeClr val="bg1"/>
                  </a:solidFill>
                </a:rPr>
                <a:t>introduction</a:t>
              </a:r>
              <a:endParaRPr lang="en-US" sz="2000" dirty="0"/>
            </a:p>
          </p:txBody>
        </p:sp>
      </p:grpSp>
      <p:grpSp>
        <p:nvGrpSpPr>
          <p:cNvPr id="14" name="Group 13"/>
          <p:cNvGrpSpPr/>
          <p:nvPr/>
        </p:nvGrpSpPr>
        <p:grpSpPr>
          <a:xfrm>
            <a:off x="-9224363" y="0"/>
            <a:ext cx="12217929" cy="6858000"/>
            <a:chOff x="0" y="0"/>
            <a:chExt cx="12217929" cy="6858000"/>
          </a:xfrm>
        </p:grpSpPr>
        <p:sp>
          <p:nvSpPr>
            <p:cNvPr id="15" name="Rectangle 14"/>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5"/>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7EF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7" name="TextBox 16"/>
            <p:cNvSpPr txBox="1"/>
            <p:nvPr/>
          </p:nvSpPr>
          <p:spPr>
            <a:xfrm rot="16200000">
              <a:off x="10360340" y="2515972"/>
              <a:ext cx="3130403" cy="584775"/>
            </a:xfrm>
            <a:prstGeom prst="rect">
              <a:avLst/>
            </a:prstGeom>
            <a:noFill/>
          </p:spPr>
          <p:txBody>
            <a:bodyPr wrap="square" rtlCol="0">
              <a:spAutoFit/>
            </a:bodyPr>
            <a:lstStyle/>
            <a:p>
              <a:r>
                <a:rPr lang="en-US" sz="3200" b="1" dirty="0" smtClean="0">
                  <a:solidFill>
                    <a:schemeClr val="bg1"/>
                  </a:solidFill>
                </a:rPr>
                <a:t>statement</a:t>
              </a:r>
              <a:r>
                <a:rPr lang="en-US" sz="2000" dirty="0" smtClean="0"/>
                <a:t> </a:t>
              </a:r>
              <a:endParaRPr lang="en-US" sz="2000" dirty="0"/>
            </a:p>
          </p:txBody>
        </p:sp>
      </p:grpSp>
      <p:grpSp>
        <p:nvGrpSpPr>
          <p:cNvPr id="22" name="Group 21"/>
          <p:cNvGrpSpPr/>
          <p:nvPr/>
        </p:nvGrpSpPr>
        <p:grpSpPr>
          <a:xfrm>
            <a:off x="-9769632" y="0"/>
            <a:ext cx="12248071" cy="6858000"/>
            <a:chOff x="0" y="0"/>
            <a:chExt cx="12248071" cy="6858000"/>
          </a:xfrm>
        </p:grpSpPr>
        <p:sp>
          <p:nvSpPr>
            <p:cNvPr id="23" name="Rectangle 22"/>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5" name="TextBox 24"/>
            <p:cNvSpPr txBox="1"/>
            <p:nvPr/>
          </p:nvSpPr>
          <p:spPr>
            <a:xfrm rot="16200000">
              <a:off x="10533926" y="2996865"/>
              <a:ext cx="2905069" cy="523220"/>
            </a:xfrm>
            <a:prstGeom prst="rect">
              <a:avLst/>
            </a:prstGeom>
            <a:noFill/>
          </p:spPr>
          <p:txBody>
            <a:bodyPr wrap="square" rtlCol="0">
              <a:spAutoFit/>
            </a:bodyPr>
            <a:lstStyle/>
            <a:p>
              <a:r>
                <a:rPr lang="en-US" sz="2800" b="1" dirty="0" smtClean="0">
                  <a:solidFill>
                    <a:schemeClr val="bg1"/>
                  </a:solidFill>
                </a:rPr>
                <a:t>Existing system</a:t>
              </a:r>
              <a:r>
                <a:rPr lang="en-US" sz="1600" dirty="0" smtClean="0"/>
                <a:t>  </a:t>
              </a:r>
              <a:endParaRPr lang="en-US" sz="1600" dirty="0"/>
            </a:p>
          </p:txBody>
        </p:sp>
      </p:grpSp>
      <p:grpSp>
        <p:nvGrpSpPr>
          <p:cNvPr id="26" name="Group 25"/>
          <p:cNvGrpSpPr/>
          <p:nvPr/>
        </p:nvGrpSpPr>
        <p:grpSpPr>
          <a:xfrm>
            <a:off x="-10349650" y="0"/>
            <a:ext cx="12246547" cy="6858000"/>
            <a:chOff x="0" y="0"/>
            <a:chExt cx="12246547" cy="6858000"/>
          </a:xfrm>
        </p:grpSpPr>
        <p:sp>
          <p:nvSpPr>
            <p:cNvPr id="27" name="Rectangle 26"/>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9" name="TextBox 28"/>
            <p:cNvSpPr txBox="1"/>
            <p:nvPr/>
          </p:nvSpPr>
          <p:spPr>
            <a:xfrm rot="16200000">
              <a:off x="10634811" y="2966087"/>
              <a:ext cx="2638697" cy="584775"/>
            </a:xfrm>
            <a:prstGeom prst="rect">
              <a:avLst/>
            </a:prstGeom>
            <a:noFill/>
          </p:spPr>
          <p:txBody>
            <a:bodyPr wrap="square" rtlCol="0">
              <a:spAutoFit/>
            </a:bodyPr>
            <a:lstStyle/>
            <a:p>
              <a:r>
                <a:rPr lang="en-US" sz="3200" b="1" dirty="0" smtClean="0">
                  <a:solidFill>
                    <a:schemeClr val="bg1"/>
                  </a:solidFill>
                </a:rPr>
                <a:t>disadvantage</a:t>
              </a:r>
              <a:r>
                <a:rPr lang="en-US" dirty="0" smtClean="0"/>
                <a:t>  </a:t>
              </a:r>
              <a:endParaRPr lang="en-US" dirty="0"/>
            </a:p>
          </p:txBody>
        </p:sp>
      </p:grpSp>
      <p:grpSp>
        <p:nvGrpSpPr>
          <p:cNvPr id="30" name="Group 29"/>
          <p:cNvGrpSpPr/>
          <p:nvPr/>
        </p:nvGrpSpPr>
        <p:grpSpPr>
          <a:xfrm>
            <a:off x="-10954402" y="0"/>
            <a:ext cx="12193435" cy="6858000"/>
            <a:chOff x="0" y="0"/>
            <a:chExt cx="12193435" cy="6858000"/>
          </a:xfrm>
        </p:grpSpPr>
        <p:sp>
          <p:nvSpPr>
            <p:cNvPr id="31" name="Rectangle 30"/>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3" name="TextBox 32"/>
            <p:cNvSpPr txBox="1"/>
            <p:nvPr/>
          </p:nvSpPr>
          <p:spPr>
            <a:xfrm rot="16200000">
              <a:off x="10581699" y="2567538"/>
              <a:ext cx="2638697" cy="584775"/>
            </a:xfrm>
            <a:prstGeom prst="rect">
              <a:avLst/>
            </a:prstGeom>
            <a:noFill/>
          </p:spPr>
          <p:txBody>
            <a:bodyPr wrap="square" rtlCol="0">
              <a:spAutoFit/>
            </a:bodyPr>
            <a:lstStyle/>
            <a:p>
              <a:r>
                <a:rPr lang="en-US" sz="3200" b="1" dirty="0" smtClean="0">
                  <a:solidFill>
                    <a:schemeClr val="bg1"/>
                  </a:solidFill>
                </a:rPr>
                <a:t>survey</a:t>
              </a:r>
              <a:r>
                <a:rPr lang="en-US" dirty="0" smtClean="0"/>
                <a:t>  </a:t>
              </a:r>
              <a:endParaRPr lang="en-US" dirty="0"/>
            </a:p>
          </p:txBody>
        </p:sp>
      </p:grpSp>
      <p:grpSp>
        <p:nvGrpSpPr>
          <p:cNvPr id="34" name="Group 33"/>
          <p:cNvGrpSpPr/>
          <p:nvPr/>
        </p:nvGrpSpPr>
        <p:grpSpPr>
          <a:xfrm>
            <a:off x="-11613701" y="0"/>
            <a:ext cx="12243858" cy="6858000"/>
            <a:chOff x="0" y="0"/>
            <a:chExt cx="12243858" cy="6858000"/>
          </a:xfrm>
        </p:grpSpPr>
        <p:sp>
          <p:nvSpPr>
            <p:cNvPr id="35" name="Rectangle 34"/>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35"/>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7" name="TextBox 36"/>
            <p:cNvSpPr txBox="1"/>
            <p:nvPr/>
          </p:nvSpPr>
          <p:spPr>
            <a:xfrm rot="16200000">
              <a:off x="10484281" y="2951433"/>
              <a:ext cx="2995934" cy="523220"/>
            </a:xfrm>
            <a:prstGeom prst="rect">
              <a:avLst/>
            </a:prstGeom>
            <a:noFill/>
          </p:spPr>
          <p:txBody>
            <a:bodyPr wrap="square" rtlCol="0">
              <a:spAutoFit/>
            </a:bodyPr>
            <a:lstStyle/>
            <a:p>
              <a:r>
                <a:rPr lang="en-US" sz="2800" b="1" dirty="0" smtClean="0">
                  <a:solidFill>
                    <a:schemeClr val="bg1"/>
                  </a:solidFill>
                </a:rPr>
                <a:t>Proposal system</a:t>
              </a:r>
              <a:endParaRPr lang="en-US" sz="1600" dirty="0"/>
            </a:p>
          </p:txBody>
        </p:sp>
      </p:grpSp>
      <p:sp>
        <p:nvSpPr>
          <p:cNvPr id="2" name="Rectangle 1"/>
          <p:cNvSpPr/>
          <p:nvPr/>
        </p:nvSpPr>
        <p:spPr>
          <a:xfrm>
            <a:off x="3696602" y="0"/>
            <a:ext cx="7341796" cy="7109639"/>
          </a:xfrm>
          <a:prstGeom prst="rect">
            <a:avLst/>
          </a:prstGeom>
        </p:spPr>
        <p:txBody>
          <a:bodyPr wrap="square">
            <a:spAutoFit/>
          </a:bodyPr>
          <a:lstStyle/>
          <a:p>
            <a:pPr marL="342900" indent="-342900">
              <a:buFont typeface="Arial" panose="020B0604020202020204" pitchFamily="34" charset="0"/>
              <a:buChar char="•"/>
            </a:pPr>
            <a:r>
              <a:rPr lang="en-US" sz="2400" dirty="0"/>
              <a:t>The ultimate goal of the paper is to explore the requirements of travelers in </a:t>
            </a:r>
            <a:r>
              <a:rPr lang="en-US" sz="2400" dirty="0" err="1" smtClean="0"/>
              <a:t>india</a:t>
            </a:r>
            <a:r>
              <a:rPr lang="en-US" sz="2400" dirty="0" smtClean="0"/>
              <a:t> </a:t>
            </a:r>
            <a:r>
              <a:rPr lang="en-US" sz="2400" dirty="0"/>
              <a:t>and our proposed and developed solution of android application including some basic guidance for the travelers in </a:t>
            </a:r>
            <a:r>
              <a:rPr lang="en-US" sz="2400" dirty="0" smtClean="0"/>
              <a:t>small area</a:t>
            </a:r>
            <a:r>
              <a:rPr lang="en-US" sz="2400" dirty="0"/>
              <a:t>. </a:t>
            </a:r>
            <a:endParaRPr lang="en-US" sz="2400" dirty="0" smtClean="0"/>
          </a:p>
          <a:p>
            <a:pPr marL="342900" indent="-342900">
              <a:buFont typeface="Arial" panose="020B0604020202020204" pitchFamily="34" charset="0"/>
              <a:buChar char="•"/>
            </a:pPr>
            <a:r>
              <a:rPr lang="en-US" sz="2400" dirty="0" smtClean="0"/>
              <a:t>Every </a:t>
            </a:r>
            <a:r>
              <a:rPr lang="en-US" sz="2400" dirty="0"/>
              <a:t>year thousands of foreigners from diverse countries come to visit </a:t>
            </a:r>
            <a:r>
              <a:rPr lang="en-US" sz="2400" dirty="0" err="1" smtClean="0"/>
              <a:t>india</a:t>
            </a:r>
            <a:r>
              <a:rPr lang="en-US" sz="2400" dirty="0" smtClean="0"/>
              <a:t> </a:t>
            </a:r>
            <a:r>
              <a:rPr lang="en-US" sz="2400" dirty="0"/>
              <a:t>for different purposes. Most of them come for religious, study, and business purposes. Besides, tourists also visit different places of natural beauty and history of the country. </a:t>
            </a:r>
            <a:endParaRPr lang="en-US" sz="2400" dirty="0" smtClean="0"/>
          </a:p>
          <a:p>
            <a:pPr marL="342900" indent="-342900">
              <a:buFont typeface="Arial" panose="020B0604020202020204" pitchFamily="34" charset="0"/>
              <a:buChar char="•"/>
            </a:pPr>
            <a:r>
              <a:rPr lang="en-US" sz="2400" dirty="0" smtClean="0"/>
              <a:t>However</a:t>
            </a:r>
            <a:r>
              <a:rPr lang="en-US" sz="2400" dirty="0"/>
              <a:t>, being foreigners, the travelers face different types of problem including limited transportation information, problem in understanding </a:t>
            </a:r>
            <a:r>
              <a:rPr lang="en-US" sz="2400" dirty="0" smtClean="0"/>
              <a:t> </a:t>
            </a:r>
            <a:r>
              <a:rPr lang="en-US" sz="2400" dirty="0"/>
              <a:t>language and so on. Based on travelers’ requirement, we have come up with our online mobile application which can solve their problem during visiting </a:t>
            </a:r>
            <a:r>
              <a:rPr lang="en-US" sz="2400" dirty="0" err="1" smtClean="0"/>
              <a:t>india</a:t>
            </a:r>
            <a:r>
              <a:rPr lang="en-US" sz="2400" dirty="0" smtClean="0"/>
              <a:t>. </a:t>
            </a:r>
            <a:r>
              <a:rPr lang="en-US" sz="2400" dirty="0"/>
              <a:t>The paper illustrates the features, development method, result, and uses of our android application named “Travel Guide”.</a:t>
            </a:r>
          </a:p>
        </p:txBody>
      </p:sp>
    </p:spTree>
    <p:extLst>
      <p:ext uri="{BB962C8B-B14F-4D97-AF65-F5344CB8AC3E}">
        <p14:creationId xmlns:p14="http://schemas.microsoft.com/office/powerpoint/2010/main" val="412907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4" name="Rectangle 3"/>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6"/>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 name="TextBox 7"/>
            <p:cNvSpPr txBox="1"/>
            <p:nvPr/>
          </p:nvSpPr>
          <p:spPr>
            <a:xfrm rot="16200000">
              <a:off x="10558110" y="2477291"/>
              <a:ext cx="2638697" cy="523220"/>
            </a:xfrm>
            <a:prstGeom prst="rect">
              <a:avLst/>
            </a:prstGeom>
            <a:noFill/>
          </p:spPr>
          <p:txBody>
            <a:bodyPr wrap="square" rtlCol="0">
              <a:spAutoFit/>
            </a:bodyPr>
            <a:lstStyle/>
            <a:p>
              <a:r>
                <a:rPr lang="en-US" sz="2800" b="1" dirty="0" smtClean="0">
                  <a:solidFill>
                    <a:schemeClr val="bg1"/>
                  </a:solidFill>
                </a:rPr>
                <a:t>Abstract</a:t>
              </a:r>
              <a:r>
                <a:rPr lang="en-US" dirty="0" smtClean="0"/>
                <a:t> </a:t>
              </a:r>
              <a:endParaRPr lang="en-US" dirty="0"/>
            </a:p>
          </p:txBody>
        </p:sp>
      </p:grpSp>
      <p:grpSp>
        <p:nvGrpSpPr>
          <p:cNvPr id="10" name="Group 9"/>
          <p:cNvGrpSpPr/>
          <p:nvPr/>
        </p:nvGrpSpPr>
        <p:grpSpPr>
          <a:xfrm>
            <a:off x="-545269" y="0"/>
            <a:ext cx="12192000" cy="6858000"/>
            <a:chOff x="0" y="0"/>
            <a:chExt cx="12192000" cy="6858000"/>
          </a:xfrm>
        </p:grpSpPr>
        <p:sp>
          <p:nvSpPr>
            <p:cNvPr id="11" name="Rectangle 10"/>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TextBox 12"/>
            <p:cNvSpPr txBox="1"/>
            <p:nvPr/>
          </p:nvSpPr>
          <p:spPr>
            <a:xfrm rot="16200000">
              <a:off x="10594198" y="2863680"/>
              <a:ext cx="2638697" cy="523220"/>
            </a:xfrm>
            <a:prstGeom prst="rect">
              <a:avLst/>
            </a:prstGeom>
            <a:noFill/>
          </p:spPr>
          <p:txBody>
            <a:bodyPr wrap="square" rtlCol="0">
              <a:spAutoFit/>
            </a:bodyPr>
            <a:lstStyle/>
            <a:p>
              <a:r>
                <a:rPr lang="en-US" sz="2800" b="1" dirty="0" smtClean="0">
                  <a:solidFill>
                    <a:schemeClr val="bg1"/>
                  </a:solidFill>
                </a:rPr>
                <a:t>introduction</a:t>
              </a:r>
              <a:endParaRPr lang="en-US" sz="2000" dirty="0"/>
            </a:p>
          </p:txBody>
        </p:sp>
      </p:grpSp>
      <p:grpSp>
        <p:nvGrpSpPr>
          <p:cNvPr id="14" name="Group 13"/>
          <p:cNvGrpSpPr/>
          <p:nvPr/>
        </p:nvGrpSpPr>
        <p:grpSpPr>
          <a:xfrm>
            <a:off x="-9224363" y="0"/>
            <a:ext cx="12217929" cy="6858000"/>
            <a:chOff x="0" y="0"/>
            <a:chExt cx="12217929" cy="6858000"/>
          </a:xfrm>
        </p:grpSpPr>
        <p:sp>
          <p:nvSpPr>
            <p:cNvPr id="15" name="Rectangle 14"/>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5"/>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7EF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7" name="TextBox 16"/>
            <p:cNvSpPr txBox="1"/>
            <p:nvPr/>
          </p:nvSpPr>
          <p:spPr>
            <a:xfrm rot="16200000">
              <a:off x="10360340" y="2515972"/>
              <a:ext cx="3130403" cy="584775"/>
            </a:xfrm>
            <a:prstGeom prst="rect">
              <a:avLst/>
            </a:prstGeom>
            <a:noFill/>
          </p:spPr>
          <p:txBody>
            <a:bodyPr wrap="square" rtlCol="0">
              <a:spAutoFit/>
            </a:bodyPr>
            <a:lstStyle/>
            <a:p>
              <a:r>
                <a:rPr lang="en-US" sz="3200" b="1" dirty="0" smtClean="0">
                  <a:solidFill>
                    <a:schemeClr val="bg1"/>
                  </a:solidFill>
                </a:rPr>
                <a:t>statement</a:t>
              </a:r>
              <a:r>
                <a:rPr lang="en-US" sz="2000" dirty="0" smtClean="0"/>
                <a:t> </a:t>
              </a:r>
              <a:endParaRPr lang="en-US" sz="2000" dirty="0"/>
            </a:p>
          </p:txBody>
        </p:sp>
      </p:grpSp>
      <p:grpSp>
        <p:nvGrpSpPr>
          <p:cNvPr id="22" name="Group 21"/>
          <p:cNvGrpSpPr/>
          <p:nvPr/>
        </p:nvGrpSpPr>
        <p:grpSpPr>
          <a:xfrm>
            <a:off x="-9769632" y="0"/>
            <a:ext cx="12248071" cy="6858000"/>
            <a:chOff x="0" y="0"/>
            <a:chExt cx="12248071" cy="6858000"/>
          </a:xfrm>
        </p:grpSpPr>
        <p:sp>
          <p:nvSpPr>
            <p:cNvPr id="23" name="Rectangle 22"/>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5" name="TextBox 24"/>
            <p:cNvSpPr txBox="1"/>
            <p:nvPr/>
          </p:nvSpPr>
          <p:spPr>
            <a:xfrm rot="16200000">
              <a:off x="10533926" y="2996865"/>
              <a:ext cx="2905069" cy="523220"/>
            </a:xfrm>
            <a:prstGeom prst="rect">
              <a:avLst/>
            </a:prstGeom>
            <a:noFill/>
          </p:spPr>
          <p:txBody>
            <a:bodyPr wrap="square" rtlCol="0">
              <a:spAutoFit/>
            </a:bodyPr>
            <a:lstStyle/>
            <a:p>
              <a:r>
                <a:rPr lang="en-US" sz="2800" b="1" dirty="0" smtClean="0">
                  <a:solidFill>
                    <a:schemeClr val="bg1"/>
                  </a:solidFill>
                </a:rPr>
                <a:t>Existing system</a:t>
              </a:r>
              <a:r>
                <a:rPr lang="en-US" sz="1600" dirty="0" smtClean="0"/>
                <a:t>  </a:t>
              </a:r>
              <a:endParaRPr lang="en-US" sz="1600" dirty="0"/>
            </a:p>
          </p:txBody>
        </p:sp>
      </p:grpSp>
      <p:grpSp>
        <p:nvGrpSpPr>
          <p:cNvPr id="26" name="Group 25"/>
          <p:cNvGrpSpPr/>
          <p:nvPr/>
        </p:nvGrpSpPr>
        <p:grpSpPr>
          <a:xfrm>
            <a:off x="-10349650" y="0"/>
            <a:ext cx="12246547" cy="6858000"/>
            <a:chOff x="0" y="0"/>
            <a:chExt cx="12246547" cy="6858000"/>
          </a:xfrm>
        </p:grpSpPr>
        <p:sp>
          <p:nvSpPr>
            <p:cNvPr id="27" name="Rectangle 26"/>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9" name="TextBox 28"/>
            <p:cNvSpPr txBox="1"/>
            <p:nvPr/>
          </p:nvSpPr>
          <p:spPr>
            <a:xfrm rot="16200000">
              <a:off x="10634811" y="2966087"/>
              <a:ext cx="2638697" cy="584775"/>
            </a:xfrm>
            <a:prstGeom prst="rect">
              <a:avLst/>
            </a:prstGeom>
            <a:noFill/>
          </p:spPr>
          <p:txBody>
            <a:bodyPr wrap="square" rtlCol="0">
              <a:spAutoFit/>
            </a:bodyPr>
            <a:lstStyle/>
            <a:p>
              <a:r>
                <a:rPr lang="en-US" sz="3200" b="1" dirty="0" smtClean="0">
                  <a:solidFill>
                    <a:schemeClr val="bg1"/>
                  </a:solidFill>
                </a:rPr>
                <a:t>disadvantage</a:t>
              </a:r>
              <a:r>
                <a:rPr lang="en-US" dirty="0" smtClean="0"/>
                <a:t>  </a:t>
              </a:r>
              <a:endParaRPr lang="en-US" dirty="0"/>
            </a:p>
          </p:txBody>
        </p:sp>
      </p:grpSp>
      <p:grpSp>
        <p:nvGrpSpPr>
          <p:cNvPr id="30" name="Group 29"/>
          <p:cNvGrpSpPr/>
          <p:nvPr/>
        </p:nvGrpSpPr>
        <p:grpSpPr>
          <a:xfrm>
            <a:off x="-10954402" y="0"/>
            <a:ext cx="12193435" cy="6858000"/>
            <a:chOff x="0" y="0"/>
            <a:chExt cx="12193435" cy="6858000"/>
          </a:xfrm>
        </p:grpSpPr>
        <p:sp>
          <p:nvSpPr>
            <p:cNvPr id="31" name="Rectangle 30"/>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3" name="TextBox 32"/>
            <p:cNvSpPr txBox="1"/>
            <p:nvPr/>
          </p:nvSpPr>
          <p:spPr>
            <a:xfrm rot="16200000">
              <a:off x="10581699" y="2567538"/>
              <a:ext cx="2638697" cy="584775"/>
            </a:xfrm>
            <a:prstGeom prst="rect">
              <a:avLst/>
            </a:prstGeom>
            <a:noFill/>
          </p:spPr>
          <p:txBody>
            <a:bodyPr wrap="square" rtlCol="0">
              <a:spAutoFit/>
            </a:bodyPr>
            <a:lstStyle/>
            <a:p>
              <a:r>
                <a:rPr lang="en-US" sz="3200" b="1" dirty="0" smtClean="0">
                  <a:solidFill>
                    <a:schemeClr val="bg1"/>
                  </a:solidFill>
                </a:rPr>
                <a:t>survey</a:t>
              </a:r>
              <a:r>
                <a:rPr lang="en-US" dirty="0" smtClean="0"/>
                <a:t>  </a:t>
              </a:r>
              <a:endParaRPr lang="en-US" dirty="0"/>
            </a:p>
          </p:txBody>
        </p:sp>
      </p:grpSp>
      <p:grpSp>
        <p:nvGrpSpPr>
          <p:cNvPr id="34" name="Group 33"/>
          <p:cNvGrpSpPr/>
          <p:nvPr/>
        </p:nvGrpSpPr>
        <p:grpSpPr>
          <a:xfrm>
            <a:off x="-11613701" y="0"/>
            <a:ext cx="12243858" cy="6858000"/>
            <a:chOff x="0" y="0"/>
            <a:chExt cx="12243858" cy="6858000"/>
          </a:xfrm>
        </p:grpSpPr>
        <p:sp>
          <p:nvSpPr>
            <p:cNvPr id="35" name="Rectangle 34"/>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35"/>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7" name="TextBox 36"/>
            <p:cNvSpPr txBox="1"/>
            <p:nvPr/>
          </p:nvSpPr>
          <p:spPr>
            <a:xfrm rot="16200000">
              <a:off x="10484281" y="2951433"/>
              <a:ext cx="2995934" cy="523220"/>
            </a:xfrm>
            <a:prstGeom prst="rect">
              <a:avLst/>
            </a:prstGeom>
            <a:noFill/>
          </p:spPr>
          <p:txBody>
            <a:bodyPr wrap="square" rtlCol="0">
              <a:spAutoFit/>
            </a:bodyPr>
            <a:lstStyle/>
            <a:p>
              <a:r>
                <a:rPr lang="en-US" sz="2800" b="1" dirty="0" smtClean="0">
                  <a:solidFill>
                    <a:schemeClr val="bg1"/>
                  </a:solidFill>
                </a:rPr>
                <a:t>Proposal system</a:t>
              </a:r>
              <a:endParaRPr lang="en-US" sz="1600" dirty="0"/>
            </a:p>
          </p:txBody>
        </p:sp>
      </p:grpSp>
      <p:sp>
        <p:nvSpPr>
          <p:cNvPr id="2" name="Rectangle 1"/>
          <p:cNvSpPr/>
          <p:nvPr/>
        </p:nvSpPr>
        <p:spPr>
          <a:xfrm>
            <a:off x="3294168" y="596826"/>
            <a:ext cx="6661281" cy="5386090"/>
          </a:xfrm>
          <a:prstGeom prst="rect">
            <a:avLst/>
          </a:prstGeom>
        </p:spPr>
        <p:txBody>
          <a:bodyPr wrap="square">
            <a:spAutoFit/>
          </a:bodyPr>
          <a:lstStyle/>
          <a:p>
            <a:pPr marL="342900" indent="-342900">
              <a:buFont typeface="Arial" panose="020B0604020202020204" pitchFamily="34" charset="0"/>
              <a:buChar cha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this project we </a:t>
            </a: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make use of android studio </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develop the </a:t>
            </a: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a:t>
            </a:r>
          </a:p>
          <a:p>
            <a:endPar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Android studio is a platform </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which provides tools </a:t>
            </a: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develop, deploy and manage </a:t>
            </a:r>
            <a:r>
              <a:rPr lang="en-US"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omnichannel</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enterprise applications. </a:t>
            </a:r>
          </a:p>
          <a:p>
            <a:endPar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this project we are making use of </a:t>
            </a: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xml for front end and java language </a:t>
            </a:r>
            <a:r>
              <a:rPr lang="en-US" sz="24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backend </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develop the software.</a:t>
            </a:r>
          </a:p>
          <a:p>
            <a:pPr marL="342900" indent="-342900">
              <a:buFont typeface="Arial" panose="020B0604020202020204" pitchFamily="34" charset="0"/>
              <a:buChar char="•"/>
            </a:pPr>
            <a:endPar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366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4" name="Rectangle 3"/>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6"/>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 name="TextBox 7"/>
            <p:cNvSpPr txBox="1"/>
            <p:nvPr/>
          </p:nvSpPr>
          <p:spPr>
            <a:xfrm rot="16200000">
              <a:off x="10558110" y="2477291"/>
              <a:ext cx="2638697" cy="523220"/>
            </a:xfrm>
            <a:prstGeom prst="rect">
              <a:avLst/>
            </a:prstGeom>
            <a:noFill/>
          </p:spPr>
          <p:txBody>
            <a:bodyPr wrap="square" rtlCol="0">
              <a:spAutoFit/>
            </a:bodyPr>
            <a:lstStyle/>
            <a:p>
              <a:r>
                <a:rPr lang="en-US" sz="2800" b="1" dirty="0" smtClean="0">
                  <a:solidFill>
                    <a:schemeClr val="bg1"/>
                  </a:solidFill>
                </a:rPr>
                <a:t>Abstract</a:t>
              </a:r>
              <a:r>
                <a:rPr lang="en-US" dirty="0" smtClean="0"/>
                <a:t> </a:t>
              </a:r>
              <a:endParaRPr lang="en-US" dirty="0"/>
            </a:p>
          </p:txBody>
        </p:sp>
      </p:grpSp>
      <p:grpSp>
        <p:nvGrpSpPr>
          <p:cNvPr id="10" name="Group 9"/>
          <p:cNvGrpSpPr/>
          <p:nvPr/>
        </p:nvGrpSpPr>
        <p:grpSpPr>
          <a:xfrm>
            <a:off x="-545269" y="0"/>
            <a:ext cx="12192000" cy="6858000"/>
            <a:chOff x="0" y="0"/>
            <a:chExt cx="12192000" cy="6858000"/>
          </a:xfrm>
        </p:grpSpPr>
        <p:sp>
          <p:nvSpPr>
            <p:cNvPr id="11" name="Rectangle 10"/>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TextBox 12"/>
            <p:cNvSpPr txBox="1"/>
            <p:nvPr/>
          </p:nvSpPr>
          <p:spPr>
            <a:xfrm rot="16200000">
              <a:off x="10594198" y="2863680"/>
              <a:ext cx="2638697" cy="523220"/>
            </a:xfrm>
            <a:prstGeom prst="rect">
              <a:avLst/>
            </a:prstGeom>
            <a:noFill/>
          </p:spPr>
          <p:txBody>
            <a:bodyPr wrap="square" rtlCol="0">
              <a:spAutoFit/>
            </a:bodyPr>
            <a:lstStyle/>
            <a:p>
              <a:r>
                <a:rPr lang="en-US" sz="2800" b="1" dirty="0" smtClean="0">
                  <a:solidFill>
                    <a:schemeClr val="bg1"/>
                  </a:solidFill>
                </a:rPr>
                <a:t>introduction</a:t>
              </a:r>
              <a:endParaRPr lang="en-US" sz="2000" dirty="0"/>
            </a:p>
          </p:txBody>
        </p:sp>
      </p:grpSp>
      <p:grpSp>
        <p:nvGrpSpPr>
          <p:cNvPr id="14" name="Group 13"/>
          <p:cNvGrpSpPr/>
          <p:nvPr/>
        </p:nvGrpSpPr>
        <p:grpSpPr>
          <a:xfrm>
            <a:off x="-1102440" y="13447"/>
            <a:ext cx="12217929" cy="6858000"/>
            <a:chOff x="0" y="0"/>
            <a:chExt cx="12217929" cy="6858000"/>
          </a:xfrm>
        </p:grpSpPr>
        <p:sp>
          <p:nvSpPr>
            <p:cNvPr id="15" name="Rectangle 14"/>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5"/>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7EF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7" name="TextBox 16"/>
            <p:cNvSpPr txBox="1"/>
            <p:nvPr/>
          </p:nvSpPr>
          <p:spPr>
            <a:xfrm rot="16200000">
              <a:off x="10360340" y="2515972"/>
              <a:ext cx="3130403" cy="584775"/>
            </a:xfrm>
            <a:prstGeom prst="rect">
              <a:avLst/>
            </a:prstGeom>
            <a:noFill/>
          </p:spPr>
          <p:txBody>
            <a:bodyPr wrap="square" rtlCol="0">
              <a:spAutoFit/>
            </a:bodyPr>
            <a:lstStyle/>
            <a:p>
              <a:r>
                <a:rPr lang="en-US" sz="3200" b="1" dirty="0" smtClean="0">
                  <a:solidFill>
                    <a:schemeClr val="bg1"/>
                  </a:solidFill>
                </a:rPr>
                <a:t>statement</a:t>
              </a:r>
              <a:r>
                <a:rPr lang="en-US" sz="2000" dirty="0" smtClean="0"/>
                <a:t> </a:t>
              </a:r>
              <a:endParaRPr lang="en-US" sz="2000" dirty="0"/>
            </a:p>
          </p:txBody>
        </p:sp>
      </p:grpSp>
      <p:grpSp>
        <p:nvGrpSpPr>
          <p:cNvPr id="22" name="Group 21"/>
          <p:cNvGrpSpPr/>
          <p:nvPr/>
        </p:nvGrpSpPr>
        <p:grpSpPr>
          <a:xfrm>
            <a:off x="-9769632" y="0"/>
            <a:ext cx="12248071" cy="6858000"/>
            <a:chOff x="0" y="0"/>
            <a:chExt cx="12248071" cy="6858000"/>
          </a:xfrm>
        </p:grpSpPr>
        <p:sp>
          <p:nvSpPr>
            <p:cNvPr id="23" name="Rectangle 22"/>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5" name="TextBox 24"/>
            <p:cNvSpPr txBox="1"/>
            <p:nvPr/>
          </p:nvSpPr>
          <p:spPr>
            <a:xfrm rot="16200000">
              <a:off x="10533926" y="2996865"/>
              <a:ext cx="2905069" cy="523220"/>
            </a:xfrm>
            <a:prstGeom prst="rect">
              <a:avLst/>
            </a:prstGeom>
            <a:noFill/>
          </p:spPr>
          <p:txBody>
            <a:bodyPr wrap="square" rtlCol="0">
              <a:spAutoFit/>
            </a:bodyPr>
            <a:lstStyle/>
            <a:p>
              <a:r>
                <a:rPr lang="en-US" sz="2800" b="1" dirty="0" smtClean="0">
                  <a:solidFill>
                    <a:schemeClr val="bg1"/>
                  </a:solidFill>
                </a:rPr>
                <a:t>Existing system</a:t>
              </a:r>
              <a:r>
                <a:rPr lang="en-US" sz="1600" dirty="0" smtClean="0"/>
                <a:t>  </a:t>
              </a:r>
              <a:endParaRPr lang="en-US" sz="1600" dirty="0"/>
            </a:p>
          </p:txBody>
        </p:sp>
      </p:grpSp>
      <p:grpSp>
        <p:nvGrpSpPr>
          <p:cNvPr id="26" name="Group 25"/>
          <p:cNvGrpSpPr/>
          <p:nvPr/>
        </p:nvGrpSpPr>
        <p:grpSpPr>
          <a:xfrm>
            <a:off x="-10349650" y="0"/>
            <a:ext cx="12246547" cy="6858000"/>
            <a:chOff x="0" y="0"/>
            <a:chExt cx="12246547" cy="6858000"/>
          </a:xfrm>
        </p:grpSpPr>
        <p:sp>
          <p:nvSpPr>
            <p:cNvPr id="27" name="Rectangle 26"/>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9" name="TextBox 28"/>
            <p:cNvSpPr txBox="1"/>
            <p:nvPr/>
          </p:nvSpPr>
          <p:spPr>
            <a:xfrm rot="16200000">
              <a:off x="10634811" y="2966087"/>
              <a:ext cx="2638697" cy="584775"/>
            </a:xfrm>
            <a:prstGeom prst="rect">
              <a:avLst/>
            </a:prstGeom>
            <a:noFill/>
          </p:spPr>
          <p:txBody>
            <a:bodyPr wrap="square" rtlCol="0">
              <a:spAutoFit/>
            </a:bodyPr>
            <a:lstStyle/>
            <a:p>
              <a:r>
                <a:rPr lang="en-US" sz="3200" b="1" dirty="0" smtClean="0">
                  <a:solidFill>
                    <a:schemeClr val="bg1"/>
                  </a:solidFill>
                </a:rPr>
                <a:t>disadvantage</a:t>
              </a:r>
              <a:r>
                <a:rPr lang="en-US" dirty="0" smtClean="0"/>
                <a:t>  </a:t>
              </a:r>
              <a:endParaRPr lang="en-US" dirty="0"/>
            </a:p>
          </p:txBody>
        </p:sp>
      </p:grpSp>
      <p:grpSp>
        <p:nvGrpSpPr>
          <p:cNvPr id="30" name="Group 29"/>
          <p:cNvGrpSpPr/>
          <p:nvPr/>
        </p:nvGrpSpPr>
        <p:grpSpPr>
          <a:xfrm>
            <a:off x="-10954402" y="0"/>
            <a:ext cx="12193435" cy="6858000"/>
            <a:chOff x="0" y="0"/>
            <a:chExt cx="12193435" cy="6858000"/>
          </a:xfrm>
        </p:grpSpPr>
        <p:sp>
          <p:nvSpPr>
            <p:cNvPr id="31" name="Rectangle 30"/>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3" name="TextBox 32"/>
            <p:cNvSpPr txBox="1"/>
            <p:nvPr/>
          </p:nvSpPr>
          <p:spPr>
            <a:xfrm rot="16200000">
              <a:off x="10581699" y="2567538"/>
              <a:ext cx="2638697" cy="584775"/>
            </a:xfrm>
            <a:prstGeom prst="rect">
              <a:avLst/>
            </a:prstGeom>
            <a:noFill/>
          </p:spPr>
          <p:txBody>
            <a:bodyPr wrap="square" rtlCol="0">
              <a:spAutoFit/>
            </a:bodyPr>
            <a:lstStyle/>
            <a:p>
              <a:r>
                <a:rPr lang="en-US" sz="3200" b="1" dirty="0" smtClean="0">
                  <a:solidFill>
                    <a:schemeClr val="bg1"/>
                  </a:solidFill>
                </a:rPr>
                <a:t>survey</a:t>
              </a:r>
              <a:r>
                <a:rPr lang="en-US" dirty="0" smtClean="0"/>
                <a:t>  </a:t>
              </a:r>
              <a:endParaRPr lang="en-US" dirty="0"/>
            </a:p>
          </p:txBody>
        </p:sp>
      </p:grpSp>
      <p:grpSp>
        <p:nvGrpSpPr>
          <p:cNvPr id="34" name="Group 33"/>
          <p:cNvGrpSpPr/>
          <p:nvPr/>
        </p:nvGrpSpPr>
        <p:grpSpPr>
          <a:xfrm>
            <a:off x="-11613701" y="0"/>
            <a:ext cx="12243858" cy="6858000"/>
            <a:chOff x="0" y="0"/>
            <a:chExt cx="12243858" cy="6858000"/>
          </a:xfrm>
        </p:grpSpPr>
        <p:sp>
          <p:nvSpPr>
            <p:cNvPr id="35" name="Rectangle 34"/>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35"/>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7" name="TextBox 36"/>
            <p:cNvSpPr txBox="1"/>
            <p:nvPr/>
          </p:nvSpPr>
          <p:spPr>
            <a:xfrm rot="16200000">
              <a:off x="10484281" y="2951433"/>
              <a:ext cx="2995934" cy="523220"/>
            </a:xfrm>
            <a:prstGeom prst="rect">
              <a:avLst/>
            </a:prstGeom>
            <a:noFill/>
          </p:spPr>
          <p:txBody>
            <a:bodyPr wrap="square" rtlCol="0">
              <a:spAutoFit/>
            </a:bodyPr>
            <a:lstStyle/>
            <a:p>
              <a:r>
                <a:rPr lang="en-US" sz="2800" b="1" dirty="0" smtClean="0">
                  <a:solidFill>
                    <a:schemeClr val="bg1"/>
                  </a:solidFill>
                </a:rPr>
                <a:t>Proposal system</a:t>
              </a:r>
              <a:endParaRPr lang="en-US" sz="1600" dirty="0"/>
            </a:p>
          </p:txBody>
        </p:sp>
      </p:grpSp>
      <p:sp>
        <p:nvSpPr>
          <p:cNvPr id="2" name="Rectangle 1"/>
          <p:cNvSpPr/>
          <p:nvPr/>
        </p:nvSpPr>
        <p:spPr>
          <a:xfrm>
            <a:off x="2776390" y="2566711"/>
            <a:ext cx="6851703" cy="830997"/>
          </a:xfrm>
          <a:prstGeom prst="rect">
            <a:avLst/>
          </a:prstGeom>
        </p:spPr>
        <p:txBody>
          <a:bodyPr wrap="square">
            <a:spAutoFit/>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develop Mobile software for guiding the tourist </a:t>
            </a:r>
            <a:endPar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other states &amp; </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other places) in </a:t>
            </a:r>
            <a:r>
              <a:rPr lang="en-US" sz="24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india</a:t>
            </a: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259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4" name="Rectangle 3"/>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6"/>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 name="TextBox 7"/>
            <p:cNvSpPr txBox="1"/>
            <p:nvPr/>
          </p:nvSpPr>
          <p:spPr>
            <a:xfrm rot="16200000">
              <a:off x="10558110" y="2477291"/>
              <a:ext cx="2638697" cy="523220"/>
            </a:xfrm>
            <a:prstGeom prst="rect">
              <a:avLst/>
            </a:prstGeom>
            <a:noFill/>
          </p:spPr>
          <p:txBody>
            <a:bodyPr wrap="square" rtlCol="0">
              <a:spAutoFit/>
            </a:bodyPr>
            <a:lstStyle/>
            <a:p>
              <a:r>
                <a:rPr lang="en-US" sz="2800" b="1" dirty="0" smtClean="0">
                  <a:solidFill>
                    <a:schemeClr val="bg1"/>
                  </a:solidFill>
                </a:rPr>
                <a:t>Abstract</a:t>
              </a:r>
              <a:r>
                <a:rPr lang="en-US" dirty="0" smtClean="0"/>
                <a:t> </a:t>
              </a:r>
              <a:endParaRPr lang="en-US" dirty="0"/>
            </a:p>
          </p:txBody>
        </p:sp>
      </p:grpSp>
      <p:grpSp>
        <p:nvGrpSpPr>
          <p:cNvPr id="10" name="Group 9"/>
          <p:cNvGrpSpPr/>
          <p:nvPr/>
        </p:nvGrpSpPr>
        <p:grpSpPr>
          <a:xfrm>
            <a:off x="-545269" y="0"/>
            <a:ext cx="12192000" cy="6858000"/>
            <a:chOff x="0" y="0"/>
            <a:chExt cx="12192000" cy="6858000"/>
          </a:xfrm>
        </p:grpSpPr>
        <p:sp>
          <p:nvSpPr>
            <p:cNvPr id="11" name="Rectangle 10"/>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TextBox 12"/>
            <p:cNvSpPr txBox="1"/>
            <p:nvPr/>
          </p:nvSpPr>
          <p:spPr>
            <a:xfrm rot="16200000">
              <a:off x="10594198" y="2863680"/>
              <a:ext cx="2638697" cy="523220"/>
            </a:xfrm>
            <a:prstGeom prst="rect">
              <a:avLst/>
            </a:prstGeom>
            <a:noFill/>
          </p:spPr>
          <p:txBody>
            <a:bodyPr wrap="square" rtlCol="0">
              <a:spAutoFit/>
            </a:bodyPr>
            <a:lstStyle/>
            <a:p>
              <a:r>
                <a:rPr lang="en-US" sz="2800" b="1" dirty="0" smtClean="0">
                  <a:solidFill>
                    <a:schemeClr val="bg1"/>
                  </a:solidFill>
                </a:rPr>
                <a:t>introduction</a:t>
              </a:r>
              <a:endParaRPr lang="en-US" sz="2000" dirty="0"/>
            </a:p>
          </p:txBody>
        </p:sp>
      </p:grpSp>
      <p:grpSp>
        <p:nvGrpSpPr>
          <p:cNvPr id="14" name="Group 13"/>
          <p:cNvGrpSpPr/>
          <p:nvPr/>
        </p:nvGrpSpPr>
        <p:grpSpPr>
          <a:xfrm>
            <a:off x="-1102440" y="0"/>
            <a:ext cx="12217929" cy="6858000"/>
            <a:chOff x="0" y="0"/>
            <a:chExt cx="12217929" cy="6858000"/>
          </a:xfrm>
        </p:grpSpPr>
        <p:sp>
          <p:nvSpPr>
            <p:cNvPr id="15" name="Rectangle 14"/>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5"/>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7EF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7" name="TextBox 16"/>
            <p:cNvSpPr txBox="1"/>
            <p:nvPr/>
          </p:nvSpPr>
          <p:spPr>
            <a:xfrm rot="16200000">
              <a:off x="10360340" y="2515972"/>
              <a:ext cx="3130403" cy="584775"/>
            </a:xfrm>
            <a:prstGeom prst="rect">
              <a:avLst/>
            </a:prstGeom>
            <a:noFill/>
          </p:spPr>
          <p:txBody>
            <a:bodyPr wrap="square" rtlCol="0">
              <a:spAutoFit/>
            </a:bodyPr>
            <a:lstStyle/>
            <a:p>
              <a:r>
                <a:rPr lang="en-US" sz="3200" b="1" dirty="0" smtClean="0">
                  <a:solidFill>
                    <a:schemeClr val="bg1"/>
                  </a:solidFill>
                </a:rPr>
                <a:t>statement</a:t>
              </a:r>
              <a:r>
                <a:rPr lang="en-US" sz="2000" dirty="0" smtClean="0"/>
                <a:t> </a:t>
              </a:r>
              <a:endParaRPr lang="en-US" sz="2000" dirty="0"/>
            </a:p>
          </p:txBody>
        </p:sp>
      </p:grpSp>
      <p:grpSp>
        <p:nvGrpSpPr>
          <p:cNvPr id="22" name="Group 21"/>
          <p:cNvGrpSpPr/>
          <p:nvPr/>
        </p:nvGrpSpPr>
        <p:grpSpPr>
          <a:xfrm>
            <a:off x="-1666770" y="0"/>
            <a:ext cx="12248071" cy="6858000"/>
            <a:chOff x="0" y="0"/>
            <a:chExt cx="12248071" cy="6858000"/>
          </a:xfrm>
        </p:grpSpPr>
        <p:sp>
          <p:nvSpPr>
            <p:cNvPr id="23" name="Rectangle 22"/>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5" name="TextBox 24"/>
            <p:cNvSpPr txBox="1"/>
            <p:nvPr/>
          </p:nvSpPr>
          <p:spPr>
            <a:xfrm rot="16200000">
              <a:off x="10533926" y="2996865"/>
              <a:ext cx="2905069" cy="523220"/>
            </a:xfrm>
            <a:prstGeom prst="rect">
              <a:avLst/>
            </a:prstGeom>
            <a:noFill/>
          </p:spPr>
          <p:txBody>
            <a:bodyPr wrap="square" rtlCol="0">
              <a:spAutoFit/>
            </a:bodyPr>
            <a:lstStyle/>
            <a:p>
              <a:r>
                <a:rPr lang="en-US" sz="2800" b="1" dirty="0" smtClean="0">
                  <a:solidFill>
                    <a:schemeClr val="bg1"/>
                  </a:solidFill>
                </a:rPr>
                <a:t>Existing system</a:t>
              </a:r>
              <a:r>
                <a:rPr lang="en-US" sz="1600" dirty="0" smtClean="0"/>
                <a:t>  </a:t>
              </a:r>
              <a:endParaRPr lang="en-US" sz="1600" dirty="0"/>
            </a:p>
          </p:txBody>
        </p:sp>
      </p:grpSp>
      <p:grpSp>
        <p:nvGrpSpPr>
          <p:cNvPr id="26" name="Group 25"/>
          <p:cNvGrpSpPr/>
          <p:nvPr/>
        </p:nvGrpSpPr>
        <p:grpSpPr>
          <a:xfrm>
            <a:off x="-10349650" y="0"/>
            <a:ext cx="12246547" cy="6858000"/>
            <a:chOff x="0" y="0"/>
            <a:chExt cx="12246547" cy="6858000"/>
          </a:xfrm>
        </p:grpSpPr>
        <p:sp>
          <p:nvSpPr>
            <p:cNvPr id="27" name="Rectangle 26"/>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9" name="TextBox 28"/>
            <p:cNvSpPr txBox="1"/>
            <p:nvPr/>
          </p:nvSpPr>
          <p:spPr>
            <a:xfrm rot="16200000">
              <a:off x="10634811" y="2966087"/>
              <a:ext cx="2638697" cy="584775"/>
            </a:xfrm>
            <a:prstGeom prst="rect">
              <a:avLst/>
            </a:prstGeom>
            <a:noFill/>
          </p:spPr>
          <p:txBody>
            <a:bodyPr wrap="square" rtlCol="0">
              <a:spAutoFit/>
            </a:bodyPr>
            <a:lstStyle/>
            <a:p>
              <a:r>
                <a:rPr lang="en-US" sz="3200" b="1" dirty="0" smtClean="0">
                  <a:solidFill>
                    <a:schemeClr val="bg1"/>
                  </a:solidFill>
                </a:rPr>
                <a:t>disadvantage</a:t>
              </a:r>
              <a:r>
                <a:rPr lang="en-US" dirty="0" smtClean="0"/>
                <a:t>  </a:t>
              </a:r>
              <a:endParaRPr lang="en-US" dirty="0"/>
            </a:p>
          </p:txBody>
        </p:sp>
      </p:grpSp>
      <p:grpSp>
        <p:nvGrpSpPr>
          <p:cNvPr id="30" name="Group 29"/>
          <p:cNvGrpSpPr/>
          <p:nvPr/>
        </p:nvGrpSpPr>
        <p:grpSpPr>
          <a:xfrm>
            <a:off x="-10954402" y="0"/>
            <a:ext cx="12193435" cy="6858000"/>
            <a:chOff x="0" y="0"/>
            <a:chExt cx="12193435" cy="6858000"/>
          </a:xfrm>
        </p:grpSpPr>
        <p:sp>
          <p:nvSpPr>
            <p:cNvPr id="31" name="Rectangle 30"/>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3" name="TextBox 32"/>
            <p:cNvSpPr txBox="1"/>
            <p:nvPr/>
          </p:nvSpPr>
          <p:spPr>
            <a:xfrm rot="16200000">
              <a:off x="10581699" y="2567538"/>
              <a:ext cx="2638697" cy="584775"/>
            </a:xfrm>
            <a:prstGeom prst="rect">
              <a:avLst/>
            </a:prstGeom>
            <a:noFill/>
          </p:spPr>
          <p:txBody>
            <a:bodyPr wrap="square" rtlCol="0">
              <a:spAutoFit/>
            </a:bodyPr>
            <a:lstStyle/>
            <a:p>
              <a:r>
                <a:rPr lang="en-US" sz="3200" b="1" dirty="0" smtClean="0">
                  <a:solidFill>
                    <a:schemeClr val="bg1"/>
                  </a:solidFill>
                </a:rPr>
                <a:t>survey</a:t>
              </a:r>
              <a:r>
                <a:rPr lang="en-US" dirty="0" smtClean="0"/>
                <a:t>  </a:t>
              </a:r>
              <a:endParaRPr lang="en-US" dirty="0"/>
            </a:p>
          </p:txBody>
        </p:sp>
      </p:grpSp>
      <p:grpSp>
        <p:nvGrpSpPr>
          <p:cNvPr id="34" name="Group 33"/>
          <p:cNvGrpSpPr/>
          <p:nvPr/>
        </p:nvGrpSpPr>
        <p:grpSpPr>
          <a:xfrm>
            <a:off x="-11613701" y="0"/>
            <a:ext cx="12243858" cy="6858000"/>
            <a:chOff x="0" y="0"/>
            <a:chExt cx="12243858" cy="6858000"/>
          </a:xfrm>
        </p:grpSpPr>
        <p:sp>
          <p:nvSpPr>
            <p:cNvPr id="35" name="Rectangle 34"/>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35"/>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7" name="TextBox 36"/>
            <p:cNvSpPr txBox="1"/>
            <p:nvPr/>
          </p:nvSpPr>
          <p:spPr>
            <a:xfrm rot="16200000">
              <a:off x="10484281" y="2951433"/>
              <a:ext cx="2995934" cy="523220"/>
            </a:xfrm>
            <a:prstGeom prst="rect">
              <a:avLst/>
            </a:prstGeom>
            <a:noFill/>
          </p:spPr>
          <p:txBody>
            <a:bodyPr wrap="square" rtlCol="0">
              <a:spAutoFit/>
            </a:bodyPr>
            <a:lstStyle/>
            <a:p>
              <a:r>
                <a:rPr lang="en-US" sz="2800" b="1" dirty="0" smtClean="0">
                  <a:solidFill>
                    <a:schemeClr val="bg1"/>
                  </a:solidFill>
                </a:rPr>
                <a:t>Proposal system</a:t>
              </a:r>
              <a:endParaRPr lang="en-US" sz="1600" dirty="0"/>
            </a:p>
          </p:txBody>
        </p:sp>
      </p:grpSp>
      <p:sp>
        <p:nvSpPr>
          <p:cNvPr id="2" name="Rectangle 1"/>
          <p:cNvSpPr/>
          <p:nvPr/>
        </p:nvSpPr>
        <p:spPr>
          <a:xfrm>
            <a:off x="2159571" y="663414"/>
            <a:ext cx="7319290" cy="4893647"/>
          </a:xfrm>
          <a:prstGeom prst="rect">
            <a:avLst/>
          </a:prstGeom>
        </p:spPr>
        <p:txBody>
          <a:bodyPr wrap="square">
            <a:spAutoFit/>
          </a:bodyPr>
          <a:lstStyle/>
          <a:p>
            <a:r>
              <a:rPr lang="en-US" sz="2400" dirty="0">
                <a:effectLst>
                  <a:outerShdw blurRad="38100" dist="38100" dir="2700000" algn="tl">
                    <a:srgbClr val="000000">
                      <a:alpha val="43137"/>
                    </a:srgbClr>
                  </a:outerShdw>
                </a:effectLst>
              </a:rPr>
              <a:t>Although people can get some general information regarding traveling over the internet, it is sometimes problematic for the newcomers in a place to get familiar with the new environment. Basically, they face difficulties in communicating and finding proper routing information and associated costs for distinct </a:t>
            </a:r>
            <a:r>
              <a:rPr lang="en-US" sz="2400" dirty="0" smtClean="0">
                <a:effectLst>
                  <a:outerShdw blurRad="38100" dist="38100" dir="2700000" algn="tl">
                    <a:srgbClr val="000000">
                      <a:alpha val="43137"/>
                    </a:srgbClr>
                  </a:outerShdw>
                </a:effectLst>
              </a:rPr>
              <a:t>routes.</a:t>
            </a:r>
          </a:p>
          <a:p>
            <a:endParaRPr lang="en-US" sz="2400" dirty="0" smtClean="0">
              <a:effectLst>
                <a:outerShdw blurRad="38100" dist="38100" dir="2700000" algn="tl">
                  <a:srgbClr val="000000">
                    <a:alpha val="43137"/>
                  </a:srgbClr>
                </a:outerShdw>
              </a:effectLst>
            </a:endParaRPr>
          </a:p>
          <a:p>
            <a:r>
              <a:rPr lang="en-US" sz="2400" dirty="0">
                <a:effectLst>
                  <a:outerShdw blurRad="38100" dist="38100" dir="2700000" algn="tl">
                    <a:srgbClr val="000000">
                      <a:alpha val="43137"/>
                    </a:srgbClr>
                  </a:outerShdw>
                </a:effectLst>
              </a:rPr>
              <a:t>Nowadays people have been moved so much into the modern technology that they really want an intelligent living environment along with intelligent objects which contain powerful infrastructure with the most desired features. Thus android mobile applications have become very popular among the smartphone users.</a:t>
            </a:r>
          </a:p>
        </p:txBody>
      </p:sp>
    </p:spTree>
    <p:extLst>
      <p:ext uri="{BB962C8B-B14F-4D97-AF65-F5344CB8AC3E}">
        <p14:creationId xmlns:p14="http://schemas.microsoft.com/office/powerpoint/2010/main" val="776366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4" name="Rectangle 3"/>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6"/>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 name="TextBox 7"/>
            <p:cNvSpPr txBox="1"/>
            <p:nvPr/>
          </p:nvSpPr>
          <p:spPr>
            <a:xfrm rot="16200000">
              <a:off x="10558110" y="2477291"/>
              <a:ext cx="2638697" cy="523220"/>
            </a:xfrm>
            <a:prstGeom prst="rect">
              <a:avLst/>
            </a:prstGeom>
            <a:noFill/>
          </p:spPr>
          <p:txBody>
            <a:bodyPr wrap="square" rtlCol="0">
              <a:spAutoFit/>
            </a:bodyPr>
            <a:lstStyle/>
            <a:p>
              <a:r>
                <a:rPr lang="en-US" sz="2800" b="1" dirty="0" smtClean="0">
                  <a:solidFill>
                    <a:schemeClr val="bg1"/>
                  </a:solidFill>
                </a:rPr>
                <a:t>Abstract</a:t>
              </a:r>
              <a:r>
                <a:rPr lang="en-US" dirty="0" smtClean="0"/>
                <a:t> </a:t>
              </a:r>
              <a:endParaRPr lang="en-US" dirty="0"/>
            </a:p>
          </p:txBody>
        </p:sp>
      </p:grpSp>
      <p:grpSp>
        <p:nvGrpSpPr>
          <p:cNvPr id="10" name="Group 9"/>
          <p:cNvGrpSpPr/>
          <p:nvPr/>
        </p:nvGrpSpPr>
        <p:grpSpPr>
          <a:xfrm>
            <a:off x="-545269" y="0"/>
            <a:ext cx="12192000" cy="6858000"/>
            <a:chOff x="0" y="0"/>
            <a:chExt cx="12192000" cy="6858000"/>
          </a:xfrm>
        </p:grpSpPr>
        <p:sp>
          <p:nvSpPr>
            <p:cNvPr id="11" name="Rectangle 10"/>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TextBox 12"/>
            <p:cNvSpPr txBox="1"/>
            <p:nvPr/>
          </p:nvSpPr>
          <p:spPr>
            <a:xfrm rot="16200000">
              <a:off x="10594198" y="2863680"/>
              <a:ext cx="2638697" cy="523220"/>
            </a:xfrm>
            <a:prstGeom prst="rect">
              <a:avLst/>
            </a:prstGeom>
            <a:noFill/>
          </p:spPr>
          <p:txBody>
            <a:bodyPr wrap="square" rtlCol="0">
              <a:spAutoFit/>
            </a:bodyPr>
            <a:lstStyle/>
            <a:p>
              <a:r>
                <a:rPr lang="en-US" sz="2800" b="1" dirty="0" smtClean="0">
                  <a:solidFill>
                    <a:schemeClr val="bg1"/>
                  </a:solidFill>
                </a:rPr>
                <a:t>introduction</a:t>
              </a:r>
              <a:endParaRPr lang="en-US" sz="2000" dirty="0"/>
            </a:p>
          </p:txBody>
        </p:sp>
      </p:grpSp>
      <p:grpSp>
        <p:nvGrpSpPr>
          <p:cNvPr id="14" name="Group 13"/>
          <p:cNvGrpSpPr/>
          <p:nvPr/>
        </p:nvGrpSpPr>
        <p:grpSpPr>
          <a:xfrm>
            <a:off x="-1102440" y="0"/>
            <a:ext cx="12217929" cy="6858000"/>
            <a:chOff x="0" y="0"/>
            <a:chExt cx="12217929" cy="6858000"/>
          </a:xfrm>
        </p:grpSpPr>
        <p:sp>
          <p:nvSpPr>
            <p:cNvPr id="15" name="Rectangle 14"/>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5"/>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7EF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7" name="TextBox 16"/>
            <p:cNvSpPr txBox="1"/>
            <p:nvPr/>
          </p:nvSpPr>
          <p:spPr>
            <a:xfrm rot="16200000">
              <a:off x="10360340" y="2515972"/>
              <a:ext cx="3130403" cy="584775"/>
            </a:xfrm>
            <a:prstGeom prst="rect">
              <a:avLst/>
            </a:prstGeom>
            <a:noFill/>
          </p:spPr>
          <p:txBody>
            <a:bodyPr wrap="square" rtlCol="0">
              <a:spAutoFit/>
            </a:bodyPr>
            <a:lstStyle/>
            <a:p>
              <a:r>
                <a:rPr lang="en-US" sz="3200" b="1" dirty="0" smtClean="0">
                  <a:solidFill>
                    <a:schemeClr val="bg1"/>
                  </a:solidFill>
                </a:rPr>
                <a:t>statement</a:t>
              </a:r>
              <a:r>
                <a:rPr lang="en-US" sz="2000" dirty="0" smtClean="0"/>
                <a:t> </a:t>
              </a:r>
              <a:endParaRPr lang="en-US" sz="2000" dirty="0"/>
            </a:p>
          </p:txBody>
        </p:sp>
      </p:grpSp>
      <p:grpSp>
        <p:nvGrpSpPr>
          <p:cNvPr id="22" name="Group 21"/>
          <p:cNvGrpSpPr/>
          <p:nvPr/>
        </p:nvGrpSpPr>
        <p:grpSpPr>
          <a:xfrm>
            <a:off x="-1666770" y="0"/>
            <a:ext cx="12248071" cy="6858000"/>
            <a:chOff x="0" y="0"/>
            <a:chExt cx="12248071" cy="6858000"/>
          </a:xfrm>
        </p:grpSpPr>
        <p:sp>
          <p:nvSpPr>
            <p:cNvPr id="23" name="Rectangle 22"/>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5" name="TextBox 24"/>
            <p:cNvSpPr txBox="1"/>
            <p:nvPr/>
          </p:nvSpPr>
          <p:spPr>
            <a:xfrm rot="16200000">
              <a:off x="10533926" y="2996865"/>
              <a:ext cx="2905069" cy="523220"/>
            </a:xfrm>
            <a:prstGeom prst="rect">
              <a:avLst/>
            </a:prstGeom>
            <a:noFill/>
          </p:spPr>
          <p:txBody>
            <a:bodyPr wrap="square" rtlCol="0">
              <a:spAutoFit/>
            </a:bodyPr>
            <a:lstStyle/>
            <a:p>
              <a:r>
                <a:rPr lang="en-US" sz="2800" b="1" dirty="0" smtClean="0">
                  <a:solidFill>
                    <a:schemeClr val="bg1"/>
                  </a:solidFill>
                </a:rPr>
                <a:t>Existing system</a:t>
              </a:r>
              <a:r>
                <a:rPr lang="en-US" sz="1600" dirty="0" smtClean="0"/>
                <a:t>  </a:t>
              </a:r>
              <a:endParaRPr lang="en-US" sz="1600" dirty="0"/>
            </a:p>
          </p:txBody>
        </p:sp>
      </p:grpSp>
      <p:grpSp>
        <p:nvGrpSpPr>
          <p:cNvPr id="26" name="Group 25"/>
          <p:cNvGrpSpPr/>
          <p:nvPr/>
        </p:nvGrpSpPr>
        <p:grpSpPr>
          <a:xfrm>
            <a:off x="-2261102" y="0"/>
            <a:ext cx="12246547" cy="6858000"/>
            <a:chOff x="0" y="0"/>
            <a:chExt cx="12246547" cy="6858000"/>
          </a:xfrm>
        </p:grpSpPr>
        <p:sp>
          <p:nvSpPr>
            <p:cNvPr id="27" name="Rectangle 26"/>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a:solidFill>
                  <a:schemeClr val="tx1"/>
                </a:solidFill>
              </a:endParaRPr>
            </a:p>
          </p:txBody>
        </p:sp>
        <p:sp>
          <p:nvSpPr>
            <p:cNvPr id="28" name="Freeform 27"/>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9" name="TextBox 28"/>
            <p:cNvSpPr txBox="1"/>
            <p:nvPr/>
          </p:nvSpPr>
          <p:spPr>
            <a:xfrm rot="16200000">
              <a:off x="10634811" y="2966087"/>
              <a:ext cx="2638697" cy="584775"/>
            </a:xfrm>
            <a:prstGeom prst="rect">
              <a:avLst/>
            </a:prstGeom>
            <a:noFill/>
          </p:spPr>
          <p:txBody>
            <a:bodyPr wrap="square" rtlCol="0">
              <a:spAutoFit/>
            </a:bodyPr>
            <a:lstStyle/>
            <a:p>
              <a:r>
                <a:rPr lang="en-US" sz="3200" b="1" dirty="0" smtClean="0">
                  <a:solidFill>
                    <a:schemeClr val="bg1"/>
                  </a:solidFill>
                </a:rPr>
                <a:t>disadvantage</a:t>
              </a:r>
              <a:r>
                <a:rPr lang="en-US" dirty="0" smtClean="0"/>
                <a:t>  </a:t>
              </a:r>
              <a:endParaRPr lang="en-US" dirty="0"/>
            </a:p>
          </p:txBody>
        </p:sp>
      </p:grpSp>
      <p:grpSp>
        <p:nvGrpSpPr>
          <p:cNvPr id="30" name="Group 29"/>
          <p:cNvGrpSpPr/>
          <p:nvPr/>
        </p:nvGrpSpPr>
        <p:grpSpPr>
          <a:xfrm>
            <a:off x="-10954402" y="0"/>
            <a:ext cx="12193435" cy="6858000"/>
            <a:chOff x="0" y="0"/>
            <a:chExt cx="12193435" cy="6858000"/>
          </a:xfrm>
        </p:grpSpPr>
        <p:sp>
          <p:nvSpPr>
            <p:cNvPr id="31" name="Rectangle 30"/>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3" name="TextBox 32"/>
            <p:cNvSpPr txBox="1"/>
            <p:nvPr/>
          </p:nvSpPr>
          <p:spPr>
            <a:xfrm rot="16200000">
              <a:off x="10581699" y="2567538"/>
              <a:ext cx="2638697" cy="584775"/>
            </a:xfrm>
            <a:prstGeom prst="rect">
              <a:avLst/>
            </a:prstGeom>
            <a:noFill/>
          </p:spPr>
          <p:txBody>
            <a:bodyPr wrap="square" rtlCol="0">
              <a:spAutoFit/>
            </a:bodyPr>
            <a:lstStyle/>
            <a:p>
              <a:r>
                <a:rPr lang="en-US" sz="3200" b="1" dirty="0" smtClean="0">
                  <a:solidFill>
                    <a:schemeClr val="bg1"/>
                  </a:solidFill>
                </a:rPr>
                <a:t>survey</a:t>
              </a:r>
              <a:r>
                <a:rPr lang="en-US" dirty="0" smtClean="0"/>
                <a:t>  </a:t>
              </a:r>
              <a:endParaRPr lang="en-US" dirty="0"/>
            </a:p>
          </p:txBody>
        </p:sp>
      </p:grpSp>
      <p:grpSp>
        <p:nvGrpSpPr>
          <p:cNvPr id="34" name="Group 33"/>
          <p:cNvGrpSpPr/>
          <p:nvPr/>
        </p:nvGrpSpPr>
        <p:grpSpPr>
          <a:xfrm>
            <a:off x="-11613701" y="0"/>
            <a:ext cx="12243858" cy="6858000"/>
            <a:chOff x="0" y="0"/>
            <a:chExt cx="12243858" cy="6858000"/>
          </a:xfrm>
        </p:grpSpPr>
        <p:sp>
          <p:nvSpPr>
            <p:cNvPr id="35" name="Rectangle 34"/>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35"/>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7" name="TextBox 36"/>
            <p:cNvSpPr txBox="1"/>
            <p:nvPr/>
          </p:nvSpPr>
          <p:spPr>
            <a:xfrm rot="16200000">
              <a:off x="10484281" y="2951433"/>
              <a:ext cx="2995934" cy="523220"/>
            </a:xfrm>
            <a:prstGeom prst="rect">
              <a:avLst/>
            </a:prstGeom>
            <a:noFill/>
          </p:spPr>
          <p:txBody>
            <a:bodyPr wrap="square" rtlCol="0">
              <a:spAutoFit/>
            </a:bodyPr>
            <a:lstStyle/>
            <a:p>
              <a:r>
                <a:rPr lang="en-US" sz="2800" b="1" dirty="0" smtClean="0">
                  <a:solidFill>
                    <a:schemeClr val="bg1"/>
                  </a:solidFill>
                </a:rPr>
                <a:t>Proposal system</a:t>
              </a:r>
              <a:endParaRPr lang="en-US" sz="1600" dirty="0"/>
            </a:p>
          </p:txBody>
        </p:sp>
      </p:grpSp>
      <p:sp>
        <p:nvSpPr>
          <p:cNvPr id="3" name="TextBox 2"/>
          <p:cNvSpPr txBox="1"/>
          <p:nvPr/>
        </p:nvSpPr>
        <p:spPr>
          <a:xfrm>
            <a:off x="1558497" y="750793"/>
            <a:ext cx="6937955" cy="4339650"/>
          </a:xfrm>
          <a:prstGeom prst="rect">
            <a:avLst/>
          </a:prstGeom>
          <a:noFill/>
        </p:spPr>
        <p:txBody>
          <a:bodyPr wrap="square" rtlCol="0">
            <a:spAutoFit/>
          </a:bodyPr>
          <a:lstStyle/>
          <a:p>
            <a:r>
              <a:rPr lang="en-US" sz="2400" dirty="0"/>
              <a:t>It Should be continuously updated </a:t>
            </a:r>
            <a:r>
              <a:rPr lang="en-US" sz="2400" dirty="0" err="1"/>
              <a:t>wheather</a:t>
            </a:r>
            <a:r>
              <a:rPr lang="en-US" sz="2400" dirty="0"/>
              <a:t> the </a:t>
            </a:r>
            <a:r>
              <a:rPr lang="en-US" sz="2400" dirty="0" smtClean="0"/>
              <a:t>site </a:t>
            </a:r>
            <a:r>
              <a:rPr lang="en-US" sz="2400" dirty="0"/>
              <a:t>is opened or </a:t>
            </a:r>
            <a:r>
              <a:rPr lang="en-US" sz="2400" dirty="0" smtClean="0"/>
              <a:t>closed</a:t>
            </a:r>
          </a:p>
          <a:p>
            <a:endParaRPr lang="en-US" sz="2400" dirty="0"/>
          </a:p>
          <a:p>
            <a:r>
              <a:rPr lang="en-US" sz="2400" dirty="0" smtClean="0"/>
              <a:t>The app couldn’t connected to internet for the out of network coverage area.</a:t>
            </a:r>
          </a:p>
          <a:p>
            <a:endParaRPr lang="en-US" sz="2400" dirty="0"/>
          </a:p>
          <a:p>
            <a:endParaRPr lang="en-US" sz="2400" dirty="0" smtClean="0"/>
          </a:p>
          <a:p>
            <a:endParaRPr lang="en-US" sz="2400" dirty="0"/>
          </a:p>
          <a:p>
            <a:endParaRPr lang="en-US" sz="2400" dirty="0" smtClean="0"/>
          </a:p>
          <a:p>
            <a:endParaRPr lang="en-US" sz="2400" dirty="0" smtClean="0"/>
          </a:p>
          <a:p>
            <a:endParaRPr lang="en-US" dirty="0"/>
          </a:p>
          <a:p>
            <a:endParaRPr lang="en-US" dirty="0"/>
          </a:p>
        </p:txBody>
      </p:sp>
    </p:spTree>
    <p:extLst>
      <p:ext uri="{BB962C8B-B14F-4D97-AF65-F5344CB8AC3E}">
        <p14:creationId xmlns:p14="http://schemas.microsoft.com/office/powerpoint/2010/main" val="643302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4" name="Rectangle 3"/>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6"/>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 name="TextBox 7"/>
            <p:cNvSpPr txBox="1"/>
            <p:nvPr/>
          </p:nvSpPr>
          <p:spPr>
            <a:xfrm rot="16200000">
              <a:off x="10558110" y="2477291"/>
              <a:ext cx="2638697" cy="523220"/>
            </a:xfrm>
            <a:prstGeom prst="rect">
              <a:avLst/>
            </a:prstGeom>
            <a:noFill/>
          </p:spPr>
          <p:txBody>
            <a:bodyPr wrap="square" rtlCol="0">
              <a:spAutoFit/>
            </a:bodyPr>
            <a:lstStyle/>
            <a:p>
              <a:r>
                <a:rPr lang="en-US" sz="2800" b="1" dirty="0" smtClean="0">
                  <a:solidFill>
                    <a:schemeClr val="bg1"/>
                  </a:solidFill>
                </a:rPr>
                <a:t>Abstract</a:t>
              </a:r>
              <a:r>
                <a:rPr lang="en-US" dirty="0" smtClean="0"/>
                <a:t> </a:t>
              </a:r>
              <a:endParaRPr lang="en-US" dirty="0"/>
            </a:p>
          </p:txBody>
        </p:sp>
      </p:grpSp>
      <p:grpSp>
        <p:nvGrpSpPr>
          <p:cNvPr id="10" name="Group 9"/>
          <p:cNvGrpSpPr/>
          <p:nvPr/>
        </p:nvGrpSpPr>
        <p:grpSpPr>
          <a:xfrm>
            <a:off x="-545269" y="0"/>
            <a:ext cx="12192000" cy="6858000"/>
            <a:chOff x="0" y="0"/>
            <a:chExt cx="12192000" cy="6858000"/>
          </a:xfrm>
        </p:grpSpPr>
        <p:sp>
          <p:nvSpPr>
            <p:cNvPr id="11" name="Rectangle 10"/>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TextBox 12"/>
            <p:cNvSpPr txBox="1"/>
            <p:nvPr/>
          </p:nvSpPr>
          <p:spPr>
            <a:xfrm rot="16200000">
              <a:off x="10594198" y="2863680"/>
              <a:ext cx="2638697" cy="523220"/>
            </a:xfrm>
            <a:prstGeom prst="rect">
              <a:avLst/>
            </a:prstGeom>
            <a:noFill/>
          </p:spPr>
          <p:txBody>
            <a:bodyPr wrap="square" rtlCol="0">
              <a:spAutoFit/>
            </a:bodyPr>
            <a:lstStyle/>
            <a:p>
              <a:r>
                <a:rPr lang="en-US" sz="2800" b="1" dirty="0" smtClean="0">
                  <a:solidFill>
                    <a:schemeClr val="bg1"/>
                  </a:solidFill>
                </a:rPr>
                <a:t>introduction</a:t>
              </a:r>
              <a:endParaRPr lang="en-US" sz="2000" dirty="0"/>
            </a:p>
          </p:txBody>
        </p:sp>
      </p:grpSp>
      <p:grpSp>
        <p:nvGrpSpPr>
          <p:cNvPr id="14" name="Group 13"/>
          <p:cNvGrpSpPr/>
          <p:nvPr/>
        </p:nvGrpSpPr>
        <p:grpSpPr>
          <a:xfrm>
            <a:off x="-1102440" y="0"/>
            <a:ext cx="12217929" cy="6858000"/>
            <a:chOff x="0" y="0"/>
            <a:chExt cx="12217929" cy="6858000"/>
          </a:xfrm>
        </p:grpSpPr>
        <p:sp>
          <p:nvSpPr>
            <p:cNvPr id="15" name="Rectangle 14"/>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5"/>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7EF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7" name="TextBox 16"/>
            <p:cNvSpPr txBox="1"/>
            <p:nvPr/>
          </p:nvSpPr>
          <p:spPr>
            <a:xfrm rot="16200000">
              <a:off x="10360340" y="2515972"/>
              <a:ext cx="3130403" cy="584775"/>
            </a:xfrm>
            <a:prstGeom prst="rect">
              <a:avLst/>
            </a:prstGeom>
            <a:noFill/>
          </p:spPr>
          <p:txBody>
            <a:bodyPr wrap="square" rtlCol="0">
              <a:spAutoFit/>
            </a:bodyPr>
            <a:lstStyle/>
            <a:p>
              <a:r>
                <a:rPr lang="en-US" sz="3200" b="1" dirty="0" smtClean="0">
                  <a:solidFill>
                    <a:schemeClr val="bg1"/>
                  </a:solidFill>
                </a:rPr>
                <a:t>statement</a:t>
              </a:r>
              <a:r>
                <a:rPr lang="en-US" sz="2000" dirty="0" smtClean="0"/>
                <a:t> </a:t>
              </a:r>
              <a:endParaRPr lang="en-US" sz="2000" dirty="0"/>
            </a:p>
          </p:txBody>
        </p:sp>
      </p:grpSp>
      <p:grpSp>
        <p:nvGrpSpPr>
          <p:cNvPr id="22" name="Group 21"/>
          <p:cNvGrpSpPr/>
          <p:nvPr/>
        </p:nvGrpSpPr>
        <p:grpSpPr>
          <a:xfrm>
            <a:off x="-1666770" y="0"/>
            <a:ext cx="12248071" cy="6858000"/>
            <a:chOff x="0" y="0"/>
            <a:chExt cx="12248071" cy="6858000"/>
          </a:xfrm>
        </p:grpSpPr>
        <p:sp>
          <p:nvSpPr>
            <p:cNvPr id="23" name="Rectangle 22"/>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5" name="TextBox 24"/>
            <p:cNvSpPr txBox="1"/>
            <p:nvPr/>
          </p:nvSpPr>
          <p:spPr>
            <a:xfrm rot="16200000">
              <a:off x="10533926" y="2996865"/>
              <a:ext cx="2905069" cy="523220"/>
            </a:xfrm>
            <a:prstGeom prst="rect">
              <a:avLst/>
            </a:prstGeom>
            <a:noFill/>
          </p:spPr>
          <p:txBody>
            <a:bodyPr wrap="square" rtlCol="0">
              <a:spAutoFit/>
            </a:bodyPr>
            <a:lstStyle/>
            <a:p>
              <a:r>
                <a:rPr lang="en-US" sz="2800" b="1" dirty="0" smtClean="0">
                  <a:solidFill>
                    <a:schemeClr val="bg1"/>
                  </a:solidFill>
                </a:rPr>
                <a:t>Existing system</a:t>
              </a:r>
              <a:r>
                <a:rPr lang="en-US" sz="1600" dirty="0" smtClean="0"/>
                <a:t>  </a:t>
              </a:r>
              <a:endParaRPr lang="en-US" sz="1600" dirty="0"/>
            </a:p>
          </p:txBody>
        </p:sp>
      </p:grpSp>
      <p:grpSp>
        <p:nvGrpSpPr>
          <p:cNvPr id="26" name="Group 25"/>
          <p:cNvGrpSpPr/>
          <p:nvPr/>
        </p:nvGrpSpPr>
        <p:grpSpPr>
          <a:xfrm>
            <a:off x="-2261102" y="0"/>
            <a:ext cx="12246547" cy="6858000"/>
            <a:chOff x="0" y="0"/>
            <a:chExt cx="12246547" cy="6858000"/>
          </a:xfrm>
        </p:grpSpPr>
        <p:sp>
          <p:nvSpPr>
            <p:cNvPr id="27" name="Rectangle 26"/>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9" name="TextBox 28"/>
            <p:cNvSpPr txBox="1"/>
            <p:nvPr/>
          </p:nvSpPr>
          <p:spPr>
            <a:xfrm rot="16200000">
              <a:off x="10634811" y="2966087"/>
              <a:ext cx="2638697" cy="584775"/>
            </a:xfrm>
            <a:prstGeom prst="rect">
              <a:avLst/>
            </a:prstGeom>
            <a:noFill/>
          </p:spPr>
          <p:txBody>
            <a:bodyPr wrap="square" rtlCol="0">
              <a:spAutoFit/>
            </a:bodyPr>
            <a:lstStyle/>
            <a:p>
              <a:r>
                <a:rPr lang="en-US" sz="3200" b="1" dirty="0" smtClean="0">
                  <a:solidFill>
                    <a:schemeClr val="bg1"/>
                  </a:solidFill>
                </a:rPr>
                <a:t>disadvantage</a:t>
              </a:r>
              <a:r>
                <a:rPr lang="en-US" dirty="0" smtClean="0"/>
                <a:t>  </a:t>
              </a:r>
              <a:endParaRPr lang="en-US" dirty="0"/>
            </a:p>
          </p:txBody>
        </p:sp>
      </p:grpSp>
      <p:grpSp>
        <p:nvGrpSpPr>
          <p:cNvPr id="30" name="Group 29"/>
          <p:cNvGrpSpPr/>
          <p:nvPr/>
        </p:nvGrpSpPr>
        <p:grpSpPr>
          <a:xfrm>
            <a:off x="-2829083" y="0"/>
            <a:ext cx="12193435" cy="6858000"/>
            <a:chOff x="0" y="0"/>
            <a:chExt cx="12193435" cy="6858000"/>
          </a:xfrm>
        </p:grpSpPr>
        <p:sp>
          <p:nvSpPr>
            <p:cNvPr id="31" name="Rectangle 30"/>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3" name="TextBox 32"/>
            <p:cNvSpPr txBox="1"/>
            <p:nvPr/>
          </p:nvSpPr>
          <p:spPr>
            <a:xfrm rot="16200000">
              <a:off x="10581699" y="2567538"/>
              <a:ext cx="2638697" cy="584775"/>
            </a:xfrm>
            <a:prstGeom prst="rect">
              <a:avLst/>
            </a:prstGeom>
            <a:noFill/>
          </p:spPr>
          <p:txBody>
            <a:bodyPr wrap="square" rtlCol="0">
              <a:spAutoFit/>
            </a:bodyPr>
            <a:lstStyle/>
            <a:p>
              <a:r>
                <a:rPr lang="en-US" sz="3200" b="1" dirty="0" smtClean="0">
                  <a:solidFill>
                    <a:schemeClr val="bg1"/>
                  </a:solidFill>
                </a:rPr>
                <a:t>survey</a:t>
              </a:r>
              <a:r>
                <a:rPr lang="en-US" dirty="0" smtClean="0"/>
                <a:t>  </a:t>
              </a:r>
              <a:endParaRPr lang="en-US" dirty="0"/>
            </a:p>
          </p:txBody>
        </p:sp>
      </p:grpSp>
      <p:grpSp>
        <p:nvGrpSpPr>
          <p:cNvPr id="34" name="Group 33"/>
          <p:cNvGrpSpPr/>
          <p:nvPr/>
        </p:nvGrpSpPr>
        <p:grpSpPr>
          <a:xfrm>
            <a:off x="-11613701" y="0"/>
            <a:ext cx="12243858" cy="6858000"/>
            <a:chOff x="0" y="0"/>
            <a:chExt cx="12243858" cy="6858000"/>
          </a:xfrm>
        </p:grpSpPr>
        <p:sp>
          <p:nvSpPr>
            <p:cNvPr id="35" name="Rectangle 34"/>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35"/>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7" name="TextBox 36"/>
            <p:cNvSpPr txBox="1"/>
            <p:nvPr/>
          </p:nvSpPr>
          <p:spPr>
            <a:xfrm rot="16200000">
              <a:off x="10484281" y="2951433"/>
              <a:ext cx="2995934" cy="523220"/>
            </a:xfrm>
            <a:prstGeom prst="rect">
              <a:avLst/>
            </a:prstGeom>
            <a:noFill/>
          </p:spPr>
          <p:txBody>
            <a:bodyPr wrap="square" rtlCol="0">
              <a:spAutoFit/>
            </a:bodyPr>
            <a:lstStyle/>
            <a:p>
              <a:r>
                <a:rPr lang="en-US" sz="2800" b="1" dirty="0" smtClean="0">
                  <a:solidFill>
                    <a:schemeClr val="bg1"/>
                  </a:solidFill>
                </a:rPr>
                <a:t>Proposal system</a:t>
              </a:r>
              <a:endParaRPr lang="en-US" sz="1600" dirty="0"/>
            </a:p>
          </p:txBody>
        </p:sp>
      </p:grpSp>
      <p:graphicFrame>
        <p:nvGraphicFramePr>
          <p:cNvPr id="18" name="Table 17"/>
          <p:cNvGraphicFramePr>
            <a:graphicFrameLocks noGrp="1"/>
          </p:cNvGraphicFramePr>
          <p:nvPr>
            <p:extLst>
              <p:ext uri="{D42A27DB-BD31-4B8C-83A1-F6EECF244321}">
                <p14:modId xmlns:p14="http://schemas.microsoft.com/office/powerpoint/2010/main" val="3110431652"/>
              </p:ext>
            </p:extLst>
          </p:nvPr>
        </p:nvGraphicFramePr>
        <p:xfrm>
          <a:off x="640867" y="540258"/>
          <a:ext cx="8128000" cy="5777483"/>
        </p:xfrm>
        <a:graphic>
          <a:graphicData uri="http://schemas.openxmlformats.org/drawingml/2006/table">
            <a:tbl>
              <a:tblPr firstRow="1" bandRow="1">
                <a:tableStyleId>{5C22544A-7EE6-4342-B048-85BDC9FD1C3A}</a:tableStyleId>
              </a:tblPr>
              <a:tblGrid>
                <a:gridCol w="959482">
                  <a:extLst>
                    <a:ext uri="{9D8B030D-6E8A-4147-A177-3AD203B41FA5}">
                      <a16:colId xmlns:a16="http://schemas.microsoft.com/office/drawing/2014/main" val="3285459747"/>
                    </a:ext>
                  </a:extLst>
                </a:gridCol>
                <a:gridCol w="1909482">
                  <a:extLst>
                    <a:ext uri="{9D8B030D-6E8A-4147-A177-3AD203B41FA5}">
                      <a16:colId xmlns:a16="http://schemas.microsoft.com/office/drawing/2014/main" val="470206066"/>
                    </a:ext>
                  </a:extLst>
                </a:gridCol>
                <a:gridCol w="1775012">
                  <a:extLst>
                    <a:ext uri="{9D8B030D-6E8A-4147-A177-3AD203B41FA5}">
                      <a16:colId xmlns:a16="http://schemas.microsoft.com/office/drawing/2014/main" val="25519451"/>
                    </a:ext>
                  </a:extLst>
                </a:gridCol>
                <a:gridCol w="1858424">
                  <a:extLst>
                    <a:ext uri="{9D8B030D-6E8A-4147-A177-3AD203B41FA5}">
                      <a16:colId xmlns:a16="http://schemas.microsoft.com/office/drawing/2014/main" val="4058647866"/>
                    </a:ext>
                  </a:extLst>
                </a:gridCol>
                <a:gridCol w="1625600">
                  <a:extLst>
                    <a:ext uri="{9D8B030D-6E8A-4147-A177-3AD203B41FA5}">
                      <a16:colId xmlns:a16="http://schemas.microsoft.com/office/drawing/2014/main" val="2781672089"/>
                    </a:ext>
                  </a:extLst>
                </a:gridCol>
              </a:tblGrid>
              <a:tr h="1022603">
                <a:tc>
                  <a:txBody>
                    <a:bodyPr/>
                    <a:lstStyle/>
                    <a:p>
                      <a:r>
                        <a:rPr lang="en-US" dirty="0" smtClean="0"/>
                        <a:t>s.no</a:t>
                      </a:r>
                      <a:endParaRPr lang="en-US" dirty="0"/>
                    </a:p>
                  </a:txBody>
                  <a:tcPr/>
                </a:tc>
                <a:tc>
                  <a:txBody>
                    <a:bodyPr/>
                    <a:lstStyle/>
                    <a:p>
                      <a:r>
                        <a:rPr lang="en-US" dirty="0" smtClean="0"/>
                        <a:t>Title </a:t>
                      </a:r>
                      <a:endParaRPr lang="en-US" dirty="0"/>
                    </a:p>
                  </a:txBody>
                  <a:tcPr/>
                </a:tc>
                <a:tc>
                  <a:txBody>
                    <a:bodyPr/>
                    <a:lstStyle/>
                    <a:p>
                      <a:r>
                        <a:rPr lang="en-US" dirty="0" smtClean="0"/>
                        <a:t>Author </a:t>
                      </a:r>
                      <a:endParaRPr lang="en-US" dirty="0"/>
                    </a:p>
                  </a:txBody>
                  <a:tcPr/>
                </a:tc>
                <a:tc>
                  <a:txBody>
                    <a:bodyPr/>
                    <a:lstStyle/>
                    <a:p>
                      <a:r>
                        <a:rPr lang="en-US" dirty="0" smtClean="0"/>
                        <a:t>Merit </a:t>
                      </a:r>
                      <a:endParaRPr lang="en-US" dirty="0"/>
                    </a:p>
                  </a:txBody>
                  <a:tcPr/>
                </a:tc>
                <a:tc>
                  <a:txBody>
                    <a:bodyPr/>
                    <a:lstStyle/>
                    <a:p>
                      <a:r>
                        <a:rPr lang="en-US" dirty="0" smtClean="0"/>
                        <a:t>Demerit</a:t>
                      </a:r>
                      <a:endParaRPr lang="en-US" dirty="0"/>
                    </a:p>
                  </a:txBody>
                  <a:tcPr/>
                </a:tc>
                <a:extLst>
                  <a:ext uri="{0D108BD9-81ED-4DB2-BD59-A6C34878D82A}">
                    <a16:rowId xmlns:a16="http://schemas.microsoft.com/office/drawing/2014/main" val="322772030"/>
                  </a:ext>
                </a:extLst>
              </a:tr>
              <a:tr h="1022603">
                <a:tc>
                  <a:txBody>
                    <a:bodyPr/>
                    <a:lstStyle/>
                    <a:p>
                      <a:r>
                        <a:rPr lang="en-US" dirty="0" smtClean="0"/>
                        <a:t>1</a:t>
                      </a:r>
                      <a:endParaRPr lang="en-US" dirty="0"/>
                    </a:p>
                  </a:txBody>
                  <a:tcPr/>
                </a:tc>
                <a:tc>
                  <a:txBody>
                    <a:bodyPr/>
                    <a:lstStyle/>
                    <a:p>
                      <a:r>
                        <a:rPr lang="en-US" dirty="0" smtClean="0"/>
                        <a:t>Android application travel</a:t>
                      </a:r>
                      <a:r>
                        <a:rPr lang="en-US" baseline="0" dirty="0" smtClean="0"/>
                        <a:t> guide</a:t>
                      </a:r>
                      <a:endParaRPr lang="en-US" dirty="0"/>
                    </a:p>
                  </a:txBody>
                  <a:tcPr/>
                </a:tc>
                <a:tc>
                  <a:txBody>
                    <a:bodyPr/>
                    <a:lstStyle/>
                    <a:p>
                      <a:pPr fontAlgn="ctr"/>
                      <a:r>
                        <a:rPr lang="en-US" sz="1800" b="0" i="0" kern="1200" dirty="0" err="1" smtClean="0">
                          <a:solidFill>
                            <a:schemeClr val="dk1"/>
                          </a:solidFill>
                          <a:effectLst/>
                          <a:latin typeface="+mn-lt"/>
                          <a:ea typeface="+mn-ea"/>
                          <a:cs typeface="+mn-cs"/>
                        </a:rPr>
                        <a:t>Jannatul</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Ferdaus</a:t>
                      </a:r>
                      <a:endParaRPr lang="en-US" sz="1800" b="0" i="0" kern="1200" dirty="0" smtClean="0">
                        <a:solidFill>
                          <a:schemeClr val="dk1"/>
                        </a:solidFill>
                        <a:effectLst/>
                        <a:latin typeface="+mn-lt"/>
                        <a:ea typeface="+mn-ea"/>
                        <a:cs typeface="+mn-cs"/>
                      </a:endParaRPr>
                    </a:p>
                    <a:p>
                      <a:r>
                        <a:rPr lang="en-US" sz="1800" b="0" i="0" u="none" strike="noStrike" kern="1200" dirty="0" smtClean="0">
                          <a:solidFill>
                            <a:schemeClr val="dk1"/>
                          </a:solidFill>
                          <a:effectLst/>
                          <a:latin typeface="+mn-lt"/>
                          <a:ea typeface="+mn-ea"/>
                          <a:cs typeface="+mn-cs"/>
                          <a:hlinkClick r:id="rId2"/>
                        </a:rPr>
                        <a:t>Asian University for Women · Computer Science and Information and Communication Technology (CS-ICT)</a:t>
                      </a:r>
                    </a:p>
                    <a:p>
                      <a:pPr fontAlgn="b"/>
                      <a:r>
                        <a:rPr lang="en-US" sz="1800" b="0" i="0" kern="1200" dirty="0" smtClean="0">
                          <a:solidFill>
                            <a:schemeClr val="dk1"/>
                          </a:solidFill>
                          <a:effectLst/>
                          <a:latin typeface="+mn-lt"/>
                          <a:ea typeface="+mn-ea"/>
                          <a:cs typeface="+mn-cs"/>
                        </a:rPr>
                        <a:t>Bachelor of Science</a:t>
                      </a:r>
                    </a:p>
                    <a:p>
                      <a:endParaRPr lang="en-US" dirty="0"/>
                    </a:p>
                  </a:txBody>
                  <a:tcPr/>
                </a:tc>
                <a:tc>
                  <a:txBody>
                    <a:bodyPr/>
                    <a:lstStyle/>
                    <a:p>
                      <a:r>
                        <a:rPr lang="en-US" sz="1800" b="1" i="0" kern="1200" dirty="0" smtClean="0">
                          <a:solidFill>
                            <a:schemeClr val="dk1"/>
                          </a:solidFill>
                          <a:effectLst/>
                          <a:latin typeface="+mn-lt"/>
                          <a:ea typeface="+mn-ea"/>
                          <a:cs typeface="+mn-cs"/>
                        </a:rPr>
                        <a:t>he can get all the arrangements at a single place</a:t>
                      </a:r>
                      <a:r>
                        <a:rPr lang="en-US" sz="1800" b="0" i="0" kern="1200" dirty="0" smtClean="0">
                          <a:solidFill>
                            <a:schemeClr val="dk1"/>
                          </a:solidFill>
                          <a:effectLst/>
                          <a:latin typeface="+mn-lt"/>
                          <a:ea typeface="+mn-ea"/>
                          <a:cs typeface="+mn-cs"/>
                        </a:rPr>
                        <a:t>. It includes choosing the destination, booking tickets for reaching the spot, hotel reservation for accommodation at pocket-friendly tariffs, booking a cab for sightseeing, exploring the local places to visit and so on.</a:t>
                      </a:r>
                      <a:endParaRPr lang="en-US" dirty="0"/>
                    </a:p>
                  </a:txBody>
                  <a:tcPr/>
                </a:tc>
                <a:tc>
                  <a:txBody>
                    <a:bodyPr/>
                    <a:lstStyle/>
                    <a:p>
                      <a:r>
                        <a:rPr lang="en-US" dirty="0" smtClean="0">
                          <a:solidFill>
                            <a:schemeClr val="tx1"/>
                          </a:solidFill>
                        </a:rPr>
                        <a:t>It Should be continuously updated weather the site is opened or closed</a:t>
                      </a:r>
                      <a:endParaRPr lang="en-US" dirty="0"/>
                    </a:p>
                  </a:txBody>
                  <a:tcPr/>
                </a:tc>
                <a:extLst>
                  <a:ext uri="{0D108BD9-81ED-4DB2-BD59-A6C34878D82A}">
                    <a16:rowId xmlns:a16="http://schemas.microsoft.com/office/drawing/2014/main" val="1356247201"/>
                  </a:ext>
                </a:extLst>
              </a:tr>
            </a:tbl>
          </a:graphicData>
        </a:graphic>
      </p:graphicFrame>
    </p:spTree>
    <p:extLst>
      <p:ext uri="{BB962C8B-B14F-4D97-AF65-F5344CB8AC3E}">
        <p14:creationId xmlns:p14="http://schemas.microsoft.com/office/powerpoint/2010/main" val="2754709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4" name="Rectangle 3"/>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6"/>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 name="TextBox 7"/>
            <p:cNvSpPr txBox="1"/>
            <p:nvPr/>
          </p:nvSpPr>
          <p:spPr>
            <a:xfrm rot="16200000">
              <a:off x="10558110" y="2477291"/>
              <a:ext cx="2638697" cy="523220"/>
            </a:xfrm>
            <a:prstGeom prst="rect">
              <a:avLst/>
            </a:prstGeom>
            <a:noFill/>
          </p:spPr>
          <p:txBody>
            <a:bodyPr wrap="square" rtlCol="0">
              <a:spAutoFit/>
            </a:bodyPr>
            <a:lstStyle/>
            <a:p>
              <a:r>
                <a:rPr lang="en-US" sz="2800" b="1" dirty="0" smtClean="0">
                  <a:solidFill>
                    <a:schemeClr val="bg1"/>
                  </a:solidFill>
                </a:rPr>
                <a:t>Abstract</a:t>
              </a:r>
              <a:r>
                <a:rPr lang="en-US" dirty="0" smtClean="0"/>
                <a:t> </a:t>
              </a:r>
              <a:endParaRPr lang="en-US" dirty="0"/>
            </a:p>
          </p:txBody>
        </p:sp>
      </p:grpSp>
      <p:grpSp>
        <p:nvGrpSpPr>
          <p:cNvPr id="10" name="Group 9"/>
          <p:cNvGrpSpPr/>
          <p:nvPr/>
        </p:nvGrpSpPr>
        <p:grpSpPr>
          <a:xfrm>
            <a:off x="-545269" y="0"/>
            <a:ext cx="12192000" cy="6858000"/>
            <a:chOff x="0" y="0"/>
            <a:chExt cx="12192000" cy="6858000"/>
          </a:xfrm>
        </p:grpSpPr>
        <p:sp>
          <p:nvSpPr>
            <p:cNvPr id="11" name="Rectangle 10"/>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TextBox 12"/>
            <p:cNvSpPr txBox="1"/>
            <p:nvPr/>
          </p:nvSpPr>
          <p:spPr>
            <a:xfrm rot="16200000">
              <a:off x="10594198" y="2863680"/>
              <a:ext cx="2638697" cy="523220"/>
            </a:xfrm>
            <a:prstGeom prst="rect">
              <a:avLst/>
            </a:prstGeom>
            <a:noFill/>
          </p:spPr>
          <p:txBody>
            <a:bodyPr wrap="square" rtlCol="0">
              <a:spAutoFit/>
            </a:bodyPr>
            <a:lstStyle/>
            <a:p>
              <a:r>
                <a:rPr lang="en-US" sz="2800" b="1" dirty="0" smtClean="0">
                  <a:solidFill>
                    <a:schemeClr val="bg1"/>
                  </a:solidFill>
                </a:rPr>
                <a:t>introduction</a:t>
              </a:r>
              <a:endParaRPr lang="en-US" sz="2000" dirty="0"/>
            </a:p>
          </p:txBody>
        </p:sp>
      </p:grpSp>
      <p:grpSp>
        <p:nvGrpSpPr>
          <p:cNvPr id="14" name="Group 13"/>
          <p:cNvGrpSpPr/>
          <p:nvPr/>
        </p:nvGrpSpPr>
        <p:grpSpPr>
          <a:xfrm>
            <a:off x="-1102440" y="0"/>
            <a:ext cx="12217929" cy="6858000"/>
            <a:chOff x="0" y="0"/>
            <a:chExt cx="12217929" cy="6858000"/>
          </a:xfrm>
        </p:grpSpPr>
        <p:sp>
          <p:nvSpPr>
            <p:cNvPr id="15" name="Rectangle 14"/>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5"/>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7EF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7" name="TextBox 16"/>
            <p:cNvSpPr txBox="1"/>
            <p:nvPr/>
          </p:nvSpPr>
          <p:spPr>
            <a:xfrm rot="16200000">
              <a:off x="10360340" y="2515972"/>
              <a:ext cx="3130403" cy="584775"/>
            </a:xfrm>
            <a:prstGeom prst="rect">
              <a:avLst/>
            </a:prstGeom>
            <a:noFill/>
          </p:spPr>
          <p:txBody>
            <a:bodyPr wrap="square" rtlCol="0">
              <a:spAutoFit/>
            </a:bodyPr>
            <a:lstStyle/>
            <a:p>
              <a:r>
                <a:rPr lang="en-US" sz="3200" b="1" dirty="0" smtClean="0">
                  <a:solidFill>
                    <a:schemeClr val="bg1"/>
                  </a:solidFill>
                </a:rPr>
                <a:t>statement</a:t>
              </a:r>
              <a:r>
                <a:rPr lang="en-US" sz="2000" dirty="0" smtClean="0"/>
                <a:t> </a:t>
              </a:r>
              <a:endParaRPr lang="en-US" sz="2000" dirty="0"/>
            </a:p>
          </p:txBody>
        </p:sp>
      </p:grpSp>
      <p:grpSp>
        <p:nvGrpSpPr>
          <p:cNvPr id="22" name="Group 21"/>
          <p:cNvGrpSpPr/>
          <p:nvPr/>
        </p:nvGrpSpPr>
        <p:grpSpPr>
          <a:xfrm>
            <a:off x="-1666770" y="0"/>
            <a:ext cx="12248071" cy="6858000"/>
            <a:chOff x="0" y="0"/>
            <a:chExt cx="12248071" cy="6858000"/>
          </a:xfrm>
        </p:grpSpPr>
        <p:sp>
          <p:nvSpPr>
            <p:cNvPr id="23" name="Rectangle 22"/>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5" name="TextBox 24"/>
            <p:cNvSpPr txBox="1"/>
            <p:nvPr/>
          </p:nvSpPr>
          <p:spPr>
            <a:xfrm rot="16200000">
              <a:off x="10533926" y="2996865"/>
              <a:ext cx="2905069" cy="523220"/>
            </a:xfrm>
            <a:prstGeom prst="rect">
              <a:avLst/>
            </a:prstGeom>
            <a:noFill/>
          </p:spPr>
          <p:txBody>
            <a:bodyPr wrap="square" rtlCol="0">
              <a:spAutoFit/>
            </a:bodyPr>
            <a:lstStyle/>
            <a:p>
              <a:r>
                <a:rPr lang="en-US" sz="2800" b="1" dirty="0" smtClean="0">
                  <a:solidFill>
                    <a:schemeClr val="bg1"/>
                  </a:solidFill>
                </a:rPr>
                <a:t>Existing system</a:t>
              </a:r>
              <a:r>
                <a:rPr lang="en-US" sz="1600" dirty="0" smtClean="0"/>
                <a:t>  </a:t>
              </a:r>
              <a:endParaRPr lang="en-US" sz="1600" dirty="0"/>
            </a:p>
          </p:txBody>
        </p:sp>
      </p:grpSp>
      <p:grpSp>
        <p:nvGrpSpPr>
          <p:cNvPr id="26" name="Group 25"/>
          <p:cNvGrpSpPr/>
          <p:nvPr/>
        </p:nvGrpSpPr>
        <p:grpSpPr>
          <a:xfrm>
            <a:off x="-2261102" y="0"/>
            <a:ext cx="12246547" cy="6858000"/>
            <a:chOff x="0" y="0"/>
            <a:chExt cx="12246547" cy="6858000"/>
          </a:xfrm>
        </p:grpSpPr>
        <p:sp>
          <p:nvSpPr>
            <p:cNvPr id="27" name="Rectangle 26"/>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9" name="TextBox 28"/>
            <p:cNvSpPr txBox="1"/>
            <p:nvPr/>
          </p:nvSpPr>
          <p:spPr>
            <a:xfrm rot="16200000">
              <a:off x="10634811" y="2966087"/>
              <a:ext cx="2638697" cy="584775"/>
            </a:xfrm>
            <a:prstGeom prst="rect">
              <a:avLst/>
            </a:prstGeom>
            <a:noFill/>
          </p:spPr>
          <p:txBody>
            <a:bodyPr wrap="square" rtlCol="0">
              <a:spAutoFit/>
            </a:bodyPr>
            <a:lstStyle/>
            <a:p>
              <a:r>
                <a:rPr lang="en-US" sz="3200" b="1" dirty="0" smtClean="0">
                  <a:solidFill>
                    <a:schemeClr val="bg1"/>
                  </a:solidFill>
                </a:rPr>
                <a:t>disadvantage</a:t>
              </a:r>
              <a:r>
                <a:rPr lang="en-US" dirty="0" smtClean="0"/>
                <a:t>  </a:t>
              </a:r>
              <a:endParaRPr lang="en-US" dirty="0"/>
            </a:p>
          </p:txBody>
        </p:sp>
      </p:grpSp>
      <p:grpSp>
        <p:nvGrpSpPr>
          <p:cNvPr id="30" name="Group 29"/>
          <p:cNvGrpSpPr/>
          <p:nvPr/>
        </p:nvGrpSpPr>
        <p:grpSpPr>
          <a:xfrm>
            <a:off x="-2829083" y="0"/>
            <a:ext cx="12193435" cy="6858000"/>
            <a:chOff x="0" y="0"/>
            <a:chExt cx="12193435" cy="6858000"/>
          </a:xfrm>
        </p:grpSpPr>
        <p:sp>
          <p:nvSpPr>
            <p:cNvPr id="31" name="Rectangle 30"/>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3" name="TextBox 32"/>
            <p:cNvSpPr txBox="1"/>
            <p:nvPr/>
          </p:nvSpPr>
          <p:spPr>
            <a:xfrm rot="16200000">
              <a:off x="10581699" y="2567538"/>
              <a:ext cx="2638697" cy="584775"/>
            </a:xfrm>
            <a:prstGeom prst="rect">
              <a:avLst/>
            </a:prstGeom>
            <a:noFill/>
          </p:spPr>
          <p:txBody>
            <a:bodyPr wrap="square" rtlCol="0">
              <a:spAutoFit/>
            </a:bodyPr>
            <a:lstStyle/>
            <a:p>
              <a:r>
                <a:rPr lang="en-US" sz="3200" b="1" dirty="0" smtClean="0">
                  <a:solidFill>
                    <a:schemeClr val="bg1"/>
                  </a:solidFill>
                </a:rPr>
                <a:t>survey</a:t>
              </a:r>
              <a:r>
                <a:rPr lang="en-US" dirty="0" smtClean="0"/>
                <a:t>  </a:t>
              </a:r>
              <a:endParaRPr lang="en-US" dirty="0"/>
            </a:p>
          </p:txBody>
        </p:sp>
      </p:grpSp>
      <p:grpSp>
        <p:nvGrpSpPr>
          <p:cNvPr id="34" name="Group 33"/>
          <p:cNvGrpSpPr/>
          <p:nvPr/>
        </p:nvGrpSpPr>
        <p:grpSpPr>
          <a:xfrm>
            <a:off x="-3481388" y="0"/>
            <a:ext cx="12243858" cy="6858000"/>
            <a:chOff x="0" y="0"/>
            <a:chExt cx="12243858" cy="6858000"/>
          </a:xfrm>
        </p:grpSpPr>
        <p:sp>
          <p:nvSpPr>
            <p:cNvPr id="35" name="Rectangle 34"/>
            <p:cNvSpPr/>
            <p:nvPr/>
          </p:nvSpPr>
          <p:spPr>
            <a:xfrm>
              <a:off x="0" y="0"/>
              <a:ext cx="12192000" cy="6858000"/>
            </a:xfrm>
            <a:prstGeom prst="rect">
              <a:avLst/>
            </a:prstGeom>
            <a:solidFill>
              <a:schemeClr val="bg1">
                <a:lumMod val="95000"/>
              </a:schemeClr>
            </a:solidFill>
            <a:ln>
              <a:noFill/>
            </a:ln>
            <a:effectLst>
              <a:outerShdw blurRad="215900" dist="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35"/>
            <p:cNvSpPr/>
            <p:nvPr/>
          </p:nvSpPr>
          <p:spPr>
            <a:xfrm>
              <a:off x="10884736" y="2188028"/>
              <a:ext cx="1307264" cy="2481944"/>
            </a:xfrm>
            <a:custGeom>
              <a:avLst/>
              <a:gdLst>
                <a:gd name="connsiteX0" fmla="*/ 1090748 w 1090748"/>
                <a:gd name="connsiteY0" fmla="*/ 0 h 2481944"/>
                <a:gd name="connsiteX1" fmla="*/ 1090748 w 1090748"/>
                <a:gd name="connsiteY1" fmla="*/ 2481944 h 2481944"/>
                <a:gd name="connsiteX2" fmla="*/ 979226 w 1090748"/>
                <a:gd name="connsiteY2" fmla="*/ 2475537 h 2481944"/>
                <a:gd name="connsiteX3" fmla="*/ 0 w 1090748"/>
                <a:gd name="connsiteY3" fmla="*/ 1240972 h 2481944"/>
                <a:gd name="connsiteX4" fmla="*/ 979226 w 1090748"/>
                <a:gd name="connsiteY4" fmla="*/ 6407 h 248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748" h="2481944">
                  <a:moveTo>
                    <a:pt x="1090748" y="0"/>
                  </a:moveTo>
                  <a:lnTo>
                    <a:pt x="1090748" y="2481944"/>
                  </a:lnTo>
                  <a:lnTo>
                    <a:pt x="979226" y="2475537"/>
                  </a:lnTo>
                  <a:cubicBezTo>
                    <a:pt x="429210" y="2411987"/>
                    <a:pt x="0" y="1883507"/>
                    <a:pt x="0" y="1240972"/>
                  </a:cubicBezTo>
                  <a:cubicBezTo>
                    <a:pt x="0" y="598438"/>
                    <a:pt x="429210" y="69957"/>
                    <a:pt x="979226" y="6407"/>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7" name="TextBox 36"/>
            <p:cNvSpPr txBox="1"/>
            <p:nvPr/>
          </p:nvSpPr>
          <p:spPr>
            <a:xfrm rot="16200000">
              <a:off x="10484281" y="2951433"/>
              <a:ext cx="2995934" cy="523220"/>
            </a:xfrm>
            <a:prstGeom prst="rect">
              <a:avLst/>
            </a:prstGeom>
            <a:noFill/>
          </p:spPr>
          <p:txBody>
            <a:bodyPr wrap="square" rtlCol="0">
              <a:spAutoFit/>
            </a:bodyPr>
            <a:lstStyle/>
            <a:p>
              <a:r>
                <a:rPr lang="en-US" sz="2800" b="1" dirty="0" smtClean="0">
                  <a:solidFill>
                    <a:schemeClr val="bg1"/>
                  </a:solidFill>
                </a:rPr>
                <a:t>Proposal system</a:t>
              </a:r>
              <a:endParaRPr lang="en-US" sz="1600" dirty="0"/>
            </a:p>
          </p:txBody>
        </p:sp>
      </p:grpSp>
      <p:sp>
        <p:nvSpPr>
          <p:cNvPr id="2" name="Rectangle 1"/>
          <p:cNvSpPr/>
          <p:nvPr/>
        </p:nvSpPr>
        <p:spPr>
          <a:xfrm>
            <a:off x="877763" y="0"/>
            <a:ext cx="6398403" cy="6924973"/>
          </a:xfrm>
          <a:prstGeom prst="rect">
            <a:avLst/>
          </a:prstGeom>
        </p:spPr>
        <p:txBody>
          <a:bodyPr wrap="square">
            <a:spAutoFit/>
          </a:bodyPr>
          <a:lstStyle/>
          <a:p>
            <a:endParaRPr lang="en-US" sz="2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Our project is an user friendly app and easy to use.</a:t>
            </a:r>
          </a:p>
          <a:p>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 are providing an effective way to deliver the best places to visit .</a:t>
            </a:r>
          </a:p>
          <a:p>
            <a:pPr marL="285750" indent="-285750">
              <a:buFont typeface="Arial" panose="020B0604020202020204" pitchFamily="34" charset="0"/>
              <a:buChar char="•"/>
            </a:pP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 also provide relevant information like hotels and restaurants around the place you are going to visit</a:t>
            </a:r>
            <a:r>
              <a:rPr lang="en-US"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 are going to implement artificial intelligence to make the user comfortable </a:t>
            </a:r>
          </a:p>
          <a:p>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 use a scanner which </a:t>
            </a:r>
            <a:r>
              <a:rPr lang="en-US"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convertes</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other language to our native language (which we choose).</a:t>
            </a:r>
          </a:p>
          <a:p>
            <a:pPr marL="285750" indent="-285750">
              <a:buFont typeface="Arial" panose="020B0604020202020204" pitchFamily="34" charset="0"/>
              <a:buChar char="•"/>
            </a:pPr>
            <a:endPar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030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568</Words>
  <Application>Microsoft Office PowerPoint</Application>
  <PresentationFormat>Widescreen</PresentationFormat>
  <Paragraphs>111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Bahnschrift SemiBold</vt:lpstr>
      <vt:lpstr>Baskerville Old Face</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MUTHUKUMAR</dc:creator>
  <cp:lastModifiedBy>MUTHUKUMAR</cp:lastModifiedBy>
  <cp:revision>33</cp:revision>
  <dcterms:created xsi:type="dcterms:W3CDTF">2022-04-02T13:52:16Z</dcterms:created>
  <dcterms:modified xsi:type="dcterms:W3CDTF">2022-06-22T03:44:37Z</dcterms:modified>
</cp:coreProperties>
</file>