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4" r:id="rId9"/>
    <p:sldId id="273" r:id="rId10"/>
    <p:sldId id="265" r:id="rId11"/>
    <p:sldId id="266" r:id="rId12"/>
    <p:sldId id="274" r:id="rId13"/>
    <p:sldId id="267" r:id="rId14"/>
    <p:sldId id="268" r:id="rId15"/>
    <p:sldId id="269" r:id="rId16"/>
    <p:sldId id="270" r:id="rId17"/>
    <p:sldId id="275" r:id="rId18"/>
    <p:sldId id="271"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DCA5-5F38-FAF3-5725-0DD090F9FFDB}"/>
              </a:ext>
            </a:extLst>
          </p:cNvPr>
          <p:cNvSpPr>
            <a:spLocks noGrp="1"/>
          </p:cNvSpPr>
          <p:nvPr>
            <p:ph type="ctrTitle"/>
          </p:nvPr>
        </p:nvSpPr>
        <p:spPr>
          <a:xfrm>
            <a:off x="1185118" y="822721"/>
            <a:ext cx="8408988" cy="3329581"/>
          </a:xfrm>
        </p:spPr>
        <p:txBody>
          <a:bodyPr/>
          <a:lstStyle/>
          <a:p>
            <a:r>
              <a:rPr lang="en-GB" sz="4000" b="1" i="1" dirty="0">
                <a:solidFill>
                  <a:schemeClr val="accent1">
                    <a:lumMod val="20000"/>
                    <a:lumOff val="80000"/>
                  </a:schemeClr>
                </a:solidFill>
              </a:rPr>
              <a:t>PROJECT</a:t>
            </a:r>
            <a:br>
              <a:rPr lang="en-GB" sz="4000" b="1" i="1" dirty="0">
                <a:solidFill>
                  <a:schemeClr val="accent1">
                    <a:lumMod val="20000"/>
                    <a:lumOff val="80000"/>
                  </a:schemeClr>
                </a:solidFill>
              </a:rPr>
            </a:br>
            <a:br>
              <a:rPr lang="en-GB" sz="4000" b="1" i="1" dirty="0">
                <a:solidFill>
                  <a:schemeClr val="accent1">
                    <a:lumMod val="20000"/>
                    <a:lumOff val="80000"/>
                  </a:schemeClr>
                </a:solidFill>
              </a:rPr>
            </a:br>
            <a:r>
              <a:rPr lang="en-GB" sz="4000" b="1" i="1" dirty="0">
                <a:solidFill>
                  <a:schemeClr val="accent1">
                    <a:lumMod val="40000"/>
                    <a:lumOff val="60000"/>
                  </a:schemeClr>
                </a:solidFill>
              </a:rPr>
              <a:t>START BUILDING THE DISASTER              RECOVERY PLAN USING IBM VIRTUAL COULD SERVER</a:t>
            </a:r>
            <a:endParaRPr lang="en-US" sz="4000" b="1" i="1" dirty="0">
              <a:solidFill>
                <a:schemeClr val="accent1">
                  <a:lumMod val="40000"/>
                  <a:lumOff val="60000"/>
                </a:schemeClr>
              </a:solidFill>
            </a:endParaRPr>
          </a:p>
        </p:txBody>
      </p:sp>
      <p:sp>
        <p:nvSpPr>
          <p:cNvPr id="3" name="Subtitle 2">
            <a:extLst>
              <a:ext uri="{FF2B5EF4-FFF2-40B4-BE49-F238E27FC236}">
                <a16:creationId xmlns:a16="http://schemas.microsoft.com/office/drawing/2014/main" id="{1C5C3805-1F22-A42C-588C-6C8493887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4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F559-721B-FB3C-5540-87A6503A41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F38EA-A471-0164-E2D6-21496FF1315D}"/>
              </a:ext>
            </a:extLst>
          </p:cNvPr>
          <p:cNvSpPr>
            <a:spLocks noGrp="1"/>
          </p:cNvSpPr>
          <p:nvPr>
            <p:ph idx="1"/>
          </p:nvPr>
        </p:nvSpPr>
        <p:spPr>
          <a:xfrm>
            <a:off x="1104293" y="2052918"/>
            <a:ext cx="8946541" cy="4195481"/>
          </a:xfrm>
        </p:spPr>
        <p:txBody>
          <a:bodyPr/>
          <a:lstStyle/>
          <a:p>
            <a:r>
              <a:rPr lang="en-GB" sz="3600" b="1" i="0" dirty="0">
                <a:solidFill>
                  <a:schemeClr val="accent1">
                    <a:lumMod val="40000"/>
                    <a:lumOff val="60000"/>
                  </a:schemeClr>
                </a:solidFill>
                <a:effectLst/>
                <a:latin typeface="Söhne"/>
              </a:rPr>
              <a:t>Step 6: Select a Disaster Recovery Strategy</a:t>
            </a:r>
          </a:p>
          <a:p>
            <a:r>
              <a:rPr lang="en-GB" b="0" i="0" dirty="0">
                <a:solidFill>
                  <a:srgbClr val="D1D5DB"/>
                </a:solidFill>
                <a:effectLst/>
                <a:latin typeface="Söhne"/>
              </a:rPr>
              <a:t>Based on your risk assessment and RTO/RPO values, choose a disaster recovery strategy. Common strategies include:</a:t>
            </a:r>
          </a:p>
          <a:p>
            <a:pPr lvl="1"/>
            <a:r>
              <a:rPr lang="en-GB" b="0" i="0" dirty="0">
                <a:solidFill>
                  <a:srgbClr val="D1D5DB"/>
                </a:solidFill>
                <a:effectLst/>
                <a:latin typeface="Söhne"/>
              </a:rPr>
              <a:t>Continuous Replication (Hot Standby): This strategy involves continuous data replication to minimize RTO and RPO.</a:t>
            </a:r>
          </a:p>
          <a:p>
            <a:pPr lvl="1"/>
            <a:r>
              <a:rPr lang="en-GB" b="0" i="0" dirty="0">
                <a:solidFill>
                  <a:srgbClr val="D1D5DB"/>
                </a:solidFill>
                <a:effectLst/>
                <a:latin typeface="Söhne"/>
              </a:rPr>
              <a:t>Scheduled Replication (Warm Standby): Scheduled backups or snapshots help achieve RTO and RPO goals.</a:t>
            </a:r>
          </a:p>
          <a:p>
            <a:r>
              <a:rPr lang="en-GB" dirty="0"/>
              <a:t> Periodic Backups (Cold Standby): Regular backups are taken to meet RPO objectives, and restoration occurs in the event of a disaster.</a:t>
            </a:r>
            <a:endParaRPr lang="en-US" dirty="0"/>
          </a:p>
        </p:txBody>
      </p:sp>
    </p:spTree>
    <p:extLst>
      <p:ext uri="{BB962C8B-B14F-4D97-AF65-F5344CB8AC3E}">
        <p14:creationId xmlns:p14="http://schemas.microsoft.com/office/powerpoint/2010/main" val="67091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3918-FB18-6B63-95F3-D0912F7989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357BEC-016E-0DA8-AD54-AAB5405C9EA2}"/>
              </a:ext>
            </a:extLst>
          </p:cNvPr>
          <p:cNvSpPr>
            <a:spLocks noGrp="1"/>
          </p:cNvSpPr>
          <p:nvPr>
            <p:ph idx="1"/>
          </p:nvPr>
        </p:nvSpPr>
        <p:spPr>
          <a:xfrm>
            <a:off x="1104293" y="2052918"/>
            <a:ext cx="8946541" cy="4195481"/>
          </a:xfrm>
        </p:spPr>
        <p:txBody>
          <a:bodyPr/>
          <a:lstStyle/>
          <a:p>
            <a:r>
              <a:rPr lang="en-GB" sz="3600" b="1" dirty="0">
                <a:solidFill>
                  <a:schemeClr val="accent1">
                    <a:lumMod val="40000"/>
                    <a:lumOff val="60000"/>
                  </a:schemeClr>
                </a:solidFill>
              </a:rPr>
              <a:t>Step 7: Implement Data Backup and Replication</a:t>
            </a:r>
            <a:r>
              <a:rPr lang="en-GB" dirty="0"/>
              <a:t>
Implement data backup and replication solutions to meet your RTO and RPO objectives.
Use IBM Cloud services such as IBM Cloud Object Storage for backups and IBM Cloud Virtual Servers for replication.</a:t>
            </a:r>
            <a:endParaRPr lang="en-US" dirty="0"/>
          </a:p>
        </p:txBody>
      </p:sp>
    </p:spTree>
    <p:extLst>
      <p:ext uri="{BB962C8B-B14F-4D97-AF65-F5344CB8AC3E}">
        <p14:creationId xmlns:p14="http://schemas.microsoft.com/office/powerpoint/2010/main" val="18406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61FA-DCDF-39BA-207F-4F0FBC5BB5B4}"/>
              </a:ext>
            </a:extLst>
          </p:cNvPr>
          <p:cNvSpPr>
            <a:spLocks noGrp="1"/>
          </p:cNvSpPr>
          <p:nvPr>
            <p:ph type="title"/>
          </p:nvPr>
        </p:nvSpPr>
        <p:spPr/>
        <p:txBody>
          <a:bodyPr/>
          <a:lstStyle/>
          <a:p>
            <a:r>
              <a:rPr lang="en-GB" b="1" dirty="0">
                <a:solidFill>
                  <a:schemeClr val="accent1">
                    <a:lumMod val="40000"/>
                    <a:lumOff val="60000"/>
                  </a:schemeClr>
                </a:solidFill>
              </a:rPr>
              <a:t>IMAGE</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1A3EA755-9A1F-3D9C-7019-FF1297336126}"/>
              </a:ext>
            </a:extLst>
          </p:cNvPr>
          <p:cNvPicPr>
            <a:picLocks noGrp="1" noChangeAspect="1"/>
          </p:cNvPicPr>
          <p:nvPr>
            <p:ph idx="1"/>
          </p:nvPr>
        </p:nvPicPr>
        <p:blipFill>
          <a:blip r:embed="rId2"/>
          <a:stretch>
            <a:fillRect/>
          </a:stretch>
        </p:blipFill>
        <p:spPr>
          <a:xfrm>
            <a:off x="1444254" y="1673738"/>
            <a:ext cx="7272654" cy="4195762"/>
          </a:xfrm>
        </p:spPr>
      </p:pic>
    </p:spTree>
    <p:extLst>
      <p:ext uri="{BB962C8B-B14F-4D97-AF65-F5344CB8AC3E}">
        <p14:creationId xmlns:p14="http://schemas.microsoft.com/office/powerpoint/2010/main" val="40875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7ECE-1AB7-FA5C-8033-735875C3C8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6DB5C1-83F9-12D1-B970-7D8E38FDD206}"/>
              </a:ext>
            </a:extLst>
          </p:cNvPr>
          <p:cNvSpPr>
            <a:spLocks noGrp="1"/>
          </p:cNvSpPr>
          <p:nvPr>
            <p:ph idx="1"/>
          </p:nvPr>
        </p:nvSpPr>
        <p:spPr/>
        <p:txBody>
          <a:bodyPr/>
          <a:lstStyle/>
          <a:p>
            <a:r>
              <a:rPr lang="en-GB" sz="3600" b="1" dirty="0">
                <a:solidFill>
                  <a:schemeClr val="accent1">
                    <a:lumMod val="40000"/>
                    <a:lumOff val="60000"/>
                  </a:schemeClr>
                </a:solidFill>
              </a:rPr>
              <a:t>Step 8: Configure Failover and Recovery Processes</a:t>
            </a:r>
            <a:r>
              <a:rPr lang="en-GB" dirty="0"/>
              <a:t>
Implement automated failover processes that can quickly redirect traffic to the standby environment.
Ensure that your failover process aligns with your RTO objectives.</a:t>
            </a:r>
            <a:endParaRPr lang="en-US" dirty="0"/>
          </a:p>
        </p:txBody>
      </p:sp>
    </p:spTree>
    <p:extLst>
      <p:ext uri="{BB962C8B-B14F-4D97-AF65-F5344CB8AC3E}">
        <p14:creationId xmlns:p14="http://schemas.microsoft.com/office/powerpoint/2010/main" val="411361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D6D6-BFB4-83CB-A361-507704BD17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5F6C40-017B-3A4B-ED9A-F083B0697E1A}"/>
              </a:ext>
            </a:extLst>
          </p:cNvPr>
          <p:cNvSpPr>
            <a:spLocks noGrp="1"/>
          </p:cNvSpPr>
          <p:nvPr>
            <p:ph idx="1"/>
          </p:nvPr>
        </p:nvSpPr>
        <p:spPr/>
        <p:txBody>
          <a:bodyPr/>
          <a:lstStyle/>
          <a:p>
            <a:r>
              <a:rPr lang="en-GB" sz="3600" b="1" dirty="0">
                <a:solidFill>
                  <a:schemeClr val="accent1">
                    <a:lumMod val="40000"/>
                    <a:lumOff val="60000"/>
                  </a:schemeClr>
                </a:solidFill>
                <a:effectLst/>
                <a:latin typeface="Söhne"/>
              </a:rPr>
              <a:t>Step 9: Test and Validate Your Plan</a:t>
            </a:r>
            <a:endParaRPr lang="en-GB" sz="3600" b="0" dirty="0">
              <a:solidFill>
                <a:schemeClr val="accent1">
                  <a:lumMod val="40000"/>
                  <a:lumOff val="60000"/>
                </a:schemeClr>
              </a:solidFill>
              <a:effectLst/>
              <a:latin typeface="Söhne"/>
            </a:endParaRPr>
          </a:p>
          <a:p>
            <a:r>
              <a:rPr lang="en-GB" b="0" i="0" dirty="0">
                <a:solidFill>
                  <a:srgbClr val="D1D5DB"/>
                </a:solidFill>
                <a:effectLst/>
                <a:latin typeface="Söhne"/>
              </a:rPr>
              <a:t>Regularly test your disaster recovery procedures to ensure they work as expected.</a:t>
            </a:r>
          </a:p>
          <a:p>
            <a:r>
              <a:rPr lang="en-GB" b="0" i="0" dirty="0">
                <a:solidFill>
                  <a:srgbClr val="D1D5DB"/>
                </a:solidFill>
                <a:effectLst/>
                <a:latin typeface="Söhne"/>
              </a:rPr>
              <a:t>Perform tests of various scenarios, from data corruption to full site failover.</a:t>
            </a:r>
          </a:p>
          <a:p>
            <a:r>
              <a:rPr lang="en-GB" b="0" i="0" dirty="0">
                <a:solidFill>
                  <a:srgbClr val="D1D5DB"/>
                </a:solidFill>
                <a:effectLst/>
                <a:latin typeface="Söhne"/>
              </a:rPr>
              <a:t>Adjust your plan based on the results of these tests.</a:t>
            </a:r>
          </a:p>
          <a:p>
            <a:endParaRPr lang="en-US" dirty="0"/>
          </a:p>
        </p:txBody>
      </p:sp>
    </p:spTree>
    <p:extLst>
      <p:ext uri="{BB962C8B-B14F-4D97-AF65-F5344CB8AC3E}">
        <p14:creationId xmlns:p14="http://schemas.microsoft.com/office/powerpoint/2010/main" val="408350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C226-6C87-9EC1-DE36-560B406BE5BE}"/>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445FD51-3B54-40A5-1A3A-DCE2E5F2FA57}"/>
              </a:ext>
            </a:extLst>
          </p:cNvPr>
          <p:cNvSpPr>
            <a:spLocks noGrp="1"/>
          </p:cNvSpPr>
          <p:nvPr>
            <p:ph idx="1"/>
          </p:nvPr>
        </p:nvSpPr>
        <p:spPr/>
        <p:txBody>
          <a:bodyPr/>
          <a:lstStyle/>
          <a:p>
            <a:r>
              <a:rPr lang="en-GB" sz="3600" b="1" dirty="0">
                <a:solidFill>
                  <a:schemeClr val="accent1">
                    <a:lumMod val="40000"/>
                    <a:lumOff val="60000"/>
                  </a:schemeClr>
                </a:solidFill>
              </a:rPr>
              <a:t>Step 10: Monitor and Maintain</a:t>
            </a:r>
            <a:r>
              <a:rPr lang="en-GB" dirty="0"/>
              <a:t>
Continuously monitor your production and standby environments.
Keep your disaster recovery plan up to date to reflect changes in your infrastructure or RTO/RPO requirements.</a:t>
            </a:r>
            <a:endParaRPr lang="en-US" dirty="0"/>
          </a:p>
        </p:txBody>
      </p:sp>
    </p:spTree>
    <p:extLst>
      <p:ext uri="{BB962C8B-B14F-4D97-AF65-F5344CB8AC3E}">
        <p14:creationId xmlns:p14="http://schemas.microsoft.com/office/powerpoint/2010/main" val="254258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13CF-BEA1-D41B-E05A-3117117FF4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0EFB4F-3DBF-A1D8-F479-28293DB3C533}"/>
              </a:ext>
            </a:extLst>
          </p:cNvPr>
          <p:cNvSpPr>
            <a:spLocks noGrp="1"/>
          </p:cNvSpPr>
          <p:nvPr>
            <p:ph idx="1"/>
          </p:nvPr>
        </p:nvSpPr>
        <p:spPr/>
        <p:txBody>
          <a:bodyPr/>
          <a:lstStyle/>
          <a:p>
            <a:r>
              <a:rPr lang="en-GB" sz="3600" b="1" dirty="0">
                <a:solidFill>
                  <a:schemeClr val="accent1">
                    <a:lumMod val="40000"/>
                    <a:lumOff val="60000"/>
                  </a:schemeClr>
                </a:solidFill>
              </a:rPr>
              <a:t>Step 13: Continuous Improvement</a:t>
            </a:r>
            <a:r>
              <a:rPr lang="en-GB" dirty="0"/>
              <a:t>
Periodically review your plan and make adjustments based on lessons learned from testing and real-world events.
Adapt to changes in technology and your business needs, ensuring your RTO and RPO goals are still appropriate.</a:t>
            </a:r>
            <a:endParaRPr lang="en-US" dirty="0"/>
          </a:p>
        </p:txBody>
      </p:sp>
    </p:spTree>
    <p:extLst>
      <p:ext uri="{BB962C8B-B14F-4D97-AF65-F5344CB8AC3E}">
        <p14:creationId xmlns:p14="http://schemas.microsoft.com/office/powerpoint/2010/main" val="348955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C02-5343-2BAD-2F99-5DCEC0D505C5}"/>
              </a:ext>
            </a:extLst>
          </p:cNvPr>
          <p:cNvSpPr>
            <a:spLocks noGrp="1"/>
          </p:cNvSpPr>
          <p:nvPr>
            <p:ph type="title"/>
          </p:nvPr>
        </p:nvSpPr>
        <p:spPr/>
        <p:txBody>
          <a:bodyPr/>
          <a:lstStyle/>
          <a:p>
            <a:r>
              <a:rPr lang="en-GB" b="1" dirty="0">
                <a:solidFill>
                  <a:schemeClr val="accent1">
                    <a:lumMod val="40000"/>
                    <a:lumOff val="60000"/>
                  </a:schemeClr>
                </a:solidFill>
              </a:rPr>
              <a:t>IMPROVEMENT</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35316467-F7B6-BB13-15B0-F445D2D5CC45}"/>
              </a:ext>
            </a:extLst>
          </p:cNvPr>
          <p:cNvPicPr>
            <a:picLocks noGrp="1" noChangeAspect="1"/>
          </p:cNvPicPr>
          <p:nvPr>
            <p:ph idx="1"/>
          </p:nvPr>
        </p:nvPicPr>
        <p:blipFill>
          <a:blip r:embed="rId2"/>
          <a:stretch>
            <a:fillRect/>
          </a:stretch>
        </p:blipFill>
        <p:spPr>
          <a:xfrm>
            <a:off x="1125142" y="1853248"/>
            <a:ext cx="8147684" cy="4195762"/>
          </a:xfrm>
        </p:spPr>
      </p:pic>
    </p:spTree>
    <p:extLst>
      <p:ext uri="{BB962C8B-B14F-4D97-AF65-F5344CB8AC3E}">
        <p14:creationId xmlns:p14="http://schemas.microsoft.com/office/powerpoint/2010/main" val="2545667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3D98-B850-C7AF-2DA2-960F5B971978}"/>
              </a:ext>
            </a:extLst>
          </p:cNvPr>
          <p:cNvSpPr>
            <a:spLocks noGrp="1"/>
          </p:cNvSpPr>
          <p:nvPr>
            <p:ph type="title"/>
          </p:nvPr>
        </p:nvSpPr>
        <p:spPr/>
        <p:txBody>
          <a:bodyPr/>
          <a:lstStyle/>
          <a:p>
            <a:r>
              <a:rPr lang="en-GB" b="1" dirty="0">
                <a:solidFill>
                  <a:schemeClr val="accent1">
                    <a:lumMod val="40000"/>
                    <a:lumOff val="60000"/>
                  </a:schemeClr>
                </a:solidFill>
              </a:rPr>
              <a:t>CONCLUSION</a:t>
            </a:r>
            <a:endParaRPr lang="en-US"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69B24EB3-135F-865B-CED5-4B91F5356F9B}"/>
              </a:ext>
            </a:extLst>
          </p:cNvPr>
          <p:cNvSpPr>
            <a:spLocks noGrp="1"/>
          </p:cNvSpPr>
          <p:nvPr>
            <p:ph idx="1"/>
          </p:nvPr>
        </p:nvSpPr>
        <p:spPr/>
        <p:txBody>
          <a:bodyPr/>
          <a:lstStyle/>
          <a:p>
            <a:r>
              <a:rPr lang="en-GB" dirty="0"/>
              <a:t>A well-designed and tested disaster recovery plan that includes RTO and RPO considerations will help ensure the resilience and availability of your critical workloads and data in the face of unexpected disasters.</a:t>
            </a:r>
          </a:p>
          <a:p>
            <a:r>
              <a:rPr lang="en-GB" dirty="0"/>
              <a:t>Remember that building a robust disaster recovery plan is an ongoing process. It requires careful planning, regular testing, and adjustments to ensure that your critical workloads and data remain secure and accessible, even in the face of unforeseen disasters.</a:t>
            </a:r>
            <a:endParaRPr lang="en-US" dirty="0"/>
          </a:p>
        </p:txBody>
      </p:sp>
    </p:spTree>
    <p:extLst>
      <p:ext uri="{BB962C8B-B14F-4D97-AF65-F5344CB8AC3E}">
        <p14:creationId xmlns:p14="http://schemas.microsoft.com/office/powerpoint/2010/main" val="75290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5F04-0FD1-02E2-8C58-42A83AB4E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07EB5-62BD-6559-E5A1-9C5B8F49A01A}"/>
              </a:ext>
            </a:extLst>
          </p:cNvPr>
          <p:cNvSpPr>
            <a:spLocks noGrp="1"/>
          </p:cNvSpPr>
          <p:nvPr>
            <p:ph idx="1"/>
          </p:nvPr>
        </p:nvSpPr>
        <p:spPr/>
        <p:txBody>
          <a:bodyPr anchor="ctr">
            <a:normAutofit/>
          </a:bodyPr>
          <a:lstStyle/>
          <a:p>
            <a:pPr marL="914400" lvl="2" indent="0">
              <a:buNone/>
            </a:pPr>
            <a:r>
              <a:rPr lang="en-GB" sz="8000" i="1" dirty="0">
                <a:solidFill>
                  <a:schemeClr val="accent1">
                    <a:lumMod val="20000"/>
                    <a:lumOff val="80000"/>
                  </a:schemeClr>
                </a:solidFill>
              </a:rPr>
              <a:t>THANKING YOU</a:t>
            </a:r>
            <a:endParaRPr lang="en-US" sz="8000" i="1" dirty="0">
              <a:solidFill>
                <a:schemeClr val="accent1">
                  <a:lumMod val="20000"/>
                  <a:lumOff val="80000"/>
                </a:schemeClr>
              </a:solidFill>
            </a:endParaRPr>
          </a:p>
        </p:txBody>
      </p:sp>
    </p:spTree>
    <p:extLst>
      <p:ext uri="{BB962C8B-B14F-4D97-AF65-F5344CB8AC3E}">
        <p14:creationId xmlns:p14="http://schemas.microsoft.com/office/powerpoint/2010/main" val="78998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0CCE-D2DA-F671-4052-FC90471E7685}"/>
              </a:ext>
            </a:extLst>
          </p:cNvPr>
          <p:cNvSpPr>
            <a:spLocks noGrp="1"/>
          </p:cNvSpPr>
          <p:nvPr>
            <p:ph type="title"/>
          </p:nvPr>
        </p:nvSpPr>
        <p:spPr/>
        <p:txBody>
          <a:bodyPr/>
          <a:lstStyle/>
          <a:p>
            <a:r>
              <a:rPr lang="en-GB" b="1" i="1">
                <a:solidFill>
                  <a:schemeClr val="accent1">
                    <a:lumMod val="40000"/>
                    <a:lumOff val="60000"/>
                  </a:schemeClr>
                </a:solidFill>
              </a:rPr>
              <a:t>TOPIC</a:t>
            </a:r>
            <a:endParaRPr lang="en-US" b="1" i="1" dirty="0">
              <a:solidFill>
                <a:schemeClr val="accent1">
                  <a:lumMod val="40000"/>
                  <a:lumOff val="60000"/>
                </a:schemeClr>
              </a:solidFill>
            </a:endParaRPr>
          </a:p>
        </p:txBody>
      </p:sp>
      <p:pic>
        <p:nvPicPr>
          <p:cNvPr id="7" name="Content Placeholder 6">
            <a:extLst>
              <a:ext uri="{FF2B5EF4-FFF2-40B4-BE49-F238E27FC236}">
                <a16:creationId xmlns:a16="http://schemas.microsoft.com/office/drawing/2014/main" id="{325D0523-C5F6-E1A7-500D-1C30362BB85C}"/>
              </a:ext>
            </a:extLst>
          </p:cNvPr>
          <p:cNvPicPr>
            <a:picLocks noGrp="1" noChangeAspect="1"/>
          </p:cNvPicPr>
          <p:nvPr>
            <p:ph idx="1"/>
          </p:nvPr>
        </p:nvPicPr>
        <p:blipFill>
          <a:blip r:embed="rId2"/>
          <a:stretch>
            <a:fillRect/>
          </a:stretch>
        </p:blipFill>
        <p:spPr>
          <a:xfrm>
            <a:off x="1862453" y="1692513"/>
            <a:ext cx="7991927" cy="4552034"/>
          </a:xfrm>
        </p:spPr>
      </p:pic>
    </p:spTree>
    <p:extLst>
      <p:ext uri="{BB962C8B-B14F-4D97-AF65-F5344CB8AC3E}">
        <p14:creationId xmlns:p14="http://schemas.microsoft.com/office/powerpoint/2010/main" val="150698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4259-C092-4D10-2180-7633ADE60D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5A754-B7DA-9B7E-1A2B-E45AA4957A47}"/>
              </a:ext>
            </a:extLst>
          </p:cNvPr>
          <p:cNvSpPr>
            <a:spLocks noGrp="1"/>
          </p:cNvSpPr>
          <p:nvPr>
            <p:ph idx="1"/>
          </p:nvPr>
        </p:nvSpPr>
        <p:spPr>
          <a:xfrm>
            <a:off x="1104293" y="2052918"/>
            <a:ext cx="8946541" cy="4195481"/>
          </a:xfrm>
        </p:spPr>
        <p:txBody>
          <a:bodyPr anchor="ctr">
            <a:normAutofit/>
          </a:bodyPr>
          <a:lstStyle/>
          <a:p>
            <a:pPr marL="0" indent="0" algn="ctr">
              <a:buNone/>
            </a:pPr>
            <a:r>
              <a:rPr lang="en-GB" sz="2400" b="1" dirty="0">
                <a:solidFill>
                  <a:schemeClr val="accent1">
                    <a:lumMod val="20000"/>
                    <a:lumOff val="80000"/>
                  </a:schemeClr>
                </a:solidFill>
              </a:rPr>
              <a:t>Submitted by:</a:t>
            </a:r>
          </a:p>
          <a:p>
            <a:pPr marL="0" indent="0" algn="ctr">
              <a:buNone/>
            </a:pPr>
            <a:r>
              <a:rPr lang="en-GB" sz="2400" dirty="0"/>
              <a:t>                               </a:t>
            </a:r>
            <a:r>
              <a:rPr lang="en-GB" sz="2400" dirty="0">
                <a:solidFill>
                  <a:schemeClr val="accent1">
                    <a:lumMod val="20000"/>
                    <a:lumOff val="80000"/>
                  </a:schemeClr>
                </a:solidFill>
              </a:rPr>
              <a:t>Name</a:t>
            </a:r>
            <a:r>
              <a:rPr lang="en-GB" sz="2400" dirty="0"/>
              <a:t>: </a:t>
            </a:r>
            <a:r>
              <a:rPr lang="en-GB" sz="2400" dirty="0" err="1"/>
              <a:t>S.Thiyagu</a:t>
            </a:r>
            <a:endParaRPr lang="en-GB" sz="2400" dirty="0"/>
          </a:p>
          <a:p>
            <a:pPr marL="0" indent="0" algn="ctr">
              <a:buNone/>
            </a:pPr>
            <a:r>
              <a:rPr lang="en-GB" sz="2400" dirty="0"/>
              <a:t>                   </a:t>
            </a:r>
            <a:r>
              <a:rPr lang="en-GB" sz="2400" dirty="0">
                <a:solidFill>
                  <a:schemeClr val="accent1">
                    <a:lumMod val="20000"/>
                    <a:lumOff val="80000"/>
                  </a:schemeClr>
                </a:solidFill>
              </a:rPr>
              <a:t>DEP</a:t>
            </a:r>
            <a:r>
              <a:rPr lang="en-GB" sz="2400" dirty="0"/>
              <a:t>:CSE</a:t>
            </a:r>
          </a:p>
          <a:p>
            <a:pPr marL="0" indent="0" algn="ctr">
              <a:buNone/>
            </a:pPr>
            <a:r>
              <a:rPr lang="en-GB" sz="2400" dirty="0"/>
              <a:t>                                        </a:t>
            </a:r>
            <a:r>
              <a:rPr lang="en-GB" sz="2400" dirty="0">
                <a:solidFill>
                  <a:schemeClr val="accent1">
                    <a:lumMod val="20000"/>
                    <a:lumOff val="80000"/>
                  </a:schemeClr>
                </a:solidFill>
              </a:rPr>
              <a:t>COLLEGE</a:t>
            </a:r>
            <a:r>
              <a:rPr lang="en-GB" sz="2400" dirty="0"/>
              <a:t>: UCE -TKY</a:t>
            </a:r>
          </a:p>
        </p:txBody>
      </p:sp>
    </p:spTree>
    <p:extLst>
      <p:ext uri="{BB962C8B-B14F-4D97-AF65-F5344CB8AC3E}">
        <p14:creationId xmlns:p14="http://schemas.microsoft.com/office/powerpoint/2010/main" val="34646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B405-D5EF-1FC0-5CE8-7C4A2C6990E6}"/>
              </a:ext>
            </a:extLst>
          </p:cNvPr>
          <p:cNvSpPr>
            <a:spLocks noGrp="1"/>
          </p:cNvSpPr>
          <p:nvPr>
            <p:ph type="title"/>
          </p:nvPr>
        </p:nvSpPr>
        <p:spPr>
          <a:xfrm>
            <a:off x="922711" y="359570"/>
            <a:ext cx="8764959" cy="1371045"/>
          </a:xfrm>
        </p:spPr>
        <p:txBody>
          <a:bodyPr/>
          <a:lstStyle/>
          <a:p>
            <a:r>
              <a:rPr lang="en-GB" dirty="0"/>
              <a:t>  </a:t>
            </a:r>
            <a:r>
              <a:rPr lang="en-GB" sz="4000" b="1" i="1" dirty="0">
                <a:solidFill>
                  <a:schemeClr val="accent1">
                    <a:lumMod val="40000"/>
                    <a:lumOff val="60000"/>
                  </a:schemeClr>
                </a:solidFill>
              </a:rPr>
              <a:t>DISASTER RECOVERY</a:t>
            </a:r>
            <a:endParaRPr lang="en-US" sz="4000" b="1"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5238D6A7-D769-A4CE-A70B-64297147E834}"/>
              </a:ext>
            </a:extLst>
          </p:cNvPr>
          <p:cNvSpPr>
            <a:spLocks noGrp="1"/>
          </p:cNvSpPr>
          <p:nvPr>
            <p:ph idx="1"/>
          </p:nvPr>
        </p:nvSpPr>
        <p:spPr>
          <a:xfrm>
            <a:off x="1068575" y="1730615"/>
            <a:ext cx="8946541" cy="4195481"/>
          </a:xfrm>
        </p:spPr>
        <p:txBody>
          <a:bodyPr>
            <a:noAutofit/>
          </a:bodyPr>
          <a:lstStyle/>
          <a:p>
            <a:r>
              <a:rPr lang="en-GB" sz="2400" i="1" dirty="0">
                <a:solidFill>
                  <a:schemeClr val="tx2"/>
                </a:solidFill>
              </a:rPr>
              <a:t>Disaster recovery is a crucial part of ensuring the continuity of your IT infrastructure in the event of unexpected disasters. It involves planning and implementing strategies to recover systems and data efficiently. Here’s an overview of key disaster recovery concepts, including RTO (Recovery Time Objective), RPO (Recovery Point Objective), and prioritization of virtual machines:</a:t>
            </a:r>
            <a:endParaRPr lang="en-US" sz="2400" i="1" dirty="0">
              <a:solidFill>
                <a:schemeClr val="tx2"/>
              </a:solidFill>
            </a:endParaRPr>
          </a:p>
        </p:txBody>
      </p:sp>
    </p:spTree>
    <p:extLst>
      <p:ext uri="{BB962C8B-B14F-4D97-AF65-F5344CB8AC3E}">
        <p14:creationId xmlns:p14="http://schemas.microsoft.com/office/powerpoint/2010/main" val="358994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61E3-CC90-D59A-CBBC-F6A3F4063317}"/>
              </a:ext>
            </a:extLst>
          </p:cNvPr>
          <p:cNvSpPr>
            <a:spLocks noGrp="1"/>
          </p:cNvSpPr>
          <p:nvPr>
            <p:ph type="title"/>
          </p:nvPr>
        </p:nvSpPr>
        <p:spPr/>
        <p:txBody>
          <a:bodyPr/>
          <a:lstStyle/>
          <a:p>
            <a:endParaRPr lang="en-US" b="1"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E630BBC-1B77-5330-7CCC-A2C06535B95E}"/>
              </a:ext>
            </a:extLst>
          </p:cNvPr>
          <p:cNvSpPr>
            <a:spLocks noGrp="1"/>
          </p:cNvSpPr>
          <p:nvPr>
            <p:ph idx="1"/>
          </p:nvPr>
        </p:nvSpPr>
        <p:spPr/>
        <p:txBody>
          <a:bodyPr/>
          <a:lstStyle/>
          <a:p>
            <a:pPr marL="685800" lvl="1"/>
            <a:r>
              <a:rPr lang="en-GB" dirty="0"/>
              <a:t> </a:t>
            </a:r>
            <a:r>
              <a:rPr lang="en-GB" sz="3600" b="1" i="1" dirty="0">
                <a:solidFill>
                  <a:schemeClr val="accent1">
                    <a:lumMod val="40000"/>
                    <a:lumOff val="60000"/>
                  </a:schemeClr>
                </a:solidFill>
              </a:rPr>
              <a:t>Step 1: Define Objectives and Scope</a:t>
            </a:r>
          </a:p>
          <a:p>
            <a:pPr marL="685800" lvl="1"/>
            <a:r>
              <a:rPr lang="en-GB" dirty="0"/>
              <a:t> Clearly define the objectives of your disaster recovery plan, including minimizing downtime and data loss.
Identify the scope of your disaster recovery plan, specifying which workloads and data will be covered.</a:t>
            </a:r>
            <a:endParaRPr lang="en-US" dirty="0"/>
          </a:p>
        </p:txBody>
      </p:sp>
    </p:spTree>
    <p:extLst>
      <p:ext uri="{BB962C8B-B14F-4D97-AF65-F5344CB8AC3E}">
        <p14:creationId xmlns:p14="http://schemas.microsoft.com/office/powerpoint/2010/main" val="157952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9F7-86F2-9175-F747-E8B0B3F42FE7}"/>
              </a:ext>
            </a:extLst>
          </p:cNvPr>
          <p:cNvSpPr>
            <a:spLocks noGrp="1"/>
          </p:cNvSpPr>
          <p:nvPr>
            <p:ph type="title"/>
          </p:nvPr>
        </p:nvSpPr>
        <p:spPr>
          <a:xfrm>
            <a:off x="645130" y="452718"/>
            <a:ext cx="9404723" cy="1400530"/>
          </a:xfrm>
        </p:spPr>
        <p:txBody>
          <a:bodyPr/>
          <a:lstStyle/>
          <a:p>
            <a:endParaRPr lang="en-US"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BD2FB1D-41FE-CF1F-CEA0-F461E2D40E39}"/>
              </a:ext>
            </a:extLst>
          </p:cNvPr>
          <p:cNvSpPr>
            <a:spLocks noGrp="1"/>
          </p:cNvSpPr>
          <p:nvPr>
            <p:ph idx="1"/>
          </p:nvPr>
        </p:nvSpPr>
        <p:spPr/>
        <p:txBody>
          <a:bodyPr/>
          <a:lstStyle/>
          <a:p>
            <a:r>
              <a:rPr lang="en-GB" sz="3600" b="1" dirty="0">
                <a:solidFill>
                  <a:schemeClr val="accent1">
                    <a:lumMod val="40000"/>
                    <a:lumOff val="60000"/>
                  </a:schemeClr>
                </a:solidFill>
              </a:rPr>
              <a:t>Step 2: Identify Critical Workloads and Data</a:t>
            </a:r>
          </a:p>
          <a:p>
            <a:r>
              <a:rPr lang="en-GB" dirty="0"/>
              <a:t>Identify the critical workloads and data that need protection.
Prioritize these workloads based on their criticality to your business operations.</a:t>
            </a:r>
            <a:endParaRPr lang="en-US" dirty="0"/>
          </a:p>
        </p:txBody>
      </p:sp>
    </p:spTree>
    <p:extLst>
      <p:ext uri="{BB962C8B-B14F-4D97-AF65-F5344CB8AC3E}">
        <p14:creationId xmlns:p14="http://schemas.microsoft.com/office/powerpoint/2010/main" val="5883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7722-79D5-CED1-2172-AF9F7C3C90A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E59870-9889-AC49-B70B-F8E18A240A1B}"/>
              </a:ext>
            </a:extLst>
          </p:cNvPr>
          <p:cNvSpPr>
            <a:spLocks noGrp="1"/>
          </p:cNvSpPr>
          <p:nvPr>
            <p:ph idx="1"/>
          </p:nvPr>
        </p:nvSpPr>
        <p:spPr>
          <a:xfrm>
            <a:off x="1104293" y="2052918"/>
            <a:ext cx="8946541" cy="4195481"/>
          </a:xfrm>
        </p:spPr>
        <p:txBody>
          <a:bodyPr/>
          <a:lstStyle/>
          <a:p>
            <a:r>
              <a:rPr lang="en-GB" sz="3600" b="1" i="1" dirty="0">
                <a:solidFill>
                  <a:schemeClr val="accent1">
                    <a:lumMod val="40000"/>
                    <a:lumOff val="60000"/>
                  </a:schemeClr>
                </a:solidFill>
              </a:rPr>
              <a:t>Step 3: Assess Risks and Vulnerabilities</a:t>
            </a:r>
            <a:r>
              <a:rPr lang="en-GB" dirty="0"/>
              <a:t>
Conduct a risk assessment to identify potential disaster scenarios, such as hardware failure, data corruption, natural disasters, or cyberattacks.
Assess the impact and likelihood of each scenario on your business.</a:t>
            </a:r>
            <a:endParaRPr lang="en-US" dirty="0"/>
          </a:p>
        </p:txBody>
      </p:sp>
    </p:spTree>
    <p:extLst>
      <p:ext uri="{BB962C8B-B14F-4D97-AF65-F5344CB8AC3E}">
        <p14:creationId xmlns:p14="http://schemas.microsoft.com/office/powerpoint/2010/main" val="95739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2B05-85A2-5844-1458-2EC97FC781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DF857-AEE0-495E-E7E0-6EACE9471768}"/>
              </a:ext>
            </a:extLst>
          </p:cNvPr>
          <p:cNvSpPr>
            <a:spLocks noGrp="1"/>
          </p:cNvSpPr>
          <p:nvPr>
            <p:ph idx="1"/>
          </p:nvPr>
        </p:nvSpPr>
        <p:spPr>
          <a:xfrm>
            <a:off x="1104293" y="2052918"/>
            <a:ext cx="8946541" cy="4195481"/>
          </a:xfrm>
        </p:spPr>
        <p:txBody>
          <a:bodyPr/>
          <a:lstStyle/>
          <a:p>
            <a:r>
              <a:rPr lang="en-GB" sz="3600" b="1" i="0" dirty="0">
                <a:solidFill>
                  <a:schemeClr val="accent1">
                    <a:lumMod val="40000"/>
                    <a:lumOff val="60000"/>
                  </a:schemeClr>
                </a:solidFill>
                <a:effectLst/>
                <a:latin typeface="Söhne"/>
              </a:rPr>
              <a:t>Step 4: Set RTO and RPO Targets</a:t>
            </a:r>
          </a:p>
          <a:p>
            <a:r>
              <a:rPr lang="en-GB" i="0" dirty="0">
                <a:solidFill>
                  <a:srgbClr val="D1D5DB"/>
                </a:solidFill>
                <a:effectLst/>
                <a:latin typeface="Söhne"/>
              </a:rPr>
              <a:t>Define your Recovery Time Objectives (RTO) and Recovery Point Objectives (RPO) for each workload and data set.</a:t>
            </a:r>
          </a:p>
          <a:p>
            <a:r>
              <a:rPr lang="en-GB" i="0" dirty="0">
                <a:solidFill>
                  <a:srgbClr val="D1D5DB"/>
                </a:solidFill>
                <a:effectLst/>
                <a:latin typeface="Söhne"/>
              </a:rPr>
              <a:t>RTO: The maximum allowable downtime.</a:t>
            </a:r>
          </a:p>
          <a:p>
            <a:r>
              <a:rPr lang="en-GB" i="0" dirty="0">
                <a:solidFill>
                  <a:srgbClr val="D1D5DB"/>
                </a:solidFill>
                <a:effectLst/>
                <a:latin typeface="Söhne"/>
              </a:rPr>
              <a:t>RPO: The maximum allowable data loss.</a:t>
            </a:r>
          </a:p>
          <a:p>
            <a:endParaRPr lang="en-US" dirty="0"/>
          </a:p>
        </p:txBody>
      </p:sp>
    </p:spTree>
    <p:extLst>
      <p:ext uri="{BB962C8B-B14F-4D97-AF65-F5344CB8AC3E}">
        <p14:creationId xmlns:p14="http://schemas.microsoft.com/office/powerpoint/2010/main" val="378300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5C05-83BF-61BC-5EE7-7B36CDCA9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1AA820-9D6C-19B3-5687-8A925D980A72}"/>
              </a:ext>
            </a:extLst>
          </p:cNvPr>
          <p:cNvSpPr>
            <a:spLocks noGrp="1"/>
          </p:cNvSpPr>
          <p:nvPr>
            <p:ph idx="1"/>
          </p:nvPr>
        </p:nvSpPr>
        <p:spPr/>
        <p:txBody>
          <a:bodyPr/>
          <a:lstStyle/>
          <a:p>
            <a:r>
              <a:rPr lang="en-GB" sz="3600" b="1" dirty="0">
                <a:solidFill>
                  <a:schemeClr val="accent1">
                    <a:lumMod val="40000"/>
                    <a:lumOff val="60000"/>
                  </a:schemeClr>
                </a:solidFill>
              </a:rPr>
              <a:t>Step 5: Choose IBM Virtual </a:t>
            </a:r>
            <a:r>
              <a:rPr lang="en-GB" sz="3600" b="1">
                <a:solidFill>
                  <a:schemeClr val="accent1">
                    <a:lumMod val="40000"/>
                    <a:lumOff val="60000"/>
                  </a:schemeClr>
                </a:solidFill>
              </a:rPr>
              <a:t>Cloud Servers</a:t>
            </a:r>
            <a:r>
              <a:rPr lang="en-GB" dirty="0"/>
              <a:t>
If not already using IBM Virtual Cloud Servers, provision the necessary resources in the IBM Cloud, including the selection of geographic regions for redundancy.</a:t>
            </a:r>
            <a:endParaRPr lang="en-US" dirty="0"/>
          </a:p>
        </p:txBody>
      </p:sp>
    </p:spTree>
    <p:extLst>
      <p:ext uri="{BB962C8B-B14F-4D97-AF65-F5344CB8AC3E}">
        <p14:creationId xmlns:p14="http://schemas.microsoft.com/office/powerpoint/2010/main" val="175948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DADF-EA3D-6902-E866-0BEE56A0FCE8}"/>
              </a:ext>
            </a:extLst>
          </p:cNvPr>
          <p:cNvSpPr>
            <a:spLocks noGrp="1"/>
          </p:cNvSpPr>
          <p:nvPr>
            <p:ph type="title"/>
          </p:nvPr>
        </p:nvSpPr>
        <p:spPr/>
        <p:txBody>
          <a:bodyPr/>
          <a:lstStyle/>
          <a:p>
            <a:r>
              <a:rPr lang="en-GB" dirty="0">
                <a:solidFill>
                  <a:schemeClr val="accent1">
                    <a:lumMod val="40000"/>
                    <a:lumOff val="60000"/>
                  </a:schemeClr>
                </a:solidFill>
              </a:rPr>
              <a:t>Cloud </a:t>
            </a:r>
            <a:r>
              <a:rPr lang="en-GB" b="1" dirty="0">
                <a:solidFill>
                  <a:schemeClr val="accent1">
                    <a:lumMod val="40000"/>
                    <a:lumOff val="60000"/>
                  </a:schemeClr>
                </a:solidFill>
              </a:rPr>
              <a:t>servers</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2E2E9173-0020-13DE-8BFC-E6F7BB8721AD}"/>
              </a:ext>
            </a:extLst>
          </p:cNvPr>
          <p:cNvPicPr>
            <a:picLocks noGrp="1" noChangeAspect="1"/>
          </p:cNvPicPr>
          <p:nvPr>
            <p:ph idx="1"/>
          </p:nvPr>
        </p:nvPicPr>
        <p:blipFill>
          <a:blip r:embed="rId2"/>
          <a:stretch>
            <a:fillRect/>
          </a:stretch>
        </p:blipFill>
        <p:spPr>
          <a:xfrm>
            <a:off x="1479652" y="1853248"/>
            <a:ext cx="7737639" cy="4341018"/>
          </a:xfrm>
        </p:spPr>
      </p:pic>
    </p:spTree>
    <p:extLst>
      <p:ext uri="{BB962C8B-B14F-4D97-AF65-F5344CB8AC3E}">
        <p14:creationId xmlns:p14="http://schemas.microsoft.com/office/powerpoint/2010/main" val="181996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PROJECT  START BUILDING THE DISASTER              RECOVERY PLAN USING IBM VIRTUAL COULD SERVER</vt:lpstr>
      <vt:lpstr>TOPIC</vt:lpstr>
      <vt:lpstr>  DISASTER RECOVERY</vt:lpstr>
      <vt:lpstr>PowerPoint Presentation</vt:lpstr>
      <vt:lpstr>PowerPoint Presentation</vt:lpstr>
      <vt:lpstr>PowerPoint Presentation</vt:lpstr>
      <vt:lpstr>PowerPoint Presentation</vt:lpstr>
      <vt:lpstr>PowerPoint Presentation</vt:lpstr>
      <vt:lpstr>Cloud servers</vt:lpstr>
      <vt:lpstr>PowerPoint Presentation</vt:lpstr>
      <vt:lpstr>PowerPoint Presentation</vt:lpstr>
      <vt:lpstr>IMAGE</vt:lpstr>
      <vt:lpstr>PowerPoint Presentation</vt:lpstr>
      <vt:lpstr>PowerPoint Presentation</vt:lpstr>
      <vt:lpstr>PowerPoint Presentation</vt:lpstr>
      <vt:lpstr>PowerPoint Presentation</vt:lpstr>
      <vt:lpstr>IMPROVEMENT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BUILDING THE DIS</dc:title>
  <dc:creator>Guest User</dc:creator>
  <cp:lastModifiedBy>ayrussurya484@gmail.com</cp:lastModifiedBy>
  <cp:revision>30</cp:revision>
  <dcterms:created xsi:type="dcterms:W3CDTF">2023-10-18T15:56:11Z</dcterms:created>
  <dcterms:modified xsi:type="dcterms:W3CDTF">2023-10-19T14:55:55Z</dcterms:modified>
</cp:coreProperties>
</file>