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8" r:id="rId12"/>
    <p:sldId id="319" r:id="rId13"/>
    <p:sldId id="321" r:id="rId14"/>
    <p:sldId id="320" r:id="rId15"/>
    <p:sldId id="322" r:id="rId16"/>
    <p:sldId id="323" r:id="rId17"/>
    <p:sldId id="324" r:id="rId18"/>
    <p:sldId id="325" r:id="rId19"/>
    <p:sldId id="316"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0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IN" b="1" i="0" u="none" strike="noStrike" dirty="0">
                <a:effectLst/>
                <a:latin typeface="montserratregular"/>
              </a:rPr>
              <a:t>Bulk Message&amp; E-</a:t>
            </a:r>
            <a:r>
              <a:rPr lang="en-IN" b="1" dirty="0">
                <a:latin typeface="montserratregular"/>
              </a:rPr>
              <a:t>Mail</a:t>
            </a:r>
            <a:r>
              <a:rPr lang="en-IN" b="1" i="0" u="none" strike="noStrike" dirty="0">
                <a:effectLst/>
                <a:latin typeface="montserratregular"/>
              </a:rPr>
              <a:t> service</a:t>
            </a:r>
            <a:endParaRPr lang="en-US" sz="8000" b="1" dirty="0"/>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5" name="Subtitle 4">
            <a:extLst>
              <a:ext uri="{FF2B5EF4-FFF2-40B4-BE49-F238E27FC236}">
                <a16:creationId xmlns:a16="http://schemas.microsoft.com/office/drawing/2014/main" id="{FF5026BA-1079-4F0B-BCD9-7028E3AFC00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C3F-2F5E-401E-9FFC-97A4F97CB5BB}"/>
              </a:ext>
            </a:extLst>
          </p:cNvPr>
          <p:cNvSpPr>
            <a:spLocks noGrp="1"/>
          </p:cNvSpPr>
          <p:nvPr>
            <p:ph type="title"/>
          </p:nvPr>
        </p:nvSpPr>
        <p:spPr/>
        <p:txBody>
          <a:bodyPr/>
          <a:lstStyle/>
          <a:p>
            <a:r>
              <a:rPr lang="en-IN" dirty="0"/>
              <a:t>Contact Information:</a:t>
            </a:r>
          </a:p>
        </p:txBody>
      </p:sp>
      <p:pic>
        <p:nvPicPr>
          <p:cNvPr id="5" name="Content Placeholder 4">
            <a:extLst>
              <a:ext uri="{FF2B5EF4-FFF2-40B4-BE49-F238E27FC236}">
                <a16:creationId xmlns:a16="http://schemas.microsoft.com/office/drawing/2014/main" id="{F61B7F0B-F803-4B72-BAB5-132D5963FE6A}"/>
              </a:ext>
            </a:extLst>
          </p:cNvPr>
          <p:cNvPicPr>
            <a:picLocks noGrp="1" noChangeAspect="1"/>
          </p:cNvPicPr>
          <p:nvPr>
            <p:ph idx="1"/>
          </p:nvPr>
        </p:nvPicPr>
        <p:blipFill>
          <a:blip r:embed="rId2"/>
          <a:stretch>
            <a:fillRect/>
          </a:stretch>
        </p:blipFill>
        <p:spPr>
          <a:xfrm>
            <a:off x="2565654" y="2108200"/>
            <a:ext cx="7121018" cy="3760788"/>
          </a:xfrm>
        </p:spPr>
      </p:pic>
    </p:spTree>
    <p:extLst>
      <p:ext uri="{BB962C8B-B14F-4D97-AF65-F5344CB8AC3E}">
        <p14:creationId xmlns:p14="http://schemas.microsoft.com/office/powerpoint/2010/main" val="380824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7E9E-0303-4D6C-9883-EA426E44652F}"/>
              </a:ext>
            </a:extLst>
          </p:cNvPr>
          <p:cNvSpPr>
            <a:spLocks noGrp="1"/>
          </p:cNvSpPr>
          <p:nvPr>
            <p:ph type="title"/>
          </p:nvPr>
        </p:nvSpPr>
        <p:spPr/>
        <p:txBody>
          <a:bodyPr/>
          <a:lstStyle/>
          <a:p>
            <a:r>
              <a:rPr lang="en-IN" dirty="0"/>
              <a:t>Pricing Details:</a:t>
            </a:r>
          </a:p>
        </p:txBody>
      </p:sp>
      <p:pic>
        <p:nvPicPr>
          <p:cNvPr id="5" name="Content Placeholder 4">
            <a:extLst>
              <a:ext uri="{FF2B5EF4-FFF2-40B4-BE49-F238E27FC236}">
                <a16:creationId xmlns:a16="http://schemas.microsoft.com/office/drawing/2014/main" id="{90B7D939-7A93-45C5-804B-A10929870DEC}"/>
              </a:ext>
            </a:extLst>
          </p:cNvPr>
          <p:cNvPicPr>
            <a:picLocks noGrp="1" noChangeAspect="1"/>
          </p:cNvPicPr>
          <p:nvPr>
            <p:ph idx="1"/>
          </p:nvPr>
        </p:nvPicPr>
        <p:blipFill>
          <a:blip r:embed="rId2"/>
          <a:stretch>
            <a:fillRect/>
          </a:stretch>
        </p:blipFill>
        <p:spPr>
          <a:xfrm>
            <a:off x="2555088" y="2108200"/>
            <a:ext cx="7142149" cy="3760788"/>
          </a:xfrm>
        </p:spPr>
      </p:pic>
    </p:spTree>
    <p:extLst>
      <p:ext uri="{BB962C8B-B14F-4D97-AF65-F5344CB8AC3E}">
        <p14:creationId xmlns:p14="http://schemas.microsoft.com/office/powerpoint/2010/main" val="394809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E8C0-68F4-434B-8B23-0EE8411074E6}"/>
              </a:ext>
            </a:extLst>
          </p:cNvPr>
          <p:cNvSpPr>
            <a:spLocks noGrp="1"/>
          </p:cNvSpPr>
          <p:nvPr>
            <p:ph type="title"/>
          </p:nvPr>
        </p:nvSpPr>
        <p:spPr>
          <a:xfrm>
            <a:off x="1139598" y="-1450757"/>
            <a:ext cx="10058400" cy="1450757"/>
          </a:xfrm>
        </p:spPr>
        <p:txBody>
          <a:bodyPr/>
          <a:lstStyle/>
          <a:p>
            <a:r>
              <a:rPr lang="en-IN" dirty="0"/>
              <a:t>Form Page:</a:t>
            </a:r>
          </a:p>
        </p:txBody>
      </p:sp>
      <p:pic>
        <p:nvPicPr>
          <p:cNvPr id="5" name="Content Placeholder 4">
            <a:extLst>
              <a:ext uri="{FF2B5EF4-FFF2-40B4-BE49-F238E27FC236}">
                <a16:creationId xmlns:a16="http://schemas.microsoft.com/office/drawing/2014/main" id="{39547EEE-29DB-4275-8C9C-A6C1E36FCB24}"/>
              </a:ext>
            </a:extLst>
          </p:cNvPr>
          <p:cNvPicPr>
            <a:picLocks noGrp="1" noChangeAspect="1"/>
          </p:cNvPicPr>
          <p:nvPr>
            <p:ph idx="1"/>
          </p:nvPr>
        </p:nvPicPr>
        <p:blipFill>
          <a:blip r:embed="rId2"/>
          <a:stretch>
            <a:fillRect/>
          </a:stretch>
        </p:blipFill>
        <p:spPr>
          <a:xfrm>
            <a:off x="1080800" y="525780"/>
            <a:ext cx="10463500" cy="5493338"/>
          </a:xfrm>
        </p:spPr>
      </p:pic>
    </p:spTree>
    <p:extLst>
      <p:ext uri="{BB962C8B-B14F-4D97-AF65-F5344CB8AC3E}">
        <p14:creationId xmlns:p14="http://schemas.microsoft.com/office/powerpoint/2010/main" val="69329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4B6B-6B81-4B91-9C0E-5D936E310447}"/>
              </a:ext>
            </a:extLst>
          </p:cNvPr>
          <p:cNvSpPr>
            <a:spLocks noGrp="1"/>
          </p:cNvSpPr>
          <p:nvPr>
            <p:ph type="title"/>
          </p:nvPr>
        </p:nvSpPr>
        <p:spPr>
          <a:xfrm>
            <a:off x="365760" y="-2045117"/>
            <a:ext cx="10058400" cy="1450757"/>
          </a:xfrm>
        </p:spPr>
        <p:txBody>
          <a:bodyPr/>
          <a:lstStyle/>
          <a:p>
            <a:r>
              <a:rPr lang="en-IN" dirty="0"/>
              <a:t>Entering details:</a:t>
            </a:r>
          </a:p>
        </p:txBody>
      </p:sp>
      <p:pic>
        <p:nvPicPr>
          <p:cNvPr id="5" name="Content Placeholder 4">
            <a:extLst>
              <a:ext uri="{FF2B5EF4-FFF2-40B4-BE49-F238E27FC236}">
                <a16:creationId xmlns:a16="http://schemas.microsoft.com/office/drawing/2014/main" id="{E34E19EF-F5AD-4FB0-B7C4-1966E4DCE791}"/>
              </a:ext>
            </a:extLst>
          </p:cNvPr>
          <p:cNvPicPr>
            <a:picLocks noGrp="1" noChangeAspect="1"/>
          </p:cNvPicPr>
          <p:nvPr>
            <p:ph idx="1"/>
          </p:nvPr>
        </p:nvPicPr>
        <p:blipFill>
          <a:blip r:embed="rId2"/>
          <a:stretch>
            <a:fillRect/>
          </a:stretch>
        </p:blipFill>
        <p:spPr>
          <a:xfrm>
            <a:off x="365760" y="251460"/>
            <a:ext cx="10604422" cy="5592176"/>
          </a:xfrm>
        </p:spPr>
      </p:pic>
    </p:spTree>
    <p:extLst>
      <p:ext uri="{BB962C8B-B14F-4D97-AF65-F5344CB8AC3E}">
        <p14:creationId xmlns:p14="http://schemas.microsoft.com/office/powerpoint/2010/main" val="376692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4585-5540-49DF-8BFB-A3E5C724121D}"/>
              </a:ext>
            </a:extLst>
          </p:cNvPr>
          <p:cNvSpPr>
            <a:spLocks noGrp="1"/>
          </p:cNvSpPr>
          <p:nvPr>
            <p:ph type="title"/>
          </p:nvPr>
        </p:nvSpPr>
        <p:spPr>
          <a:xfrm>
            <a:off x="480060" y="-2045117"/>
            <a:ext cx="10058400" cy="1450757"/>
          </a:xfrm>
        </p:spPr>
        <p:txBody>
          <a:bodyPr/>
          <a:lstStyle/>
          <a:p>
            <a:r>
              <a:rPr lang="en-IN" dirty="0"/>
              <a:t>Loading Page:</a:t>
            </a:r>
          </a:p>
        </p:txBody>
      </p:sp>
      <p:pic>
        <p:nvPicPr>
          <p:cNvPr id="5" name="Content Placeholder 4">
            <a:extLst>
              <a:ext uri="{FF2B5EF4-FFF2-40B4-BE49-F238E27FC236}">
                <a16:creationId xmlns:a16="http://schemas.microsoft.com/office/drawing/2014/main" id="{D7C71648-C9EB-464E-9A58-A4A71DB0DA17}"/>
              </a:ext>
            </a:extLst>
          </p:cNvPr>
          <p:cNvPicPr>
            <a:picLocks noGrp="1" noChangeAspect="1"/>
          </p:cNvPicPr>
          <p:nvPr>
            <p:ph idx="1"/>
          </p:nvPr>
        </p:nvPicPr>
        <p:blipFill>
          <a:blip r:embed="rId2"/>
          <a:stretch>
            <a:fillRect/>
          </a:stretch>
        </p:blipFill>
        <p:spPr>
          <a:xfrm>
            <a:off x="145239" y="0"/>
            <a:ext cx="11901522" cy="6257598"/>
          </a:xfrm>
        </p:spPr>
      </p:pic>
    </p:spTree>
    <p:extLst>
      <p:ext uri="{BB962C8B-B14F-4D97-AF65-F5344CB8AC3E}">
        <p14:creationId xmlns:p14="http://schemas.microsoft.com/office/powerpoint/2010/main" val="374236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C069-1808-4338-8C39-20027741DB93}"/>
              </a:ext>
            </a:extLst>
          </p:cNvPr>
          <p:cNvSpPr>
            <a:spLocks noGrp="1"/>
          </p:cNvSpPr>
          <p:nvPr>
            <p:ph type="title"/>
          </p:nvPr>
        </p:nvSpPr>
        <p:spPr>
          <a:xfrm>
            <a:off x="708660" y="-2090837"/>
            <a:ext cx="10058400" cy="1450757"/>
          </a:xfrm>
        </p:spPr>
        <p:txBody>
          <a:bodyPr/>
          <a:lstStyle/>
          <a:p>
            <a:r>
              <a:rPr lang="en-IN" dirty="0"/>
              <a:t>Message Sent Screen:</a:t>
            </a:r>
          </a:p>
        </p:txBody>
      </p:sp>
      <p:pic>
        <p:nvPicPr>
          <p:cNvPr id="5" name="Content Placeholder 4">
            <a:extLst>
              <a:ext uri="{FF2B5EF4-FFF2-40B4-BE49-F238E27FC236}">
                <a16:creationId xmlns:a16="http://schemas.microsoft.com/office/drawing/2014/main" id="{CBC51497-20B1-41DC-AC27-F646829DCB94}"/>
              </a:ext>
            </a:extLst>
          </p:cNvPr>
          <p:cNvPicPr>
            <a:picLocks noGrp="1" noChangeAspect="1"/>
          </p:cNvPicPr>
          <p:nvPr>
            <p:ph idx="1"/>
          </p:nvPr>
        </p:nvPicPr>
        <p:blipFill>
          <a:blip r:embed="rId2"/>
          <a:stretch>
            <a:fillRect/>
          </a:stretch>
        </p:blipFill>
        <p:spPr>
          <a:xfrm>
            <a:off x="444006" y="205739"/>
            <a:ext cx="11303988" cy="5952257"/>
          </a:xfrm>
        </p:spPr>
      </p:pic>
    </p:spTree>
    <p:extLst>
      <p:ext uri="{BB962C8B-B14F-4D97-AF65-F5344CB8AC3E}">
        <p14:creationId xmlns:p14="http://schemas.microsoft.com/office/powerpoint/2010/main" val="176872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1074-A623-4A34-87ED-317974425246}"/>
              </a:ext>
            </a:extLst>
          </p:cNvPr>
          <p:cNvSpPr>
            <a:spLocks noGrp="1"/>
          </p:cNvSpPr>
          <p:nvPr>
            <p:ph type="title"/>
          </p:nvPr>
        </p:nvSpPr>
        <p:spPr>
          <a:xfrm>
            <a:off x="371141" y="318081"/>
            <a:ext cx="10058400" cy="1450757"/>
          </a:xfrm>
        </p:spPr>
        <p:txBody>
          <a:bodyPr/>
          <a:lstStyle/>
          <a:p>
            <a:r>
              <a:rPr lang="en-IN" b="1" dirty="0"/>
              <a:t>CONCLUSION</a:t>
            </a:r>
          </a:p>
        </p:txBody>
      </p:sp>
      <p:sp>
        <p:nvSpPr>
          <p:cNvPr id="3" name="Content Placeholder 2">
            <a:extLst>
              <a:ext uri="{FF2B5EF4-FFF2-40B4-BE49-F238E27FC236}">
                <a16:creationId xmlns:a16="http://schemas.microsoft.com/office/drawing/2014/main" id="{92C07698-9124-47B8-B1CD-9451AFBFA227}"/>
              </a:ext>
            </a:extLst>
          </p:cNvPr>
          <p:cNvSpPr>
            <a:spLocks noGrp="1"/>
          </p:cNvSpPr>
          <p:nvPr>
            <p:ph idx="1"/>
          </p:nvPr>
        </p:nvSpPr>
        <p:spPr>
          <a:xfrm>
            <a:off x="828339" y="1548554"/>
            <a:ext cx="10058400" cy="3760891"/>
          </a:xfrm>
        </p:spPr>
        <p:txBody>
          <a:bodyPr>
            <a:normAutofit/>
          </a:bodyPr>
          <a:lstStyle/>
          <a:p>
            <a:endParaRPr lang="en-GB" dirty="0">
              <a:latin typeface="Arial" panose="020B0604020202020204" pitchFamily="34" charset="0"/>
              <a:ea typeface="Open Sans" panose="020B0606030504020204" pitchFamily="34" charset="0"/>
              <a:cs typeface="Arial" panose="020B0604020202020204" pitchFamily="34" charset="0"/>
            </a:endParaRPr>
          </a:p>
          <a:p>
            <a:r>
              <a:rPr lang="en-GB" b="0" i="0" dirty="0">
                <a:solidFill>
                  <a:srgbClr val="2B2A2A"/>
                </a:solidFill>
                <a:effectLst/>
                <a:latin typeface="Open Sans" panose="020B0606030504020204" pitchFamily="34" charset="0"/>
                <a:ea typeface="Open Sans" panose="020B0606030504020204" pitchFamily="34" charset="0"/>
                <a:cs typeface="Open Sans" panose="020B0606030504020204" pitchFamily="34" charset="0"/>
              </a:rPr>
              <a:t>The purpose of marketing. We understand the importance of marketing keeping in mind the product of service offered by the client. We plan the marketing schedule based on maximum impact. Promotion is an integral part of business and timely promotion is the most effective way of generating business. </a:t>
            </a:r>
          </a:p>
          <a:p>
            <a:r>
              <a:rPr lang="en-GB" dirty="0">
                <a:latin typeface="Open Sans" panose="020B0606030504020204" pitchFamily="34" charset="0"/>
                <a:ea typeface="Open Sans" panose="020B0606030504020204" pitchFamily="34" charset="0"/>
                <a:cs typeface="Open Sans" panose="020B0606030504020204" pitchFamily="34" charset="0"/>
              </a:rPr>
              <a:t>The project is widely useful in  organisation , colleges , banking , companies ,market-news , e-commerce , government and public utilities , logistics , media and entertainment , travel and tourism etc.</a:t>
            </a:r>
          </a:p>
        </p:txBody>
      </p:sp>
    </p:spTree>
    <p:extLst>
      <p:ext uri="{BB962C8B-B14F-4D97-AF65-F5344CB8AC3E}">
        <p14:creationId xmlns:p14="http://schemas.microsoft.com/office/powerpoint/2010/main" val="267623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C31A-424B-49A1-8F2B-761FA8797DD9}"/>
              </a:ext>
            </a:extLst>
          </p:cNvPr>
          <p:cNvSpPr>
            <a:spLocks noGrp="1"/>
          </p:cNvSpPr>
          <p:nvPr>
            <p:ph type="title"/>
          </p:nvPr>
        </p:nvSpPr>
        <p:spPr>
          <a:xfrm>
            <a:off x="3302598" y="461415"/>
            <a:ext cx="10058400" cy="1450757"/>
          </a:xfrm>
        </p:spPr>
        <p:txBody>
          <a:bodyPr/>
          <a:lstStyle/>
          <a:p>
            <a:r>
              <a:rPr lang="en-IN" b="1" dirty="0"/>
              <a:t>THANK YOU</a:t>
            </a:r>
          </a:p>
        </p:txBody>
      </p:sp>
      <p:sp>
        <p:nvSpPr>
          <p:cNvPr id="3" name="Content Placeholder 2">
            <a:extLst>
              <a:ext uri="{FF2B5EF4-FFF2-40B4-BE49-F238E27FC236}">
                <a16:creationId xmlns:a16="http://schemas.microsoft.com/office/drawing/2014/main" id="{4A57CB76-1585-4FA9-AF86-32A97975EC5F}"/>
              </a:ext>
            </a:extLst>
          </p:cNvPr>
          <p:cNvSpPr>
            <a:spLocks noGrp="1"/>
          </p:cNvSpPr>
          <p:nvPr>
            <p:ph idx="1"/>
          </p:nvPr>
        </p:nvSpPr>
        <p:spPr>
          <a:xfrm>
            <a:off x="551328" y="5661212"/>
            <a:ext cx="11282083" cy="3771351"/>
          </a:xfrm>
        </p:spPr>
        <p:txBody>
          <a:bodyPr/>
          <a:lstStyle/>
          <a:p>
            <a:r>
              <a:rPr lang="en-IN" dirty="0"/>
              <a:t>G </a:t>
            </a:r>
            <a:r>
              <a:rPr lang="en-IN"/>
              <a:t>AVINASH                                                          </a:t>
            </a:r>
            <a:r>
              <a:rPr lang="en-IN" dirty="0"/>
              <a:t>S BHUVANESH                                           K THIYANESHWAR</a:t>
            </a:r>
          </a:p>
        </p:txBody>
      </p:sp>
    </p:spTree>
    <p:extLst>
      <p:ext uri="{BB962C8B-B14F-4D97-AF65-F5344CB8AC3E}">
        <p14:creationId xmlns:p14="http://schemas.microsoft.com/office/powerpoint/2010/main" val="152490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IN" b="1" dirty="0">
                <a:solidFill>
                  <a:srgbClr val="2B2A2A"/>
                </a:solidFill>
                <a:latin typeface="Open Sans" panose="020B0606030504020204" pitchFamily="34" charset="0"/>
              </a:rPr>
              <a:t>INTRODUCTION TO BULK SMS</a:t>
            </a:r>
            <a:endParaRPr lang="en-US" dirty="0"/>
          </a:p>
        </p:txBody>
      </p:sp>
      <p:sp>
        <p:nvSpPr>
          <p:cNvPr id="4" name="Content Placeholder 3">
            <a:extLst>
              <a:ext uri="{FF2B5EF4-FFF2-40B4-BE49-F238E27FC236}">
                <a16:creationId xmlns:a16="http://schemas.microsoft.com/office/drawing/2014/main" id="{11B6E123-9B1E-44CD-A0B4-7E3E8D777EC3}"/>
              </a:ext>
            </a:extLst>
          </p:cNvPr>
          <p:cNvSpPr>
            <a:spLocks noGrp="1"/>
          </p:cNvSpPr>
          <p:nvPr>
            <p:ph idx="1"/>
          </p:nvPr>
        </p:nvSpPr>
        <p:spPr>
          <a:xfrm>
            <a:off x="1097280" y="2164976"/>
            <a:ext cx="10058400" cy="3704116"/>
          </a:xfrm>
        </p:spPr>
        <p:txBody>
          <a:bodyPr/>
          <a:lstStyle/>
          <a:p>
            <a:r>
              <a:rPr lang="en-GB" b="0" i="0" dirty="0">
                <a:solidFill>
                  <a:srgbClr val="2B2A2A"/>
                </a:solidFill>
                <a:effectLst/>
                <a:latin typeface="Open Sans" panose="020B0606030504020204" pitchFamily="34" charset="0"/>
              </a:rPr>
              <a:t>Bulk mailing sends a large number of SMS messages for delivery to mobile terminals. It is used by media companies, businesses, banks for marketing and fraud prevention and consumer brands for various applications, including entertainment, business marketing, and mobile marketing. Messaging is widely used for alerts, reminders, marketing, but also for information and communication between staff and customers. Bulk messaging allows you to send SMS messages to mobile phones.</a:t>
            </a:r>
            <a:endParaRPr lang="en-IN"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DD67-4525-4BD8-A3BF-F20F67223EB8}"/>
              </a:ext>
            </a:extLst>
          </p:cNvPr>
          <p:cNvSpPr>
            <a:spLocks noGrp="1"/>
          </p:cNvSpPr>
          <p:nvPr>
            <p:ph type="title"/>
          </p:nvPr>
        </p:nvSpPr>
        <p:spPr>
          <a:xfrm>
            <a:off x="1878106" y="4159357"/>
            <a:ext cx="10058400" cy="1450757"/>
          </a:xfrm>
        </p:spPr>
        <p:txBody>
          <a:bodyPr>
            <a:normAutofit/>
          </a:bodyPr>
          <a:lstStyle/>
          <a:p>
            <a:r>
              <a:rPr lang="en-IN" sz="3600" b="1" dirty="0"/>
              <a:t>BULK EMAILS AND SMS  SERVICES</a:t>
            </a:r>
          </a:p>
        </p:txBody>
      </p:sp>
      <p:pic>
        <p:nvPicPr>
          <p:cNvPr id="5" name="Content Placeholder 4">
            <a:extLst>
              <a:ext uri="{FF2B5EF4-FFF2-40B4-BE49-F238E27FC236}">
                <a16:creationId xmlns:a16="http://schemas.microsoft.com/office/drawing/2014/main" id="{ACABEE27-B3CD-473A-8C0C-C997DF003210}"/>
              </a:ext>
            </a:extLst>
          </p:cNvPr>
          <p:cNvPicPr>
            <a:picLocks noGrp="1" noChangeAspect="1"/>
          </p:cNvPicPr>
          <p:nvPr>
            <p:ph idx="1"/>
          </p:nvPr>
        </p:nvPicPr>
        <p:blipFill>
          <a:blip r:embed="rId2"/>
          <a:stretch>
            <a:fillRect/>
          </a:stretch>
        </p:blipFill>
        <p:spPr>
          <a:xfrm>
            <a:off x="1231562" y="1123102"/>
            <a:ext cx="9728876" cy="3538879"/>
          </a:xfrm>
        </p:spPr>
      </p:pic>
    </p:spTree>
    <p:extLst>
      <p:ext uri="{BB962C8B-B14F-4D97-AF65-F5344CB8AC3E}">
        <p14:creationId xmlns:p14="http://schemas.microsoft.com/office/powerpoint/2010/main" val="177064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B1B76-5DAE-4838-B614-98D550FE85DA}"/>
              </a:ext>
            </a:extLst>
          </p:cNvPr>
          <p:cNvSpPr>
            <a:spLocks noGrp="1"/>
          </p:cNvSpPr>
          <p:nvPr>
            <p:ph idx="1"/>
          </p:nvPr>
        </p:nvSpPr>
        <p:spPr>
          <a:xfrm>
            <a:off x="451821" y="743040"/>
            <a:ext cx="10058400" cy="3760891"/>
          </a:xfrm>
        </p:spPr>
        <p:txBody>
          <a:bodyPr>
            <a:normAutofit/>
          </a:bodyPr>
          <a:lstStyle/>
          <a:p>
            <a:r>
              <a:rPr lang="en-IN" sz="4800" b="1" dirty="0"/>
              <a:t>BULK EMAIL / SMS FEATURES</a:t>
            </a:r>
          </a:p>
        </p:txBody>
      </p:sp>
      <p:pic>
        <p:nvPicPr>
          <p:cNvPr id="5" name="Picture 4">
            <a:extLst>
              <a:ext uri="{FF2B5EF4-FFF2-40B4-BE49-F238E27FC236}">
                <a16:creationId xmlns:a16="http://schemas.microsoft.com/office/drawing/2014/main" id="{80E96FBC-E2BB-410F-B0D9-A28B09B259BA}"/>
              </a:ext>
            </a:extLst>
          </p:cNvPr>
          <p:cNvPicPr>
            <a:picLocks noChangeAspect="1"/>
          </p:cNvPicPr>
          <p:nvPr/>
        </p:nvPicPr>
        <p:blipFill>
          <a:blip r:embed="rId2"/>
          <a:stretch>
            <a:fillRect/>
          </a:stretch>
        </p:blipFill>
        <p:spPr>
          <a:xfrm>
            <a:off x="1071150" y="2239572"/>
            <a:ext cx="5289309" cy="3565826"/>
          </a:xfrm>
          <a:prstGeom prst="rect">
            <a:avLst/>
          </a:prstGeom>
        </p:spPr>
      </p:pic>
    </p:spTree>
    <p:extLst>
      <p:ext uri="{BB962C8B-B14F-4D97-AF65-F5344CB8AC3E}">
        <p14:creationId xmlns:p14="http://schemas.microsoft.com/office/powerpoint/2010/main" val="423322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9CD60-6F90-4D98-9B92-55BB7D6D4959}"/>
              </a:ext>
            </a:extLst>
          </p:cNvPr>
          <p:cNvSpPr>
            <a:spLocks noGrp="1"/>
          </p:cNvSpPr>
          <p:nvPr>
            <p:ph type="title"/>
          </p:nvPr>
        </p:nvSpPr>
        <p:spPr/>
        <p:txBody>
          <a:bodyPr/>
          <a:lstStyle/>
          <a:p>
            <a:r>
              <a:rPr lang="en-IN" b="1" dirty="0"/>
              <a:t>FEATURES</a:t>
            </a:r>
          </a:p>
        </p:txBody>
      </p:sp>
      <p:sp>
        <p:nvSpPr>
          <p:cNvPr id="3" name="Content Placeholder 2">
            <a:extLst>
              <a:ext uri="{FF2B5EF4-FFF2-40B4-BE49-F238E27FC236}">
                <a16:creationId xmlns:a16="http://schemas.microsoft.com/office/drawing/2014/main" id="{A1B6544B-222F-4C4C-BC7C-670B05BF6E27}"/>
              </a:ext>
            </a:extLst>
          </p:cNvPr>
          <p:cNvSpPr>
            <a:spLocks noGrp="1"/>
          </p:cNvSpPr>
          <p:nvPr>
            <p:ph idx="1"/>
          </p:nvPr>
        </p:nvSpPr>
        <p:spPr/>
        <p:txBody>
          <a:bodyPr/>
          <a:lstStyle/>
          <a:p>
            <a:pPr>
              <a:buFont typeface="Wingdings" panose="05000000000000000000" pitchFamily="2" charset="2"/>
              <a:buChar char="§"/>
            </a:pPr>
            <a:r>
              <a:rPr lang="en-GB" sz="2000" b="0" i="0" dirty="0">
                <a:solidFill>
                  <a:srgbClr val="2B2A2A"/>
                </a:solidFill>
                <a:effectLst/>
                <a:latin typeface="Open Sans" panose="020B0606030504020204" pitchFamily="34" charset="0"/>
              </a:rPr>
              <a:t>Unlimited dynamic sender ID, SMS can be pressed by a dynamic sender ID</a:t>
            </a:r>
          </a:p>
          <a:p>
            <a:pPr>
              <a:buFont typeface="Wingdings" panose="05000000000000000000" pitchFamily="2" charset="2"/>
              <a:buChar char="§"/>
            </a:pPr>
            <a:r>
              <a:rPr lang="en-GB" sz="2000" b="0" i="0" dirty="0">
                <a:solidFill>
                  <a:srgbClr val="2B2A2A"/>
                </a:solidFill>
                <a:effectLst/>
                <a:latin typeface="Open Sans" panose="020B0606030504020204" pitchFamily="34" charset="0"/>
              </a:rPr>
              <a:t>SMS messages can be pushed from a small response number that allows the recipient to return </a:t>
            </a:r>
          </a:p>
          <a:p>
            <a:pPr>
              <a:buFont typeface="Wingdings" panose="05000000000000000000" pitchFamily="2" charset="2"/>
              <a:buChar char="§"/>
            </a:pPr>
            <a:r>
              <a:rPr lang="en-GB" sz="2000" b="0" i="0" dirty="0">
                <a:solidFill>
                  <a:srgbClr val="2B2A2A"/>
                </a:solidFill>
                <a:effectLst/>
                <a:latin typeface="Open Sans" panose="020B0606030504020204" pitchFamily="34" charset="0"/>
              </a:rPr>
              <a:t>User-friendly interface for reading responses</a:t>
            </a:r>
          </a:p>
          <a:p>
            <a:pPr>
              <a:buFont typeface="Wingdings" panose="05000000000000000000" pitchFamily="2" charset="2"/>
              <a:buChar char="§"/>
            </a:pPr>
            <a:r>
              <a:rPr lang="en-IN" sz="2000" b="0" i="0" dirty="0">
                <a:solidFill>
                  <a:srgbClr val="2B2A2A"/>
                </a:solidFill>
                <a:effectLst/>
                <a:latin typeface="Open Sans" panose="020B0606030504020204" pitchFamily="34" charset="0"/>
              </a:rPr>
              <a:t>fast delivery guaranteed</a:t>
            </a:r>
            <a:endParaRPr lang="en-IN" sz="2000" dirty="0"/>
          </a:p>
        </p:txBody>
      </p:sp>
    </p:spTree>
    <p:extLst>
      <p:ext uri="{BB962C8B-B14F-4D97-AF65-F5344CB8AC3E}">
        <p14:creationId xmlns:p14="http://schemas.microsoft.com/office/powerpoint/2010/main" val="185013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0B36-C276-4845-8401-C9D0F6F91F27}"/>
              </a:ext>
            </a:extLst>
          </p:cNvPr>
          <p:cNvSpPr>
            <a:spLocks noGrp="1"/>
          </p:cNvSpPr>
          <p:nvPr>
            <p:ph type="title"/>
          </p:nvPr>
        </p:nvSpPr>
        <p:spPr>
          <a:xfrm>
            <a:off x="1097280" y="263529"/>
            <a:ext cx="10058400" cy="1450757"/>
          </a:xfrm>
        </p:spPr>
        <p:txBody>
          <a:bodyPr/>
          <a:lstStyle/>
          <a:p>
            <a:r>
              <a:rPr lang="en-IN" b="1" dirty="0"/>
              <a:t>FEATURES</a:t>
            </a:r>
          </a:p>
        </p:txBody>
      </p:sp>
      <p:sp>
        <p:nvSpPr>
          <p:cNvPr id="3" name="Content Placeholder 2">
            <a:extLst>
              <a:ext uri="{FF2B5EF4-FFF2-40B4-BE49-F238E27FC236}">
                <a16:creationId xmlns:a16="http://schemas.microsoft.com/office/drawing/2014/main" id="{07A4BB83-E354-4581-A87D-F5BD36CD8BCF}"/>
              </a:ext>
            </a:extLst>
          </p:cNvPr>
          <p:cNvSpPr>
            <a:spLocks noGrp="1"/>
          </p:cNvSpPr>
          <p:nvPr>
            <p:ph idx="1"/>
          </p:nvPr>
        </p:nvSpPr>
        <p:spPr/>
        <p:txBody>
          <a:bodyPr/>
          <a:lstStyle/>
          <a:p>
            <a:pPr>
              <a:buFont typeface="Wingdings" panose="05000000000000000000" pitchFamily="2" charset="2"/>
              <a:buChar char="§"/>
            </a:pPr>
            <a:r>
              <a:rPr lang="en-GB" b="0" i="0" dirty="0">
                <a:solidFill>
                  <a:srgbClr val="2B2A2A"/>
                </a:solidFill>
                <a:effectLst/>
                <a:latin typeface="Open Sans" panose="020B0606030504020204" pitchFamily="34" charset="0"/>
              </a:rPr>
              <a:t> High- end API, SMPP connectivity and software integration</a:t>
            </a:r>
          </a:p>
          <a:p>
            <a:pPr>
              <a:buFont typeface="Wingdings" panose="05000000000000000000" pitchFamily="2" charset="2"/>
              <a:buChar char="§"/>
            </a:pPr>
            <a:r>
              <a:rPr lang="en-GB" b="0" i="0" dirty="0">
                <a:solidFill>
                  <a:srgbClr val="2B2A2A"/>
                </a:solidFill>
                <a:effectLst/>
                <a:latin typeface="Open Sans" panose="020B0606030504020204" pitchFamily="34" charset="0"/>
              </a:rPr>
              <a:t>Facility of Life does not interfere with gateways</a:t>
            </a:r>
            <a:endParaRPr lang="en-GB" dirty="0">
              <a:solidFill>
                <a:srgbClr val="2B2A2A"/>
              </a:solidFill>
              <a:latin typeface="Open Sans" panose="020B0606030504020204" pitchFamily="34" charset="0"/>
            </a:endParaRPr>
          </a:p>
          <a:p>
            <a:pPr>
              <a:buFont typeface="Wingdings" panose="05000000000000000000" pitchFamily="2" charset="2"/>
              <a:buChar char="§"/>
            </a:pPr>
            <a:r>
              <a:rPr lang="en-IN" b="0" i="0" dirty="0">
                <a:solidFill>
                  <a:srgbClr val="2B2A2A"/>
                </a:solidFill>
                <a:effectLst/>
                <a:latin typeface="Open Sans" panose="020B0606030504020204" pitchFamily="34" charset="0"/>
              </a:rPr>
              <a:t>Client and database protection</a:t>
            </a:r>
            <a:endParaRPr lang="en-IN" dirty="0"/>
          </a:p>
        </p:txBody>
      </p:sp>
    </p:spTree>
    <p:extLst>
      <p:ext uri="{BB962C8B-B14F-4D97-AF65-F5344CB8AC3E}">
        <p14:creationId xmlns:p14="http://schemas.microsoft.com/office/powerpoint/2010/main" val="132153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CC2B-025B-4C88-B20E-1B823F6E0093}"/>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980D4E8A-1595-4019-A702-602130D23F3D}"/>
              </a:ext>
            </a:extLst>
          </p:cNvPr>
          <p:cNvSpPr>
            <a:spLocks noGrp="1"/>
          </p:cNvSpPr>
          <p:nvPr>
            <p:ph idx="1"/>
          </p:nvPr>
        </p:nvSpPr>
        <p:spPr>
          <a:xfrm>
            <a:off x="1097280" y="2108201"/>
            <a:ext cx="10058400" cy="3741269"/>
          </a:xfrm>
        </p:spPr>
        <p:txBody>
          <a:bodyPr>
            <a:normAutofit fontScale="92500" lnSpcReduction="20000"/>
          </a:bodyPr>
          <a:lstStyle/>
          <a:p>
            <a:r>
              <a:rPr lang="en-GB" dirty="0"/>
              <a:t>India has one of the densest and prospective markets for</a:t>
            </a:r>
          </a:p>
          <a:p>
            <a:r>
              <a:rPr lang="en-GB" dirty="0"/>
              <a:t>cellular phones, and mobile service providers have a strict policy</a:t>
            </a:r>
          </a:p>
          <a:p>
            <a:pPr marL="0" indent="0">
              <a:buNone/>
            </a:pPr>
            <a:r>
              <a:rPr lang="en-GB" dirty="0"/>
              <a:t>  about providing access to their customers bases . Many consumers</a:t>
            </a:r>
          </a:p>
          <a:p>
            <a:r>
              <a:rPr lang="en-GB" dirty="0"/>
              <a:t>activate “Do not Disturb” services that disallow mass publicity calls</a:t>
            </a:r>
          </a:p>
          <a:p>
            <a:r>
              <a:rPr lang="en-GB" dirty="0"/>
              <a:t>and messages . However , bulk SMS service provider in Mumbai</a:t>
            </a:r>
          </a:p>
          <a:p>
            <a:r>
              <a:rPr lang="en-GB" dirty="0"/>
              <a:t>maintain database of people who are open to mass messages. This</a:t>
            </a:r>
          </a:p>
          <a:p>
            <a:r>
              <a:rPr lang="en-GB" dirty="0"/>
              <a:t>means that a audience more efficiently. Not all bulk SMS reseller</a:t>
            </a:r>
          </a:p>
          <a:p>
            <a:r>
              <a:rPr lang="en-GB" dirty="0"/>
              <a:t>providers have extensive resources however, and it is up to you to</a:t>
            </a:r>
          </a:p>
          <a:p>
            <a:r>
              <a:rPr lang="en-GB" dirty="0"/>
              <a:t>select the right vendor.</a:t>
            </a:r>
            <a:endParaRPr lang="en-IN" dirty="0"/>
          </a:p>
        </p:txBody>
      </p:sp>
      <p:pic>
        <p:nvPicPr>
          <p:cNvPr id="5" name="Picture 4">
            <a:extLst>
              <a:ext uri="{FF2B5EF4-FFF2-40B4-BE49-F238E27FC236}">
                <a16:creationId xmlns:a16="http://schemas.microsoft.com/office/drawing/2014/main" id="{51B0F368-1BDB-4153-9C81-EE5142F78874}"/>
              </a:ext>
            </a:extLst>
          </p:cNvPr>
          <p:cNvPicPr>
            <a:picLocks noChangeAspect="1"/>
          </p:cNvPicPr>
          <p:nvPr/>
        </p:nvPicPr>
        <p:blipFill>
          <a:blip r:embed="rId2"/>
          <a:stretch>
            <a:fillRect/>
          </a:stretch>
        </p:blipFill>
        <p:spPr>
          <a:xfrm>
            <a:off x="7959930" y="2108200"/>
            <a:ext cx="3033386" cy="3620247"/>
          </a:xfrm>
          <a:prstGeom prst="rect">
            <a:avLst/>
          </a:prstGeom>
        </p:spPr>
      </p:pic>
    </p:spTree>
    <p:extLst>
      <p:ext uri="{BB962C8B-B14F-4D97-AF65-F5344CB8AC3E}">
        <p14:creationId xmlns:p14="http://schemas.microsoft.com/office/powerpoint/2010/main" val="283889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0A8C-8AF0-45B6-B4EA-48AEAAD7E333}"/>
              </a:ext>
            </a:extLst>
          </p:cNvPr>
          <p:cNvSpPr>
            <a:spLocks noGrp="1"/>
          </p:cNvSpPr>
          <p:nvPr>
            <p:ph type="title"/>
          </p:nvPr>
        </p:nvSpPr>
        <p:spPr/>
        <p:txBody>
          <a:bodyPr/>
          <a:lstStyle/>
          <a:p>
            <a:r>
              <a:rPr lang="en-IN" b="1" dirty="0"/>
              <a:t>WORKING IMAGE</a:t>
            </a:r>
          </a:p>
        </p:txBody>
      </p:sp>
      <p:pic>
        <p:nvPicPr>
          <p:cNvPr id="5" name="Content Placeholder 4">
            <a:extLst>
              <a:ext uri="{FF2B5EF4-FFF2-40B4-BE49-F238E27FC236}">
                <a16:creationId xmlns:a16="http://schemas.microsoft.com/office/drawing/2014/main" id="{3865BB68-F7D8-45D2-9CC4-5F49785DA224}"/>
              </a:ext>
            </a:extLst>
          </p:cNvPr>
          <p:cNvPicPr>
            <a:picLocks noGrp="1" noChangeAspect="1"/>
          </p:cNvPicPr>
          <p:nvPr>
            <p:ph idx="1"/>
          </p:nvPr>
        </p:nvPicPr>
        <p:blipFill>
          <a:blip r:embed="rId2"/>
          <a:stretch>
            <a:fillRect/>
          </a:stretch>
        </p:blipFill>
        <p:spPr>
          <a:xfrm>
            <a:off x="2565654" y="2108200"/>
            <a:ext cx="7121018" cy="3760788"/>
          </a:xfrm>
        </p:spPr>
      </p:pic>
    </p:spTree>
    <p:extLst>
      <p:ext uri="{BB962C8B-B14F-4D97-AF65-F5344CB8AC3E}">
        <p14:creationId xmlns:p14="http://schemas.microsoft.com/office/powerpoint/2010/main" val="281766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4BF8-8F2D-4CA0-B4B5-FA24B539266C}"/>
              </a:ext>
            </a:extLst>
          </p:cNvPr>
          <p:cNvSpPr>
            <a:spLocks noGrp="1"/>
          </p:cNvSpPr>
          <p:nvPr>
            <p:ph type="title"/>
          </p:nvPr>
        </p:nvSpPr>
        <p:spPr/>
        <p:txBody>
          <a:bodyPr/>
          <a:lstStyle/>
          <a:p>
            <a:r>
              <a:rPr lang="en-IN" dirty="0"/>
              <a:t>TYPES :</a:t>
            </a:r>
          </a:p>
        </p:txBody>
      </p:sp>
      <p:pic>
        <p:nvPicPr>
          <p:cNvPr id="5" name="Content Placeholder 4">
            <a:extLst>
              <a:ext uri="{FF2B5EF4-FFF2-40B4-BE49-F238E27FC236}">
                <a16:creationId xmlns:a16="http://schemas.microsoft.com/office/drawing/2014/main" id="{855FB049-A4D8-4173-AACE-639A7500F9C3}"/>
              </a:ext>
            </a:extLst>
          </p:cNvPr>
          <p:cNvPicPr>
            <a:picLocks noGrp="1" noChangeAspect="1"/>
          </p:cNvPicPr>
          <p:nvPr>
            <p:ph idx="1"/>
          </p:nvPr>
        </p:nvPicPr>
        <p:blipFill>
          <a:blip r:embed="rId2"/>
          <a:stretch>
            <a:fillRect/>
          </a:stretch>
        </p:blipFill>
        <p:spPr>
          <a:xfrm>
            <a:off x="2256542" y="2108200"/>
            <a:ext cx="7739242" cy="3760788"/>
          </a:xfrm>
        </p:spPr>
      </p:pic>
    </p:spTree>
    <p:extLst>
      <p:ext uri="{BB962C8B-B14F-4D97-AF65-F5344CB8AC3E}">
        <p14:creationId xmlns:p14="http://schemas.microsoft.com/office/powerpoint/2010/main" val="307159390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{1DA6A1E4-114D-40F3-9ED1-F62AC3454B88}tf33845126_win32</Template>
  <TotalTime>110</TotalTime>
  <Words>378</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Franklin Gothic Book</vt:lpstr>
      <vt:lpstr>montserratregular</vt:lpstr>
      <vt:lpstr>Open Sans</vt:lpstr>
      <vt:lpstr>Wingdings</vt:lpstr>
      <vt:lpstr>1_RetrospectVTI</vt:lpstr>
      <vt:lpstr>Bulk Message&amp; E-Mail service</vt:lpstr>
      <vt:lpstr>INTRODUCTION TO BULK SMS</vt:lpstr>
      <vt:lpstr>BULK EMAILS AND SMS  SERVICES</vt:lpstr>
      <vt:lpstr>PowerPoint Presentation</vt:lpstr>
      <vt:lpstr>FEATURES</vt:lpstr>
      <vt:lpstr>FEATURES</vt:lpstr>
      <vt:lpstr>METHODOLOGY</vt:lpstr>
      <vt:lpstr>WORKING IMAGE</vt:lpstr>
      <vt:lpstr>TYPES :</vt:lpstr>
      <vt:lpstr>Contact Information:</vt:lpstr>
      <vt:lpstr>Pricing Details:</vt:lpstr>
      <vt:lpstr>Form Page:</vt:lpstr>
      <vt:lpstr>Entering details:</vt:lpstr>
      <vt:lpstr>Loading Page:</vt:lpstr>
      <vt:lpstr>Message Sent Screen: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&amp; SMS service</dc:title>
  <dc:creator>bhuvanesh s</dc:creator>
  <cp:lastModifiedBy>bhuvanesh s</cp:lastModifiedBy>
  <cp:revision>4</cp:revision>
  <dcterms:created xsi:type="dcterms:W3CDTF">2022-10-02T02:59:57Z</dcterms:created>
  <dcterms:modified xsi:type="dcterms:W3CDTF">2023-01-20T05:51:08Z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