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Open Sauce Bold" panose="020B0604020202020204" charset="0"/>
      <p:regular r:id="rId20"/>
    </p:embeddedFont>
    <p:embeddedFont>
      <p:font typeface="Open Sauce" panose="020B0604020202020204" charset="0"/>
      <p:regular r:id="rId21"/>
    </p:embeddedFont>
    <p:embeddedFont>
      <p:font typeface="Days" panose="02000505050000020004" charset="0"/>
      <p:regular r:id="rId22"/>
    </p:embeddedFont>
    <p:embeddedFont>
      <p:font typeface="Open Sauce Light" panose="020B0604020202020204" charset="0"/>
      <p:regular r:id="rId23"/>
    </p:embeddedFont>
    <p:embeddedFont>
      <p:font typeface="Open Sauce Medium"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sp>
      <p:sp>
        <p:nvSpPr>
          <p:cNvPr id="3" name="TextBox 3"/>
          <p:cNvSpPr txBox="1"/>
          <p:nvPr/>
        </p:nvSpPr>
        <p:spPr>
          <a:xfrm>
            <a:off x="1028700" y="2546659"/>
            <a:ext cx="9118379" cy="1286455"/>
          </a:xfrm>
          <a:prstGeom prst="rect">
            <a:avLst/>
          </a:prstGeom>
        </p:spPr>
        <p:txBody>
          <a:bodyPr lIns="0" tIns="0" rIns="0" bIns="0" rtlCol="0" anchor="t">
            <a:spAutoFit/>
          </a:bodyPr>
          <a:lstStyle/>
          <a:p>
            <a:pPr algn="just">
              <a:lnSpc>
                <a:spcPts val="9950"/>
              </a:lnSpc>
            </a:pPr>
            <a:r>
              <a:rPr lang="en-US" sz="9045" spc="334">
                <a:solidFill>
                  <a:srgbClr val="FFFFFF"/>
                </a:solidFill>
                <a:latin typeface="Days"/>
              </a:rPr>
              <a:t>Capstone</a:t>
            </a:r>
          </a:p>
        </p:txBody>
      </p:sp>
      <p:sp>
        <p:nvSpPr>
          <p:cNvPr id="4" name="TextBox 4"/>
          <p:cNvSpPr txBox="1"/>
          <p:nvPr/>
        </p:nvSpPr>
        <p:spPr>
          <a:xfrm>
            <a:off x="1028700" y="3911250"/>
            <a:ext cx="8199714" cy="1715229"/>
          </a:xfrm>
          <a:prstGeom prst="rect">
            <a:avLst/>
          </a:prstGeom>
        </p:spPr>
        <p:txBody>
          <a:bodyPr lIns="0" tIns="0" rIns="0" bIns="0" rtlCol="0" anchor="t">
            <a:spAutoFit/>
          </a:bodyPr>
          <a:lstStyle/>
          <a:p>
            <a:pPr algn="just">
              <a:lnSpc>
                <a:spcPts val="13263"/>
              </a:lnSpc>
            </a:pPr>
            <a:r>
              <a:rPr lang="en-US" sz="12057" spc="868" dirty="0">
                <a:solidFill>
                  <a:srgbClr val="FFFFFF"/>
                </a:solidFill>
                <a:latin typeface="Open Sauce Medium"/>
              </a:rPr>
              <a:t>PROJECT</a:t>
            </a:r>
          </a:p>
        </p:txBody>
      </p:sp>
      <p:sp>
        <p:nvSpPr>
          <p:cNvPr id="6" name="Rectangle 5"/>
          <p:cNvSpPr/>
          <p:nvPr/>
        </p:nvSpPr>
        <p:spPr>
          <a:xfrm>
            <a:off x="1028700" y="6201158"/>
            <a:ext cx="6495048" cy="1323439"/>
          </a:xfrm>
          <a:prstGeom prst="rect">
            <a:avLst/>
          </a:prstGeom>
        </p:spPr>
        <p:txBody>
          <a:bodyPr wrap="none">
            <a:spAutoFit/>
          </a:bodyPr>
          <a:lstStyle/>
          <a:p>
            <a:r>
              <a:rPr lang="en-IN" sz="4000" dirty="0">
                <a:solidFill>
                  <a:schemeClr val="bg1"/>
                </a:solidFill>
              </a:rPr>
              <a:t>PRESENTING BY </a:t>
            </a:r>
            <a:endParaRPr lang="en-IN" sz="4000" dirty="0" smtClean="0">
              <a:solidFill>
                <a:schemeClr val="bg1"/>
              </a:solidFill>
            </a:endParaRPr>
          </a:p>
          <a:p>
            <a:r>
              <a:rPr lang="en-IN" sz="4000" dirty="0">
                <a:solidFill>
                  <a:schemeClr val="bg1"/>
                </a:solidFill>
              </a:rPr>
              <a:t> </a:t>
            </a:r>
            <a:r>
              <a:rPr lang="en-IN" sz="4000" dirty="0" smtClean="0">
                <a:solidFill>
                  <a:schemeClr val="bg1"/>
                </a:solidFill>
              </a:rPr>
              <a:t>                    -THIYANESHWAR </a:t>
            </a:r>
            <a:r>
              <a:rPr lang="en-IN" sz="4000" dirty="0">
                <a:solidFill>
                  <a:schemeClr val="bg1"/>
                </a:solidFill>
              </a:rPr>
              <a:t>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33491" y="-225048"/>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8410509" y="733491"/>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Freeform 8"/>
          <p:cNvSpPr/>
          <p:nvPr/>
        </p:nvSpPr>
        <p:spPr>
          <a:xfrm>
            <a:off x="1028700" y="1028700"/>
            <a:ext cx="4087129" cy="4087129"/>
          </a:xfrm>
          <a:custGeom>
            <a:avLst/>
            <a:gdLst/>
            <a:ahLst/>
            <a:cxnLst/>
            <a:rect l="l" t="t" r="r" b="b"/>
            <a:pathLst>
              <a:path w="4087129" h="4087129">
                <a:moveTo>
                  <a:pt x="0" y="0"/>
                </a:moveTo>
                <a:lnTo>
                  <a:pt x="4087129" y="0"/>
                </a:lnTo>
                <a:lnTo>
                  <a:pt x="4087129" y="4087129"/>
                </a:lnTo>
                <a:lnTo>
                  <a:pt x="0" y="4087129"/>
                </a:lnTo>
                <a:lnTo>
                  <a:pt x="0" y="0"/>
                </a:lnTo>
                <a:close/>
              </a:path>
            </a:pathLst>
          </a:custGeom>
          <a:blipFill>
            <a:blip r:embed="rId2"/>
            <a:stretch>
              <a:fillRect/>
            </a:stretch>
          </a:blipFill>
        </p:spPr>
      </p:sp>
      <p:sp>
        <p:nvSpPr>
          <p:cNvPr id="9" name="Freeform 9"/>
          <p:cNvSpPr/>
          <p:nvPr/>
        </p:nvSpPr>
        <p:spPr>
          <a:xfrm>
            <a:off x="12008029" y="5622769"/>
            <a:ext cx="4957023" cy="4177718"/>
          </a:xfrm>
          <a:custGeom>
            <a:avLst/>
            <a:gdLst/>
            <a:ahLst/>
            <a:cxnLst/>
            <a:rect l="l" t="t" r="r" b="b"/>
            <a:pathLst>
              <a:path w="4957023" h="4177718">
                <a:moveTo>
                  <a:pt x="0" y="0"/>
                </a:moveTo>
                <a:lnTo>
                  <a:pt x="4957022" y="0"/>
                </a:lnTo>
                <a:lnTo>
                  <a:pt x="4957022" y="4177718"/>
                </a:lnTo>
                <a:lnTo>
                  <a:pt x="0" y="4177718"/>
                </a:lnTo>
                <a:lnTo>
                  <a:pt x="0" y="0"/>
                </a:lnTo>
                <a:close/>
              </a:path>
            </a:pathLst>
          </a:custGeom>
          <a:blipFill>
            <a:blip r:embed="rId3"/>
            <a:stretch>
              <a:fillRect/>
            </a:stretch>
          </a:blipFill>
        </p:spPr>
      </p:sp>
      <p:sp>
        <p:nvSpPr>
          <p:cNvPr id="10" name="TextBox 10"/>
          <p:cNvSpPr txBox="1"/>
          <p:nvPr/>
        </p:nvSpPr>
        <p:spPr>
          <a:xfrm>
            <a:off x="7175679" y="1187581"/>
            <a:ext cx="8384210" cy="3712218"/>
          </a:xfrm>
          <a:prstGeom prst="rect">
            <a:avLst/>
          </a:prstGeom>
        </p:spPr>
        <p:txBody>
          <a:bodyPr lIns="0" tIns="0" rIns="0" bIns="0" rtlCol="0" anchor="t">
            <a:spAutoFit/>
          </a:bodyPr>
          <a:lstStyle/>
          <a:p>
            <a:pPr>
              <a:lnSpc>
                <a:spcPts val="3413"/>
              </a:lnSpc>
            </a:pPr>
            <a:r>
              <a:rPr lang="en-US" sz="2322">
                <a:solidFill>
                  <a:srgbClr val="FFFFFF"/>
                </a:solidFill>
                <a:latin typeface="Open Sauce Bold"/>
              </a:rPr>
              <a:t>The resulting pie chart provides an overview of the class distribution in the credit card fraud dataset. Each slice represents a class ('Fraud' or 'Non-Fraud'), and its size corresponds to the proportion of that class in the dataset. The percentage values displayed within each slice indicate the relative occurrence of each class.It takes value 1 in case of fraud and 0 not fraud.</a:t>
            </a:r>
          </a:p>
          <a:p>
            <a:pPr>
              <a:lnSpc>
                <a:spcPts val="3413"/>
              </a:lnSpc>
            </a:pPr>
            <a:endParaRPr lang="en-US" sz="2322">
              <a:solidFill>
                <a:srgbClr val="FFFFFF"/>
              </a:solidFill>
              <a:latin typeface="Open Sauce Bold"/>
            </a:endParaRPr>
          </a:p>
          <a:p>
            <a:pPr>
              <a:lnSpc>
                <a:spcPts val="2109"/>
              </a:lnSpc>
            </a:pPr>
            <a:r>
              <a:rPr lang="en-US" sz="1434">
                <a:solidFill>
                  <a:srgbClr val="FFFFFF"/>
                </a:solidFill>
                <a:latin typeface="Open Sauce Bold"/>
              </a:rPr>
              <a:t>which means fraud is 0.1%  and not fraud is 99.9% .</a:t>
            </a:r>
          </a:p>
        </p:txBody>
      </p:sp>
      <p:sp>
        <p:nvSpPr>
          <p:cNvPr id="11" name="TextBox 11"/>
          <p:cNvSpPr txBox="1"/>
          <p:nvPr/>
        </p:nvSpPr>
        <p:spPr>
          <a:xfrm>
            <a:off x="1995983" y="6408419"/>
            <a:ext cx="8384210" cy="2549268"/>
          </a:xfrm>
          <a:prstGeom prst="rect">
            <a:avLst/>
          </a:prstGeom>
        </p:spPr>
        <p:txBody>
          <a:bodyPr lIns="0" tIns="0" rIns="0" bIns="0" rtlCol="0" anchor="t">
            <a:spAutoFit/>
          </a:bodyPr>
          <a:lstStyle/>
          <a:p>
            <a:pPr marL="501385" lvl="1" indent="-250692">
              <a:lnSpc>
                <a:spcPts val="3413"/>
              </a:lnSpc>
              <a:buFont typeface="Arial"/>
              <a:buChar char="•"/>
            </a:pPr>
            <a:r>
              <a:rPr lang="en-US" sz="2322">
                <a:solidFill>
                  <a:srgbClr val="FFFFFF"/>
                </a:solidFill>
                <a:latin typeface="Open Sauce Bold"/>
              </a:rPr>
              <a:t>There is a high correlation between newbalanceOrig and oldbalanceOrg.</a:t>
            </a:r>
          </a:p>
          <a:p>
            <a:pPr marL="501385" lvl="1" indent="-250692">
              <a:lnSpc>
                <a:spcPts val="3413"/>
              </a:lnSpc>
              <a:buFont typeface="Arial"/>
              <a:buChar char="•"/>
            </a:pPr>
            <a:r>
              <a:rPr lang="en-US" sz="2322">
                <a:solidFill>
                  <a:srgbClr val="FFFFFF"/>
                </a:solidFill>
                <a:latin typeface="Open Sauce Bold"/>
              </a:rPr>
              <a:t>Also, between newbalanceDest and oldbalanceDest.</a:t>
            </a:r>
          </a:p>
          <a:p>
            <a:pPr marL="501385" lvl="1" indent="-250692">
              <a:lnSpc>
                <a:spcPts val="3413"/>
              </a:lnSpc>
              <a:buFont typeface="Arial"/>
              <a:buChar char="•"/>
            </a:pPr>
            <a:r>
              <a:rPr lang="en-US" sz="2322">
                <a:solidFill>
                  <a:srgbClr val="FFFFFF"/>
                </a:solidFill>
                <a:latin typeface="Open Sauce Bold"/>
              </a:rPr>
              <a:t>Apart from that, we have a relatively high correlation between amount and newbalanceDest and amount with oldbalanceDest.</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33491" y="-225048"/>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5" name="AutoShape 5"/>
          <p:cNvSpPr/>
          <p:nvPr/>
        </p:nvSpPr>
        <p:spPr>
          <a:xfrm flipH="1">
            <a:off x="328551" y="2444936"/>
            <a:ext cx="8347436" cy="0"/>
          </a:xfrm>
          <a:prstGeom prst="line">
            <a:avLst/>
          </a:prstGeom>
          <a:ln w="76200" cap="flat">
            <a:solidFill>
              <a:srgbClr val="F5F5F5"/>
            </a:solidFill>
            <a:prstDash val="solid"/>
            <a:headEnd type="none" w="sm" len="sm"/>
            <a:tailEnd type="none" w="sm" len="sm"/>
          </a:ln>
        </p:spPr>
      </p:sp>
      <p:grpSp>
        <p:nvGrpSpPr>
          <p:cNvPr id="6" name="Group 6"/>
          <p:cNvGrpSpPr/>
          <p:nvPr/>
        </p:nvGrpSpPr>
        <p:grpSpPr>
          <a:xfrm rot="5400000">
            <a:off x="8410509" y="733491"/>
            <a:ext cx="11245538" cy="9778557"/>
            <a:chOff x="0" y="0"/>
            <a:chExt cx="2961788" cy="2575423"/>
          </a:xfrm>
        </p:grpSpPr>
        <p:sp>
          <p:nvSpPr>
            <p:cNvPr id="7" name="Freeform 7"/>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9" name="TextBox 9"/>
          <p:cNvSpPr txBox="1"/>
          <p:nvPr/>
        </p:nvSpPr>
        <p:spPr>
          <a:xfrm>
            <a:off x="328551" y="1312388"/>
            <a:ext cx="17285376" cy="574675"/>
          </a:xfrm>
          <a:prstGeom prst="rect">
            <a:avLst/>
          </a:prstGeom>
        </p:spPr>
        <p:txBody>
          <a:bodyPr lIns="0" tIns="0" rIns="0" bIns="0" rtlCol="0" anchor="t">
            <a:spAutoFit/>
          </a:bodyPr>
          <a:lstStyle/>
          <a:p>
            <a:pPr algn="just">
              <a:lnSpc>
                <a:spcPts val="4400"/>
              </a:lnSpc>
            </a:pPr>
            <a:r>
              <a:rPr lang="en-US" sz="4000" spc="128">
                <a:solidFill>
                  <a:srgbClr val="FFFFFF"/>
                </a:solidFill>
                <a:latin typeface="Open Sauce Medium"/>
              </a:rPr>
              <a:t>MACHINE LEARNING ALGORITHMS USED</a:t>
            </a:r>
          </a:p>
        </p:txBody>
      </p:sp>
      <p:sp>
        <p:nvSpPr>
          <p:cNvPr id="10" name="TextBox 10"/>
          <p:cNvSpPr txBox="1"/>
          <p:nvPr/>
        </p:nvSpPr>
        <p:spPr>
          <a:xfrm>
            <a:off x="3139379" y="3291667"/>
            <a:ext cx="14908359" cy="5298287"/>
          </a:xfrm>
          <a:prstGeom prst="rect">
            <a:avLst/>
          </a:prstGeom>
        </p:spPr>
        <p:txBody>
          <a:bodyPr lIns="0" tIns="0" rIns="0" bIns="0" rtlCol="0" anchor="t">
            <a:spAutoFit/>
          </a:bodyPr>
          <a:lstStyle/>
          <a:p>
            <a:pPr marL="891536" lvl="1" indent="-445768">
              <a:lnSpc>
                <a:spcPts val="6070"/>
              </a:lnSpc>
              <a:buFont typeface="Arial"/>
              <a:buChar char="•"/>
            </a:pPr>
            <a:r>
              <a:rPr lang="en-US" sz="4129">
                <a:solidFill>
                  <a:srgbClr val="FFFFFF"/>
                </a:solidFill>
                <a:latin typeface="Open Sauce Bold"/>
              </a:rPr>
              <a:t>LOGISTICS REGRESSION</a:t>
            </a:r>
          </a:p>
          <a:p>
            <a:pPr marL="891536" lvl="1" indent="-445768">
              <a:lnSpc>
                <a:spcPts val="6070"/>
              </a:lnSpc>
              <a:buFont typeface="Arial"/>
              <a:buChar char="•"/>
            </a:pPr>
            <a:r>
              <a:rPr lang="en-US" sz="4129">
                <a:solidFill>
                  <a:srgbClr val="FFFFFF"/>
                </a:solidFill>
                <a:latin typeface="Open Sauce Bold"/>
              </a:rPr>
              <a:t>KNNCLASSIFIER </a:t>
            </a:r>
          </a:p>
          <a:p>
            <a:pPr marL="891536" lvl="1" indent="-445768">
              <a:lnSpc>
                <a:spcPts val="6070"/>
              </a:lnSpc>
              <a:buFont typeface="Arial"/>
              <a:buChar char="•"/>
            </a:pPr>
            <a:r>
              <a:rPr lang="en-US" sz="4129">
                <a:solidFill>
                  <a:srgbClr val="FFFFFF"/>
                </a:solidFill>
                <a:latin typeface="Open Sauce Bold"/>
              </a:rPr>
              <a:t>SUPPORT VECTOR MACHINE</a:t>
            </a:r>
          </a:p>
          <a:p>
            <a:pPr marL="891536" lvl="1" indent="-445768">
              <a:lnSpc>
                <a:spcPts val="6070"/>
              </a:lnSpc>
              <a:buFont typeface="Arial"/>
              <a:buChar char="•"/>
            </a:pPr>
            <a:r>
              <a:rPr lang="en-US" sz="4129">
                <a:solidFill>
                  <a:srgbClr val="FFFFFF"/>
                </a:solidFill>
                <a:latin typeface="Open Sauce Bold"/>
              </a:rPr>
              <a:t>DECISION TREE</a:t>
            </a:r>
          </a:p>
          <a:p>
            <a:pPr marL="891536" lvl="1" indent="-445768">
              <a:lnSpc>
                <a:spcPts val="6070"/>
              </a:lnSpc>
              <a:buFont typeface="Arial"/>
              <a:buChar char="•"/>
            </a:pPr>
            <a:r>
              <a:rPr lang="en-US" sz="4129">
                <a:solidFill>
                  <a:srgbClr val="FFFFFF"/>
                </a:solidFill>
                <a:latin typeface="Open Sauce Bold"/>
              </a:rPr>
              <a:t>RANDOM FOREST</a:t>
            </a:r>
          </a:p>
          <a:p>
            <a:pPr marL="891536" lvl="1" indent="-445768">
              <a:lnSpc>
                <a:spcPts val="6070"/>
              </a:lnSpc>
              <a:buFont typeface="Arial"/>
              <a:buChar char="•"/>
            </a:pPr>
            <a:r>
              <a:rPr lang="en-US" sz="4129">
                <a:solidFill>
                  <a:srgbClr val="FFFFFF"/>
                </a:solidFill>
                <a:latin typeface="Open Sauce Bold"/>
              </a:rPr>
              <a:t>ADABOOST</a:t>
            </a:r>
          </a:p>
          <a:p>
            <a:pPr marL="891536" lvl="1" indent="-445768">
              <a:lnSpc>
                <a:spcPts val="6070"/>
              </a:lnSpc>
              <a:buFont typeface="Arial"/>
              <a:buChar char="•"/>
            </a:pPr>
            <a:r>
              <a:rPr lang="en-US" sz="4129">
                <a:solidFill>
                  <a:srgbClr val="FFFFFF"/>
                </a:solidFill>
                <a:latin typeface="Open Sauce Bold"/>
              </a:rPr>
              <a:t>XGBOOST</a:t>
            </a: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33491" y="-225048"/>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5" name="AutoShape 5"/>
          <p:cNvSpPr/>
          <p:nvPr/>
        </p:nvSpPr>
        <p:spPr>
          <a:xfrm flipH="1">
            <a:off x="715561" y="2521136"/>
            <a:ext cx="8347436" cy="0"/>
          </a:xfrm>
          <a:prstGeom prst="line">
            <a:avLst/>
          </a:prstGeom>
          <a:ln w="76200" cap="flat">
            <a:solidFill>
              <a:srgbClr val="F5F5F5"/>
            </a:solidFill>
            <a:prstDash val="solid"/>
            <a:headEnd type="none" w="sm" len="sm"/>
            <a:tailEnd type="none" w="sm" len="sm"/>
          </a:ln>
        </p:spPr>
      </p:sp>
      <p:grpSp>
        <p:nvGrpSpPr>
          <p:cNvPr id="6" name="Group 6"/>
          <p:cNvGrpSpPr/>
          <p:nvPr/>
        </p:nvGrpSpPr>
        <p:grpSpPr>
          <a:xfrm rot="5400000">
            <a:off x="8410509" y="254221"/>
            <a:ext cx="11245538" cy="9778557"/>
            <a:chOff x="0" y="0"/>
            <a:chExt cx="2961788" cy="2575423"/>
          </a:xfrm>
        </p:grpSpPr>
        <p:sp>
          <p:nvSpPr>
            <p:cNvPr id="7" name="Freeform 7"/>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9" name="TextBox 9"/>
          <p:cNvSpPr txBox="1"/>
          <p:nvPr/>
        </p:nvSpPr>
        <p:spPr>
          <a:xfrm>
            <a:off x="328551" y="803461"/>
            <a:ext cx="20572638" cy="1679575"/>
          </a:xfrm>
          <a:prstGeom prst="rect">
            <a:avLst/>
          </a:prstGeom>
        </p:spPr>
        <p:txBody>
          <a:bodyPr lIns="0" tIns="0" rIns="0" bIns="0" rtlCol="0" anchor="t">
            <a:spAutoFit/>
          </a:bodyPr>
          <a:lstStyle/>
          <a:p>
            <a:pPr algn="just">
              <a:lnSpc>
                <a:spcPts val="4400"/>
              </a:lnSpc>
            </a:pPr>
            <a:r>
              <a:rPr lang="en-US" sz="4000" spc="128">
                <a:solidFill>
                  <a:srgbClr val="FFFFFF"/>
                </a:solidFill>
                <a:latin typeface="Open Sauce Medium"/>
              </a:rPr>
              <a:t>MODEL EVALUATION </a:t>
            </a:r>
          </a:p>
          <a:p>
            <a:pPr algn="just">
              <a:lnSpc>
                <a:spcPts val="4400"/>
              </a:lnSpc>
            </a:pPr>
            <a:r>
              <a:rPr lang="en-US" sz="4000" spc="128">
                <a:solidFill>
                  <a:srgbClr val="FFFFFF"/>
                </a:solidFill>
                <a:latin typeface="Open Sauce Medium"/>
              </a:rPr>
              <a:t>AND PERFORMANCE COMPARISON</a:t>
            </a:r>
          </a:p>
          <a:p>
            <a:pPr algn="just">
              <a:lnSpc>
                <a:spcPts val="4400"/>
              </a:lnSpc>
            </a:pPr>
            <a:endParaRPr lang="en-US" sz="4000" spc="128">
              <a:solidFill>
                <a:srgbClr val="FFFFFF"/>
              </a:solidFill>
              <a:latin typeface="Open Sauce Medium"/>
            </a:endParaRPr>
          </a:p>
        </p:txBody>
      </p:sp>
      <p:sp>
        <p:nvSpPr>
          <p:cNvPr id="10" name="TextBox 10"/>
          <p:cNvSpPr txBox="1"/>
          <p:nvPr/>
        </p:nvSpPr>
        <p:spPr>
          <a:xfrm>
            <a:off x="1028700" y="2856427"/>
            <a:ext cx="5332423" cy="26542117"/>
          </a:xfrm>
          <a:prstGeom prst="rect">
            <a:avLst/>
          </a:prstGeom>
        </p:spPr>
        <p:txBody>
          <a:bodyPr lIns="0" tIns="0" rIns="0" bIns="0" rtlCol="0" anchor="t">
            <a:spAutoFit/>
          </a:bodyPr>
          <a:lstStyle/>
          <a:p>
            <a:pPr>
              <a:lnSpc>
                <a:spcPts val="1807"/>
              </a:lnSpc>
            </a:pPr>
            <a:r>
              <a:rPr lang="en-US" sz="1229">
                <a:solidFill>
                  <a:srgbClr val="FFFFFF"/>
                </a:solidFill>
                <a:latin typeface="Open Sauce"/>
              </a:rPr>
              <a:t>Training Model Logistic Regression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0.8801313628899836</a:t>
            </a:r>
          </a:p>
          <a:p>
            <a:pPr>
              <a:lnSpc>
                <a:spcPts val="2542"/>
              </a:lnSpc>
            </a:pPr>
            <a:r>
              <a:rPr lang="en-US" sz="1729">
                <a:solidFill>
                  <a:srgbClr val="FFFFFF"/>
                </a:solidFill>
                <a:latin typeface="Open Sauce"/>
              </a:rPr>
              <a:t>Testing Accuracy: 0.7396061269146609</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[[115 115]</a:t>
            </a:r>
          </a:p>
          <a:p>
            <a:pPr>
              <a:lnSpc>
                <a:spcPts val="2542"/>
              </a:lnSpc>
            </a:pPr>
            <a:r>
              <a:rPr lang="en-US" sz="1729">
                <a:solidFill>
                  <a:srgbClr val="FFFFFF"/>
                </a:solidFill>
                <a:latin typeface="Open Sauce"/>
              </a:rPr>
              <a:t> [  4 223]]</a:t>
            </a:r>
          </a:p>
          <a:p>
            <a:pPr>
              <a:lnSpc>
                <a:spcPts val="2542"/>
              </a:lnSpc>
            </a:pPr>
            <a:r>
              <a:rPr lang="en-US" sz="1729">
                <a:solidFill>
                  <a:srgbClr val="FFFFFF"/>
                </a:solidFill>
                <a:latin typeface="Open Sauce"/>
              </a:rPr>
              <a:t>Recall Score :  0.7396061269146609</a:t>
            </a:r>
          </a:p>
          <a:p>
            <a:pPr>
              <a:lnSpc>
                <a:spcPts val="2542"/>
              </a:lnSpc>
            </a:pPr>
            <a:r>
              <a:rPr lang="en-US" sz="1729">
                <a:solidFill>
                  <a:srgbClr val="FFFFFF"/>
                </a:solidFill>
                <a:latin typeface="Open Sauce"/>
              </a:rPr>
              <a:t>Precision Score :  0.7396061269146609</a:t>
            </a:r>
          </a:p>
          <a:p>
            <a:pPr>
              <a:lnSpc>
                <a:spcPts val="2542"/>
              </a:lnSpc>
            </a:pPr>
            <a:r>
              <a:rPr lang="en-US" sz="1729">
                <a:solidFill>
                  <a:srgbClr val="FFFFFF"/>
                </a:solidFill>
                <a:latin typeface="Open Sauce"/>
              </a:rPr>
              <a:t>Testing F-1: 0.7396061269146609</a:t>
            </a:r>
          </a:p>
          <a:p>
            <a:pPr>
              <a:lnSpc>
                <a:spcPts val="2542"/>
              </a:lnSpc>
            </a:pPr>
            <a:r>
              <a:rPr lang="en-US" sz="1729">
                <a:solidFill>
                  <a:srgbClr val="FFFFFF"/>
                </a:solidFill>
                <a:latin typeface="Open Sauce"/>
              </a:rPr>
              <a:t>Testing F-Beta: 0.7396061269146609</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KNN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0.9293924466338259</a:t>
            </a:r>
          </a:p>
          <a:p>
            <a:pPr>
              <a:lnSpc>
                <a:spcPts val="2542"/>
              </a:lnSpc>
            </a:pPr>
            <a:r>
              <a:rPr lang="en-US" sz="1729">
                <a:solidFill>
                  <a:srgbClr val="FFFFFF"/>
                </a:solidFill>
                <a:latin typeface="Open Sauce"/>
              </a:rPr>
              <a:t>Testing Accuracy: 0.49671772428884026</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  0 230]</a:t>
            </a:r>
          </a:p>
          <a:p>
            <a:pPr>
              <a:lnSpc>
                <a:spcPts val="2542"/>
              </a:lnSpc>
            </a:pPr>
            <a:r>
              <a:rPr lang="en-US" sz="1729">
                <a:solidFill>
                  <a:srgbClr val="FFFFFF"/>
                </a:solidFill>
                <a:latin typeface="Open Sauce"/>
              </a:rPr>
              <a:t> [  0 227]]</a:t>
            </a:r>
          </a:p>
          <a:p>
            <a:pPr>
              <a:lnSpc>
                <a:spcPts val="2542"/>
              </a:lnSpc>
            </a:pPr>
            <a:r>
              <a:rPr lang="en-US" sz="1729">
                <a:solidFill>
                  <a:srgbClr val="FFFFFF"/>
                </a:solidFill>
                <a:latin typeface="Open Sauce"/>
              </a:rPr>
              <a:t>Recall Score :  0.49671772428884026</a:t>
            </a:r>
          </a:p>
          <a:p>
            <a:pPr>
              <a:lnSpc>
                <a:spcPts val="2542"/>
              </a:lnSpc>
            </a:pPr>
            <a:r>
              <a:rPr lang="en-US" sz="1729">
                <a:solidFill>
                  <a:srgbClr val="FFFFFF"/>
                </a:solidFill>
                <a:latin typeface="Open Sauce"/>
              </a:rPr>
              <a:t>Precision Score :  0.49671772428884026</a:t>
            </a:r>
          </a:p>
          <a:p>
            <a:pPr>
              <a:lnSpc>
                <a:spcPts val="2542"/>
              </a:lnSpc>
            </a:pPr>
            <a:r>
              <a:rPr lang="en-US" sz="1729">
                <a:solidFill>
                  <a:srgbClr val="FFFFFF"/>
                </a:solidFill>
                <a:latin typeface="Open Sauce"/>
              </a:rPr>
              <a:t>Testing F-1: 0.49671772428884026</a:t>
            </a:r>
          </a:p>
          <a:p>
            <a:pPr>
              <a:lnSpc>
                <a:spcPts val="2542"/>
              </a:lnSpc>
            </a:pPr>
            <a:r>
              <a:rPr lang="en-US" sz="1729">
                <a:solidFill>
                  <a:srgbClr val="FFFFFF"/>
                </a:solidFill>
                <a:latin typeface="Open Sauce"/>
              </a:rPr>
              <a:t>Testing F-Beta: 0.49671772428884026</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Decision Tree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0.5010940919037199</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[[229   1]</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0.5010940919037199</a:t>
            </a:r>
          </a:p>
          <a:p>
            <a:pPr>
              <a:lnSpc>
                <a:spcPts val="2542"/>
              </a:lnSpc>
            </a:pPr>
            <a:r>
              <a:rPr lang="en-US" sz="1729">
                <a:solidFill>
                  <a:srgbClr val="FFFFFF"/>
                </a:solidFill>
                <a:latin typeface="Open Sauce"/>
              </a:rPr>
              <a:t>Precision Score :  0.5010940919037199</a:t>
            </a:r>
          </a:p>
          <a:p>
            <a:pPr>
              <a:lnSpc>
                <a:spcPts val="2542"/>
              </a:lnSpc>
            </a:pPr>
            <a:r>
              <a:rPr lang="en-US" sz="1729">
                <a:solidFill>
                  <a:srgbClr val="FFFFFF"/>
                </a:solidFill>
                <a:latin typeface="Open Sauce"/>
              </a:rPr>
              <a:t>Testing F-1: 0.5010940919037199</a:t>
            </a:r>
          </a:p>
          <a:p>
            <a:pPr>
              <a:lnSpc>
                <a:spcPts val="2542"/>
              </a:lnSpc>
            </a:pPr>
            <a:r>
              <a:rPr lang="en-US" sz="1729">
                <a:solidFill>
                  <a:srgbClr val="FFFFFF"/>
                </a:solidFill>
                <a:latin typeface="Open Sauce"/>
              </a:rPr>
              <a:t>Testing F-Beta: 0.5010940919037199</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Random Forest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0.2910284463894967</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[[132  98]</a:t>
            </a:r>
          </a:p>
          <a:p>
            <a:pPr>
              <a:lnSpc>
                <a:spcPts val="2542"/>
              </a:lnSpc>
            </a:pPr>
            <a:r>
              <a:rPr lang="en-US" sz="1729">
                <a:solidFill>
                  <a:srgbClr val="FFFFFF"/>
                </a:solidFill>
                <a:latin typeface="Open Sauce"/>
              </a:rPr>
              <a:t> [226   1]]</a:t>
            </a:r>
          </a:p>
          <a:p>
            <a:pPr>
              <a:lnSpc>
                <a:spcPts val="2542"/>
              </a:lnSpc>
            </a:pPr>
            <a:r>
              <a:rPr lang="en-US" sz="1729">
                <a:solidFill>
                  <a:srgbClr val="FFFFFF"/>
                </a:solidFill>
                <a:latin typeface="Open Sauce"/>
              </a:rPr>
              <a:t>Recall Score :  0.2910284463894967</a:t>
            </a:r>
          </a:p>
          <a:p>
            <a:pPr>
              <a:lnSpc>
                <a:spcPts val="2542"/>
              </a:lnSpc>
            </a:pPr>
            <a:r>
              <a:rPr lang="en-US" sz="1729">
                <a:solidFill>
                  <a:srgbClr val="FFFFFF"/>
                </a:solidFill>
                <a:latin typeface="Open Sauce"/>
              </a:rPr>
              <a:t>Precision Score :  0.2910284463894967</a:t>
            </a:r>
          </a:p>
          <a:p>
            <a:pPr>
              <a:lnSpc>
                <a:spcPts val="2542"/>
              </a:lnSpc>
            </a:pPr>
            <a:r>
              <a:rPr lang="en-US" sz="1729">
                <a:solidFill>
                  <a:srgbClr val="FFFFFF"/>
                </a:solidFill>
                <a:latin typeface="Open Sauce"/>
              </a:rPr>
              <a:t>Testing F-1: 0.2910284463894967</a:t>
            </a:r>
          </a:p>
          <a:p>
            <a:pPr>
              <a:lnSpc>
                <a:spcPts val="2542"/>
              </a:lnSpc>
            </a:pPr>
            <a:r>
              <a:rPr lang="en-US" sz="1729">
                <a:solidFill>
                  <a:srgbClr val="FFFFFF"/>
                </a:solidFill>
                <a:latin typeface="Open Sauce"/>
              </a:rPr>
              <a:t>Testing F-Beta: 0.2910284463894967</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SVC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0.9113300492610837</a:t>
            </a:r>
          </a:p>
          <a:p>
            <a:pPr>
              <a:lnSpc>
                <a:spcPts val="2542"/>
              </a:lnSpc>
            </a:pPr>
            <a:r>
              <a:rPr lang="en-US" sz="1729">
                <a:solidFill>
                  <a:srgbClr val="FFFFFF"/>
                </a:solidFill>
                <a:latin typeface="Open Sauce"/>
              </a:rPr>
              <a:t>Testing Accuracy: 0.49671772428884026</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  0 230]</a:t>
            </a:r>
          </a:p>
          <a:p>
            <a:pPr>
              <a:lnSpc>
                <a:spcPts val="2542"/>
              </a:lnSpc>
            </a:pPr>
            <a:r>
              <a:rPr lang="en-US" sz="1729">
                <a:solidFill>
                  <a:srgbClr val="FFFFFF"/>
                </a:solidFill>
                <a:latin typeface="Open Sauce"/>
              </a:rPr>
              <a:t> [  0 227]]</a:t>
            </a:r>
          </a:p>
          <a:p>
            <a:pPr>
              <a:lnSpc>
                <a:spcPts val="2542"/>
              </a:lnSpc>
            </a:pPr>
            <a:r>
              <a:rPr lang="en-US" sz="1729">
                <a:solidFill>
                  <a:srgbClr val="FFFFFF"/>
                </a:solidFill>
                <a:latin typeface="Open Sauce"/>
              </a:rPr>
              <a:t>Recall Score :  0.49671772428884026</a:t>
            </a:r>
          </a:p>
          <a:p>
            <a:pPr>
              <a:lnSpc>
                <a:spcPts val="2542"/>
              </a:lnSpc>
            </a:pPr>
            <a:r>
              <a:rPr lang="en-US" sz="1729">
                <a:solidFill>
                  <a:srgbClr val="FFFFFF"/>
                </a:solidFill>
                <a:latin typeface="Open Sauce"/>
              </a:rPr>
              <a:t>Precision Score :  0.49671772428884026</a:t>
            </a:r>
          </a:p>
          <a:p>
            <a:pPr>
              <a:lnSpc>
                <a:spcPts val="2542"/>
              </a:lnSpc>
            </a:pPr>
            <a:r>
              <a:rPr lang="en-US" sz="1729">
                <a:solidFill>
                  <a:srgbClr val="FFFFFF"/>
                </a:solidFill>
                <a:latin typeface="Open Sauce"/>
              </a:rPr>
              <a:t>Testing F-1: 0.49671772428884026</a:t>
            </a:r>
          </a:p>
          <a:p>
            <a:pPr>
              <a:lnSpc>
                <a:spcPts val="2542"/>
              </a:lnSpc>
            </a:pPr>
            <a:r>
              <a:rPr lang="en-US" sz="1729">
                <a:solidFill>
                  <a:srgbClr val="FFFFFF"/>
                </a:solidFill>
                <a:latin typeface="Open Sauce"/>
              </a:rPr>
              <a:t>Testing F-Beta: 0.49671772428884026</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Ada Boost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0.9638752052545156</a:t>
            </a:r>
          </a:p>
          <a:p>
            <a:pPr>
              <a:lnSpc>
                <a:spcPts val="2542"/>
              </a:lnSpc>
            </a:pPr>
            <a:r>
              <a:rPr lang="en-US" sz="1729">
                <a:solidFill>
                  <a:srgbClr val="FFFFFF"/>
                </a:solidFill>
                <a:latin typeface="Open Sauce"/>
              </a:rPr>
              <a:t>Testing Accuracy: 0.5032822757111597</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[[230   0]</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0.5032822757111597</a:t>
            </a:r>
          </a:p>
          <a:p>
            <a:pPr>
              <a:lnSpc>
                <a:spcPts val="2542"/>
              </a:lnSpc>
            </a:pPr>
            <a:r>
              <a:rPr lang="en-US" sz="1729">
                <a:solidFill>
                  <a:srgbClr val="FFFFFF"/>
                </a:solidFill>
                <a:latin typeface="Open Sauce"/>
              </a:rPr>
              <a:t>Precision Score :  0.5032822757111597</a:t>
            </a:r>
          </a:p>
          <a:p>
            <a:pPr>
              <a:lnSpc>
                <a:spcPts val="2542"/>
              </a:lnSpc>
            </a:pPr>
            <a:r>
              <a:rPr lang="en-US" sz="1729">
                <a:solidFill>
                  <a:srgbClr val="FFFFFF"/>
                </a:solidFill>
                <a:latin typeface="Open Sauce"/>
              </a:rPr>
              <a:t>Testing F-1: 0.5032822757111597</a:t>
            </a:r>
          </a:p>
          <a:p>
            <a:pPr>
              <a:lnSpc>
                <a:spcPts val="2542"/>
              </a:lnSpc>
            </a:pPr>
            <a:r>
              <a:rPr lang="en-US" sz="1729">
                <a:solidFill>
                  <a:srgbClr val="FFFFFF"/>
                </a:solidFill>
                <a:latin typeface="Open Sauce"/>
              </a:rPr>
              <a:t>Testing F-Beta: 0.5032822757111597</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XGBoost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0.5010940919037199</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[[229   1]</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0.5010940919037199</a:t>
            </a:r>
          </a:p>
          <a:p>
            <a:pPr>
              <a:lnSpc>
                <a:spcPts val="2542"/>
              </a:lnSpc>
            </a:pPr>
            <a:r>
              <a:rPr lang="en-US" sz="1729">
                <a:solidFill>
                  <a:srgbClr val="FFFFFF"/>
                </a:solidFill>
                <a:latin typeface="Open Sauce"/>
              </a:rPr>
              <a:t>Precision Score :  0.5010940919037199</a:t>
            </a:r>
          </a:p>
          <a:p>
            <a:pPr>
              <a:lnSpc>
                <a:spcPts val="2542"/>
              </a:lnSpc>
            </a:pPr>
            <a:r>
              <a:rPr lang="en-US" sz="1729">
                <a:solidFill>
                  <a:srgbClr val="FFFFFF"/>
                </a:solidFill>
                <a:latin typeface="Open Sauce"/>
              </a:rPr>
              <a:t>Testing F-1: 0.5010940919037199</a:t>
            </a:r>
          </a:p>
          <a:p>
            <a:pPr>
              <a:lnSpc>
                <a:spcPts val="2542"/>
              </a:lnSpc>
            </a:pPr>
            <a:r>
              <a:rPr lang="en-US" sz="1729">
                <a:solidFill>
                  <a:srgbClr val="FFFFFF"/>
                </a:solidFill>
                <a:latin typeface="Open Sauce"/>
              </a:rPr>
              <a:t>Testing F-Beta: 0.5010940919037199</a:t>
            </a:r>
          </a:p>
          <a:p>
            <a:pPr>
              <a:lnSpc>
                <a:spcPts val="2542"/>
              </a:lnSpc>
            </a:pPr>
            <a:r>
              <a:rPr lang="en-US" sz="1729">
                <a:solidFill>
                  <a:srgbClr val="FFFFFF"/>
                </a:solidFill>
                <a:latin typeface="Open Sauce"/>
              </a:rPr>
              <a:t>------------------------------</a:t>
            </a:r>
          </a:p>
          <a:p>
            <a:pPr>
              <a:lnSpc>
                <a:spcPts val="1807"/>
              </a:lnSpc>
            </a:pPr>
            <a:endParaRPr lang="en-US" sz="1729">
              <a:solidFill>
                <a:srgbClr val="FFFFFF"/>
              </a:solidFill>
              <a:latin typeface="Open Sauce"/>
            </a:endParaRPr>
          </a:p>
        </p:txBody>
      </p:sp>
      <p:sp>
        <p:nvSpPr>
          <p:cNvPr id="11" name="TextBox 11"/>
          <p:cNvSpPr txBox="1"/>
          <p:nvPr/>
        </p:nvSpPr>
        <p:spPr>
          <a:xfrm>
            <a:off x="11810211" y="981075"/>
            <a:ext cx="5332423" cy="9358434"/>
          </a:xfrm>
          <a:prstGeom prst="rect">
            <a:avLst/>
          </a:prstGeom>
        </p:spPr>
        <p:txBody>
          <a:bodyPr lIns="0" tIns="0" rIns="0" bIns="0" rtlCol="0" anchor="t">
            <a:spAutoFit/>
          </a:bodyPr>
          <a:lstStyle/>
          <a:p>
            <a:pPr>
              <a:lnSpc>
                <a:spcPts val="2836"/>
              </a:lnSpc>
            </a:pPr>
            <a:endParaRPr/>
          </a:p>
          <a:p>
            <a:pPr>
              <a:lnSpc>
                <a:spcPts val="1954"/>
              </a:lnSpc>
            </a:pPr>
            <a:r>
              <a:rPr lang="en-US" sz="1329">
                <a:solidFill>
                  <a:srgbClr val="FFFFFF"/>
                </a:solidFill>
                <a:latin typeface="Open Sauce"/>
              </a:rPr>
              <a:t>Training Model SVC </a:t>
            </a:r>
          </a:p>
          <a:p>
            <a:pPr>
              <a:lnSpc>
                <a:spcPts val="1954"/>
              </a:lnSpc>
            </a:pPr>
            <a:r>
              <a:rPr lang="en-US" sz="1329">
                <a:solidFill>
                  <a:srgbClr val="FFFFFF"/>
                </a:solidFill>
                <a:latin typeface="Open Sauce"/>
              </a:rPr>
              <a:t>--------------</a:t>
            </a:r>
          </a:p>
          <a:p>
            <a:pPr>
              <a:lnSpc>
                <a:spcPts val="1954"/>
              </a:lnSpc>
            </a:pPr>
            <a:r>
              <a:rPr lang="en-US" sz="1329">
                <a:solidFill>
                  <a:srgbClr val="FFFFFF"/>
                </a:solidFill>
                <a:latin typeface="Open Sauce"/>
              </a:rPr>
              <a:t>Training Accuracy: 0.9113300492610837</a:t>
            </a:r>
          </a:p>
          <a:p>
            <a:pPr>
              <a:lnSpc>
                <a:spcPts val="1954"/>
              </a:lnSpc>
            </a:pPr>
            <a:r>
              <a:rPr lang="en-US" sz="1329">
                <a:solidFill>
                  <a:srgbClr val="FFFFFF"/>
                </a:solidFill>
                <a:latin typeface="Open Sauce"/>
              </a:rPr>
              <a:t>Testing Accuracy: 0.49671772428884026</a:t>
            </a:r>
          </a:p>
          <a:p>
            <a:pPr>
              <a:lnSpc>
                <a:spcPts val="1954"/>
              </a:lnSpc>
            </a:pPr>
            <a:r>
              <a:rPr lang="en-US" sz="1329">
                <a:solidFill>
                  <a:srgbClr val="FFFFFF"/>
                </a:solidFill>
                <a:latin typeface="Open Sauce"/>
              </a:rPr>
              <a:t>Testing Confusion Matrix: </a:t>
            </a:r>
          </a:p>
          <a:p>
            <a:pPr>
              <a:lnSpc>
                <a:spcPts val="1954"/>
              </a:lnSpc>
            </a:pPr>
            <a:r>
              <a:rPr lang="en-US" sz="1329">
                <a:solidFill>
                  <a:srgbClr val="FFFFFF"/>
                </a:solidFill>
                <a:latin typeface="Open Sauce"/>
              </a:rPr>
              <a:t>[[  0 230]</a:t>
            </a:r>
          </a:p>
          <a:p>
            <a:pPr>
              <a:lnSpc>
                <a:spcPts val="1954"/>
              </a:lnSpc>
            </a:pPr>
            <a:r>
              <a:rPr lang="en-US" sz="1329">
                <a:solidFill>
                  <a:srgbClr val="FFFFFF"/>
                </a:solidFill>
                <a:latin typeface="Open Sauce"/>
              </a:rPr>
              <a:t> [  0 227]]</a:t>
            </a:r>
          </a:p>
          <a:p>
            <a:pPr>
              <a:lnSpc>
                <a:spcPts val="1954"/>
              </a:lnSpc>
            </a:pPr>
            <a:r>
              <a:rPr lang="en-US" sz="1329">
                <a:solidFill>
                  <a:srgbClr val="FFFFFF"/>
                </a:solidFill>
                <a:latin typeface="Open Sauce"/>
              </a:rPr>
              <a:t>Recall Score :  0.49671772428884026</a:t>
            </a:r>
          </a:p>
          <a:p>
            <a:pPr>
              <a:lnSpc>
                <a:spcPts val="1954"/>
              </a:lnSpc>
            </a:pPr>
            <a:r>
              <a:rPr lang="en-US" sz="1329">
                <a:solidFill>
                  <a:srgbClr val="FFFFFF"/>
                </a:solidFill>
                <a:latin typeface="Open Sauce"/>
              </a:rPr>
              <a:t>Precision Score :  0.49671772428884026</a:t>
            </a:r>
          </a:p>
          <a:p>
            <a:pPr>
              <a:lnSpc>
                <a:spcPts val="1954"/>
              </a:lnSpc>
            </a:pPr>
            <a:r>
              <a:rPr lang="en-US" sz="1329">
                <a:solidFill>
                  <a:srgbClr val="FFFFFF"/>
                </a:solidFill>
                <a:latin typeface="Open Sauce"/>
              </a:rPr>
              <a:t>Testing F-1: 0.49671772428884026</a:t>
            </a:r>
          </a:p>
          <a:p>
            <a:pPr>
              <a:lnSpc>
                <a:spcPts val="1954"/>
              </a:lnSpc>
            </a:pPr>
            <a:r>
              <a:rPr lang="en-US" sz="1329">
                <a:solidFill>
                  <a:srgbClr val="FFFFFF"/>
                </a:solidFill>
                <a:latin typeface="Open Sauce"/>
              </a:rPr>
              <a:t>Testing F-Beta: 0.49671772428884026</a:t>
            </a:r>
          </a:p>
          <a:p>
            <a:pPr>
              <a:lnSpc>
                <a:spcPts val="1954"/>
              </a:lnSpc>
            </a:pPr>
            <a:r>
              <a:rPr lang="en-US" sz="1329">
                <a:solidFill>
                  <a:srgbClr val="FFFFFF"/>
                </a:solidFill>
                <a:latin typeface="Open Sauce"/>
              </a:rPr>
              <a:t>------------------------------</a:t>
            </a:r>
          </a:p>
          <a:p>
            <a:pPr>
              <a:lnSpc>
                <a:spcPts val="1954"/>
              </a:lnSpc>
            </a:pPr>
            <a:r>
              <a:rPr lang="en-US" sz="1329">
                <a:solidFill>
                  <a:srgbClr val="FFFFFF"/>
                </a:solidFill>
                <a:latin typeface="Open Sauce"/>
              </a:rPr>
              <a:t>Training Model Ada Boost </a:t>
            </a:r>
          </a:p>
          <a:p>
            <a:pPr>
              <a:lnSpc>
                <a:spcPts val="1954"/>
              </a:lnSpc>
            </a:pPr>
            <a:r>
              <a:rPr lang="en-US" sz="1329">
                <a:solidFill>
                  <a:srgbClr val="FFFFFF"/>
                </a:solidFill>
                <a:latin typeface="Open Sauce"/>
              </a:rPr>
              <a:t>--------------</a:t>
            </a:r>
          </a:p>
          <a:p>
            <a:pPr>
              <a:lnSpc>
                <a:spcPts val="1954"/>
              </a:lnSpc>
            </a:pPr>
            <a:r>
              <a:rPr lang="en-US" sz="1329">
                <a:solidFill>
                  <a:srgbClr val="FFFFFF"/>
                </a:solidFill>
                <a:latin typeface="Open Sauce"/>
              </a:rPr>
              <a:t>Training Accuracy: 0.9638752052545156</a:t>
            </a:r>
          </a:p>
          <a:p>
            <a:pPr>
              <a:lnSpc>
                <a:spcPts val="1954"/>
              </a:lnSpc>
            </a:pPr>
            <a:r>
              <a:rPr lang="en-US" sz="1329">
                <a:solidFill>
                  <a:srgbClr val="FFFFFF"/>
                </a:solidFill>
                <a:latin typeface="Open Sauce"/>
              </a:rPr>
              <a:t>Testing Accuracy: 0.5032822757111597</a:t>
            </a:r>
          </a:p>
          <a:p>
            <a:pPr>
              <a:lnSpc>
                <a:spcPts val="1954"/>
              </a:lnSpc>
            </a:pPr>
            <a:r>
              <a:rPr lang="en-US" sz="1329">
                <a:solidFill>
                  <a:srgbClr val="FFFFFF"/>
                </a:solidFill>
                <a:latin typeface="Open Sauce"/>
              </a:rPr>
              <a:t>Testing Confusion Matrix: </a:t>
            </a:r>
          </a:p>
          <a:p>
            <a:pPr>
              <a:lnSpc>
                <a:spcPts val="1954"/>
              </a:lnSpc>
            </a:pPr>
            <a:r>
              <a:rPr lang="en-US" sz="1329">
                <a:solidFill>
                  <a:srgbClr val="FFFFFF"/>
                </a:solidFill>
                <a:latin typeface="Open Sauce"/>
              </a:rPr>
              <a:t>[[230   0]</a:t>
            </a:r>
          </a:p>
          <a:p>
            <a:pPr>
              <a:lnSpc>
                <a:spcPts val="1954"/>
              </a:lnSpc>
            </a:pPr>
            <a:r>
              <a:rPr lang="en-US" sz="1329">
                <a:solidFill>
                  <a:srgbClr val="FFFFFF"/>
                </a:solidFill>
                <a:latin typeface="Open Sauce"/>
              </a:rPr>
              <a:t> [227   0]]</a:t>
            </a:r>
          </a:p>
          <a:p>
            <a:pPr>
              <a:lnSpc>
                <a:spcPts val="1954"/>
              </a:lnSpc>
            </a:pPr>
            <a:r>
              <a:rPr lang="en-US" sz="1329">
                <a:solidFill>
                  <a:srgbClr val="FFFFFF"/>
                </a:solidFill>
                <a:latin typeface="Open Sauce"/>
              </a:rPr>
              <a:t>Recall Score :  0.5032822757111597</a:t>
            </a:r>
          </a:p>
          <a:p>
            <a:pPr>
              <a:lnSpc>
                <a:spcPts val="1954"/>
              </a:lnSpc>
            </a:pPr>
            <a:r>
              <a:rPr lang="en-US" sz="1329">
                <a:solidFill>
                  <a:srgbClr val="FFFFFF"/>
                </a:solidFill>
                <a:latin typeface="Open Sauce"/>
              </a:rPr>
              <a:t>Precision Score :  0.5032822757111597</a:t>
            </a:r>
          </a:p>
          <a:p>
            <a:pPr>
              <a:lnSpc>
                <a:spcPts val="1954"/>
              </a:lnSpc>
            </a:pPr>
            <a:r>
              <a:rPr lang="en-US" sz="1329">
                <a:solidFill>
                  <a:srgbClr val="FFFFFF"/>
                </a:solidFill>
                <a:latin typeface="Open Sauce"/>
              </a:rPr>
              <a:t>Testing F-1: 0.5032822757111597</a:t>
            </a:r>
          </a:p>
          <a:p>
            <a:pPr>
              <a:lnSpc>
                <a:spcPts val="1954"/>
              </a:lnSpc>
            </a:pPr>
            <a:r>
              <a:rPr lang="en-US" sz="1329">
                <a:solidFill>
                  <a:srgbClr val="FFFFFF"/>
                </a:solidFill>
                <a:latin typeface="Open Sauce"/>
              </a:rPr>
              <a:t>Testing F-Beta: 0.5032822757111597</a:t>
            </a:r>
          </a:p>
          <a:p>
            <a:pPr>
              <a:lnSpc>
                <a:spcPts val="1954"/>
              </a:lnSpc>
            </a:pPr>
            <a:r>
              <a:rPr lang="en-US" sz="1329">
                <a:solidFill>
                  <a:srgbClr val="FFFFFF"/>
                </a:solidFill>
                <a:latin typeface="Open Sauce"/>
              </a:rPr>
              <a:t>------------------------------</a:t>
            </a:r>
          </a:p>
          <a:p>
            <a:pPr>
              <a:lnSpc>
                <a:spcPts val="1954"/>
              </a:lnSpc>
            </a:pPr>
            <a:r>
              <a:rPr lang="en-US" sz="1329">
                <a:solidFill>
                  <a:srgbClr val="FFFFFF"/>
                </a:solidFill>
                <a:latin typeface="Open Sauce"/>
              </a:rPr>
              <a:t>Training Model XGBoost </a:t>
            </a:r>
          </a:p>
          <a:p>
            <a:pPr>
              <a:lnSpc>
                <a:spcPts val="1954"/>
              </a:lnSpc>
            </a:pPr>
            <a:r>
              <a:rPr lang="en-US" sz="1329">
                <a:solidFill>
                  <a:srgbClr val="FFFFFF"/>
                </a:solidFill>
                <a:latin typeface="Open Sauce"/>
              </a:rPr>
              <a:t>--------------</a:t>
            </a:r>
          </a:p>
          <a:p>
            <a:pPr>
              <a:lnSpc>
                <a:spcPts val="1954"/>
              </a:lnSpc>
            </a:pPr>
            <a:r>
              <a:rPr lang="en-US" sz="1329">
                <a:solidFill>
                  <a:srgbClr val="FFFFFF"/>
                </a:solidFill>
                <a:latin typeface="Open Sauce"/>
              </a:rPr>
              <a:t>Training Accuracy: 1.0</a:t>
            </a:r>
          </a:p>
          <a:p>
            <a:pPr>
              <a:lnSpc>
                <a:spcPts val="1954"/>
              </a:lnSpc>
            </a:pPr>
            <a:r>
              <a:rPr lang="en-US" sz="1329">
                <a:solidFill>
                  <a:srgbClr val="FFFFFF"/>
                </a:solidFill>
                <a:latin typeface="Open Sauce"/>
              </a:rPr>
              <a:t>Testing Accuracy: 0.5010940919037199</a:t>
            </a:r>
          </a:p>
          <a:p>
            <a:pPr>
              <a:lnSpc>
                <a:spcPts val="1954"/>
              </a:lnSpc>
            </a:pPr>
            <a:r>
              <a:rPr lang="en-US" sz="1329">
                <a:solidFill>
                  <a:srgbClr val="FFFFFF"/>
                </a:solidFill>
                <a:latin typeface="Open Sauce"/>
              </a:rPr>
              <a:t>Testing Confusion Matrix: </a:t>
            </a:r>
          </a:p>
          <a:p>
            <a:pPr>
              <a:lnSpc>
                <a:spcPts val="1954"/>
              </a:lnSpc>
            </a:pPr>
            <a:r>
              <a:rPr lang="en-US" sz="1329">
                <a:solidFill>
                  <a:srgbClr val="FFFFFF"/>
                </a:solidFill>
                <a:latin typeface="Open Sauce"/>
              </a:rPr>
              <a:t>[[229   1]</a:t>
            </a:r>
          </a:p>
          <a:p>
            <a:pPr>
              <a:lnSpc>
                <a:spcPts val="1954"/>
              </a:lnSpc>
            </a:pPr>
            <a:r>
              <a:rPr lang="en-US" sz="1329">
                <a:solidFill>
                  <a:srgbClr val="FFFFFF"/>
                </a:solidFill>
                <a:latin typeface="Open Sauce"/>
              </a:rPr>
              <a:t> [227   0]]</a:t>
            </a:r>
          </a:p>
          <a:p>
            <a:pPr>
              <a:lnSpc>
                <a:spcPts val="1954"/>
              </a:lnSpc>
            </a:pPr>
            <a:r>
              <a:rPr lang="en-US" sz="1329">
                <a:solidFill>
                  <a:srgbClr val="FFFFFF"/>
                </a:solidFill>
                <a:latin typeface="Open Sauce"/>
              </a:rPr>
              <a:t>Recall Score :  0.5010940919037199</a:t>
            </a:r>
          </a:p>
          <a:p>
            <a:pPr>
              <a:lnSpc>
                <a:spcPts val="1954"/>
              </a:lnSpc>
            </a:pPr>
            <a:r>
              <a:rPr lang="en-US" sz="1329">
                <a:solidFill>
                  <a:srgbClr val="FFFFFF"/>
                </a:solidFill>
                <a:latin typeface="Open Sauce"/>
              </a:rPr>
              <a:t>Precision Score :  0.5010940919037199</a:t>
            </a:r>
          </a:p>
          <a:p>
            <a:pPr>
              <a:lnSpc>
                <a:spcPts val="1954"/>
              </a:lnSpc>
            </a:pPr>
            <a:r>
              <a:rPr lang="en-US" sz="1329">
                <a:solidFill>
                  <a:srgbClr val="FFFFFF"/>
                </a:solidFill>
                <a:latin typeface="Open Sauce"/>
              </a:rPr>
              <a:t>Testing F-1: 0.5010940919037199</a:t>
            </a:r>
          </a:p>
          <a:p>
            <a:pPr>
              <a:lnSpc>
                <a:spcPts val="1954"/>
              </a:lnSpc>
            </a:pPr>
            <a:r>
              <a:rPr lang="en-US" sz="1329">
                <a:solidFill>
                  <a:srgbClr val="FFFFFF"/>
                </a:solidFill>
                <a:latin typeface="Open Sauce"/>
              </a:rPr>
              <a:t>Testing F-Beta: 0.5010940919037199</a:t>
            </a:r>
          </a:p>
          <a:p>
            <a:pPr>
              <a:lnSpc>
                <a:spcPts val="1954"/>
              </a:lnSpc>
            </a:pPr>
            <a:r>
              <a:rPr lang="en-US" sz="1329">
                <a:solidFill>
                  <a:srgbClr val="FFFFFF"/>
                </a:solidFill>
                <a:latin typeface="Open Sauce"/>
              </a:rPr>
              <a:t>------------------------------</a:t>
            </a:r>
          </a:p>
          <a:p>
            <a:pPr>
              <a:lnSpc>
                <a:spcPts val="1219"/>
              </a:lnSpc>
            </a:pPr>
            <a:endParaRPr lang="en-US" sz="1329">
              <a:solidFill>
                <a:srgbClr val="FFFFFF"/>
              </a:solidFill>
              <a:latin typeface="Open Sauce"/>
            </a:endParaRPr>
          </a:p>
        </p:txBody>
      </p:sp>
      <p:sp>
        <p:nvSpPr>
          <p:cNvPr id="12" name="TextBox 12"/>
          <p:cNvSpPr txBox="1"/>
          <p:nvPr/>
        </p:nvSpPr>
        <p:spPr>
          <a:xfrm>
            <a:off x="6477789" y="2444936"/>
            <a:ext cx="5332423" cy="19312642"/>
          </a:xfrm>
          <a:prstGeom prst="rect">
            <a:avLst/>
          </a:prstGeom>
        </p:spPr>
        <p:txBody>
          <a:bodyPr lIns="0" tIns="0" rIns="0" bIns="0" rtlCol="0" anchor="t">
            <a:spAutoFit/>
          </a:bodyPr>
          <a:lstStyle/>
          <a:p>
            <a:pPr>
              <a:lnSpc>
                <a:spcPts val="1807"/>
              </a:lnSpc>
            </a:pPr>
            <a:endParaRPr/>
          </a:p>
          <a:p>
            <a:pPr>
              <a:lnSpc>
                <a:spcPts val="2542"/>
              </a:lnSpc>
            </a:pPr>
            <a:r>
              <a:rPr lang="en-US" sz="1729">
                <a:solidFill>
                  <a:srgbClr val="FFFFFF"/>
                </a:solidFill>
                <a:latin typeface="Open Sauce"/>
              </a:rPr>
              <a:t>Training Model Decision Tree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0.5010940919037199</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[[229   1]</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0.5010940919037199</a:t>
            </a:r>
          </a:p>
          <a:p>
            <a:pPr>
              <a:lnSpc>
                <a:spcPts val="2542"/>
              </a:lnSpc>
            </a:pPr>
            <a:r>
              <a:rPr lang="en-US" sz="1729">
                <a:solidFill>
                  <a:srgbClr val="FFFFFF"/>
                </a:solidFill>
                <a:latin typeface="Open Sauce"/>
              </a:rPr>
              <a:t>Precision Score :  0.5010940919037199</a:t>
            </a:r>
          </a:p>
          <a:p>
            <a:pPr>
              <a:lnSpc>
                <a:spcPts val="2542"/>
              </a:lnSpc>
            </a:pPr>
            <a:r>
              <a:rPr lang="en-US" sz="1729">
                <a:solidFill>
                  <a:srgbClr val="FFFFFF"/>
                </a:solidFill>
                <a:latin typeface="Open Sauce"/>
              </a:rPr>
              <a:t>Testing F-1: 0.5010940919037199</a:t>
            </a:r>
          </a:p>
          <a:p>
            <a:pPr>
              <a:lnSpc>
                <a:spcPts val="2542"/>
              </a:lnSpc>
            </a:pPr>
            <a:r>
              <a:rPr lang="en-US" sz="1729">
                <a:solidFill>
                  <a:srgbClr val="FFFFFF"/>
                </a:solidFill>
                <a:latin typeface="Open Sauce"/>
              </a:rPr>
              <a:t>Testing F-Beta: 0.5010940919037199</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Random Forest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0.2910284463894967</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[[132  98]</a:t>
            </a:r>
          </a:p>
          <a:p>
            <a:pPr>
              <a:lnSpc>
                <a:spcPts val="2542"/>
              </a:lnSpc>
            </a:pPr>
            <a:r>
              <a:rPr lang="en-US" sz="1729">
                <a:solidFill>
                  <a:srgbClr val="FFFFFF"/>
                </a:solidFill>
                <a:latin typeface="Open Sauce"/>
              </a:rPr>
              <a:t> [226   1]]</a:t>
            </a:r>
          </a:p>
          <a:p>
            <a:pPr>
              <a:lnSpc>
                <a:spcPts val="2542"/>
              </a:lnSpc>
            </a:pPr>
            <a:r>
              <a:rPr lang="en-US" sz="1729">
                <a:solidFill>
                  <a:srgbClr val="FFFFFF"/>
                </a:solidFill>
                <a:latin typeface="Open Sauce"/>
              </a:rPr>
              <a:t>Recall Score :  0.2910284463894967</a:t>
            </a:r>
          </a:p>
          <a:p>
            <a:pPr>
              <a:lnSpc>
                <a:spcPts val="2542"/>
              </a:lnSpc>
            </a:pPr>
            <a:r>
              <a:rPr lang="en-US" sz="1729">
                <a:solidFill>
                  <a:srgbClr val="FFFFFF"/>
                </a:solidFill>
                <a:latin typeface="Open Sauce"/>
              </a:rPr>
              <a:t>Precision Score :  0.2910284463894967</a:t>
            </a:r>
          </a:p>
          <a:p>
            <a:pPr>
              <a:lnSpc>
                <a:spcPts val="2542"/>
              </a:lnSpc>
            </a:pPr>
            <a:r>
              <a:rPr lang="en-US" sz="1729">
                <a:solidFill>
                  <a:srgbClr val="FFFFFF"/>
                </a:solidFill>
                <a:latin typeface="Open Sauce"/>
              </a:rPr>
              <a:t>Testing F-1: 0.2910284463894967</a:t>
            </a:r>
          </a:p>
          <a:p>
            <a:pPr>
              <a:lnSpc>
                <a:spcPts val="2542"/>
              </a:lnSpc>
            </a:pPr>
            <a:r>
              <a:rPr lang="en-US" sz="1729">
                <a:solidFill>
                  <a:srgbClr val="FFFFFF"/>
                </a:solidFill>
                <a:latin typeface="Open Sauce"/>
              </a:rPr>
              <a:t>Testing F-Beta: 0.2910284463894967</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SVC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0.9113300492610837</a:t>
            </a:r>
          </a:p>
          <a:p>
            <a:pPr>
              <a:lnSpc>
                <a:spcPts val="2542"/>
              </a:lnSpc>
            </a:pPr>
            <a:r>
              <a:rPr lang="en-US" sz="1729">
                <a:solidFill>
                  <a:srgbClr val="FFFFFF"/>
                </a:solidFill>
                <a:latin typeface="Open Sauce"/>
              </a:rPr>
              <a:t>Testing Accuracy: 0.49671772428884026</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  0 230]</a:t>
            </a:r>
          </a:p>
          <a:p>
            <a:pPr>
              <a:lnSpc>
                <a:spcPts val="2542"/>
              </a:lnSpc>
            </a:pPr>
            <a:r>
              <a:rPr lang="en-US" sz="1729">
                <a:solidFill>
                  <a:srgbClr val="FFFFFF"/>
                </a:solidFill>
                <a:latin typeface="Open Sauce"/>
              </a:rPr>
              <a:t> [  0 227]]</a:t>
            </a:r>
          </a:p>
          <a:p>
            <a:pPr>
              <a:lnSpc>
                <a:spcPts val="2542"/>
              </a:lnSpc>
            </a:pPr>
            <a:r>
              <a:rPr lang="en-US" sz="1729">
                <a:solidFill>
                  <a:srgbClr val="FFFFFF"/>
                </a:solidFill>
                <a:latin typeface="Open Sauce"/>
              </a:rPr>
              <a:t>Recall Score :  0.49671772428884026</a:t>
            </a:r>
          </a:p>
          <a:p>
            <a:pPr>
              <a:lnSpc>
                <a:spcPts val="2542"/>
              </a:lnSpc>
            </a:pPr>
            <a:r>
              <a:rPr lang="en-US" sz="1729">
                <a:solidFill>
                  <a:srgbClr val="FFFFFF"/>
                </a:solidFill>
                <a:latin typeface="Open Sauce"/>
              </a:rPr>
              <a:t>Precision Score :  0.49671772428884026</a:t>
            </a:r>
          </a:p>
          <a:p>
            <a:pPr>
              <a:lnSpc>
                <a:spcPts val="2542"/>
              </a:lnSpc>
            </a:pPr>
            <a:r>
              <a:rPr lang="en-US" sz="1729">
                <a:solidFill>
                  <a:srgbClr val="FFFFFF"/>
                </a:solidFill>
                <a:latin typeface="Open Sauce"/>
              </a:rPr>
              <a:t>Testing F-1: 0.49671772428884026</a:t>
            </a:r>
          </a:p>
          <a:p>
            <a:pPr>
              <a:lnSpc>
                <a:spcPts val="2542"/>
              </a:lnSpc>
            </a:pPr>
            <a:r>
              <a:rPr lang="en-US" sz="1729">
                <a:solidFill>
                  <a:srgbClr val="FFFFFF"/>
                </a:solidFill>
                <a:latin typeface="Open Sauce"/>
              </a:rPr>
              <a:t>Testing F-Beta: 0.49671772428884026</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Ada Boost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0.9638752052545156</a:t>
            </a:r>
          </a:p>
          <a:p>
            <a:pPr>
              <a:lnSpc>
                <a:spcPts val="2542"/>
              </a:lnSpc>
            </a:pPr>
            <a:r>
              <a:rPr lang="en-US" sz="1729">
                <a:solidFill>
                  <a:srgbClr val="FFFFFF"/>
                </a:solidFill>
                <a:latin typeface="Open Sauce"/>
              </a:rPr>
              <a:t>Testing Accuracy: 0.5032822757111597</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[[230   0]</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0.5032822757111597</a:t>
            </a:r>
          </a:p>
          <a:p>
            <a:pPr>
              <a:lnSpc>
                <a:spcPts val="2542"/>
              </a:lnSpc>
            </a:pPr>
            <a:r>
              <a:rPr lang="en-US" sz="1729">
                <a:solidFill>
                  <a:srgbClr val="FFFFFF"/>
                </a:solidFill>
                <a:latin typeface="Open Sauce"/>
              </a:rPr>
              <a:t>Precision Score :  0.5032822757111597</a:t>
            </a:r>
          </a:p>
          <a:p>
            <a:pPr>
              <a:lnSpc>
                <a:spcPts val="2542"/>
              </a:lnSpc>
            </a:pPr>
            <a:r>
              <a:rPr lang="en-US" sz="1729">
                <a:solidFill>
                  <a:srgbClr val="FFFFFF"/>
                </a:solidFill>
                <a:latin typeface="Open Sauce"/>
              </a:rPr>
              <a:t>Testing F-1: 0.5032822757111597</a:t>
            </a:r>
          </a:p>
          <a:p>
            <a:pPr>
              <a:lnSpc>
                <a:spcPts val="2542"/>
              </a:lnSpc>
            </a:pPr>
            <a:r>
              <a:rPr lang="en-US" sz="1729">
                <a:solidFill>
                  <a:srgbClr val="FFFFFF"/>
                </a:solidFill>
                <a:latin typeface="Open Sauce"/>
              </a:rPr>
              <a:t>Testing F-Beta: 0.5032822757111597</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Model XGBoost </a:t>
            </a:r>
          </a:p>
          <a:p>
            <a:pPr>
              <a:lnSpc>
                <a:spcPts val="2542"/>
              </a:lnSpc>
            </a:pPr>
            <a:r>
              <a:rPr lang="en-US" sz="1729">
                <a:solidFill>
                  <a:srgbClr val="FFFFFF"/>
                </a:solidFill>
                <a:latin typeface="Open Sauce"/>
              </a:rPr>
              <a:t>--------------</a:t>
            </a:r>
          </a:p>
          <a:p>
            <a:pPr>
              <a:lnSpc>
                <a:spcPts val="2542"/>
              </a:lnSpc>
            </a:pPr>
            <a:r>
              <a:rPr lang="en-US" sz="1729">
                <a:solidFill>
                  <a:srgbClr val="FFFFFF"/>
                </a:solidFill>
                <a:latin typeface="Open Sauce"/>
              </a:rPr>
              <a:t>Training Accuracy: 1.0</a:t>
            </a:r>
          </a:p>
          <a:p>
            <a:pPr>
              <a:lnSpc>
                <a:spcPts val="2542"/>
              </a:lnSpc>
            </a:pPr>
            <a:r>
              <a:rPr lang="en-US" sz="1729">
                <a:solidFill>
                  <a:srgbClr val="FFFFFF"/>
                </a:solidFill>
                <a:latin typeface="Open Sauce"/>
              </a:rPr>
              <a:t>Testing Accuracy: 0.5010940919037199</a:t>
            </a:r>
          </a:p>
          <a:p>
            <a:pPr>
              <a:lnSpc>
                <a:spcPts val="2542"/>
              </a:lnSpc>
            </a:pPr>
            <a:r>
              <a:rPr lang="en-US" sz="1729">
                <a:solidFill>
                  <a:srgbClr val="FFFFFF"/>
                </a:solidFill>
                <a:latin typeface="Open Sauce"/>
              </a:rPr>
              <a:t>Testing Confusion Matrix: </a:t>
            </a:r>
          </a:p>
          <a:p>
            <a:pPr>
              <a:lnSpc>
                <a:spcPts val="2542"/>
              </a:lnSpc>
            </a:pPr>
            <a:r>
              <a:rPr lang="en-US" sz="1729">
                <a:solidFill>
                  <a:srgbClr val="FFFFFF"/>
                </a:solidFill>
                <a:latin typeface="Open Sauce"/>
              </a:rPr>
              <a:t>[[229   1]</a:t>
            </a:r>
          </a:p>
          <a:p>
            <a:pPr>
              <a:lnSpc>
                <a:spcPts val="2542"/>
              </a:lnSpc>
            </a:pPr>
            <a:r>
              <a:rPr lang="en-US" sz="1729">
                <a:solidFill>
                  <a:srgbClr val="FFFFFF"/>
                </a:solidFill>
                <a:latin typeface="Open Sauce"/>
              </a:rPr>
              <a:t> [227   0]]</a:t>
            </a:r>
          </a:p>
          <a:p>
            <a:pPr>
              <a:lnSpc>
                <a:spcPts val="2542"/>
              </a:lnSpc>
            </a:pPr>
            <a:r>
              <a:rPr lang="en-US" sz="1729">
                <a:solidFill>
                  <a:srgbClr val="FFFFFF"/>
                </a:solidFill>
                <a:latin typeface="Open Sauce"/>
              </a:rPr>
              <a:t>Recall Score :  0.5010940919037199</a:t>
            </a:r>
          </a:p>
          <a:p>
            <a:pPr>
              <a:lnSpc>
                <a:spcPts val="2542"/>
              </a:lnSpc>
            </a:pPr>
            <a:r>
              <a:rPr lang="en-US" sz="1729">
                <a:solidFill>
                  <a:srgbClr val="FFFFFF"/>
                </a:solidFill>
                <a:latin typeface="Open Sauce"/>
              </a:rPr>
              <a:t>Precision Score :  0.5010940919037199</a:t>
            </a:r>
          </a:p>
          <a:p>
            <a:pPr>
              <a:lnSpc>
                <a:spcPts val="2542"/>
              </a:lnSpc>
            </a:pPr>
            <a:r>
              <a:rPr lang="en-US" sz="1729">
                <a:solidFill>
                  <a:srgbClr val="FFFFFF"/>
                </a:solidFill>
                <a:latin typeface="Open Sauce"/>
              </a:rPr>
              <a:t>Testing F-1: 0.5010940919037199</a:t>
            </a:r>
          </a:p>
          <a:p>
            <a:pPr>
              <a:lnSpc>
                <a:spcPts val="2542"/>
              </a:lnSpc>
            </a:pPr>
            <a:r>
              <a:rPr lang="en-US" sz="1729">
                <a:solidFill>
                  <a:srgbClr val="FFFFFF"/>
                </a:solidFill>
                <a:latin typeface="Open Sauce"/>
              </a:rPr>
              <a:t>Testing F-Beta: 0.5010940919037199</a:t>
            </a:r>
          </a:p>
          <a:p>
            <a:pPr>
              <a:lnSpc>
                <a:spcPts val="2542"/>
              </a:lnSpc>
            </a:pPr>
            <a:r>
              <a:rPr lang="en-US" sz="1729">
                <a:solidFill>
                  <a:srgbClr val="FFFFFF"/>
                </a:solidFill>
                <a:latin typeface="Open Sauce"/>
              </a:rPr>
              <a:t>------------------------------</a:t>
            </a:r>
          </a:p>
          <a:p>
            <a:pPr>
              <a:lnSpc>
                <a:spcPts val="1807"/>
              </a:lnSpc>
            </a:pPr>
            <a:endParaRPr lang="en-US" sz="1729">
              <a:solidFill>
                <a:srgbClr val="FFFFFF"/>
              </a:solidFill>
              <a:latin typeface="Open Sauce"/>
            </a:endParaRP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46708" y="385825"/>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1368048" y="-225048"/>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TextBox 8"/>
          <p:cNvSpPr txBox="1"/>
          <p:nvPr/>
        </p:nvSpPr>
        <p:spPr>
          <a:xfrm>
            <a:off x="4606480" y="4027150"/>
            <a:ext cx="8347436" cy="3875534"/>
          </a:xfrm>
          <a:prstGeom prst="rect">
            <a:avLst/>
          </a:prstGeom>
        </p:spPr>
        <p:txBody>
          <a:bodyPr lIns="0" tIns="0" rIns="0" bIns="0" rtlCol="0" anchor="t">
            <a:spAutoFit/>
          </a:bodyPr>
          <a:lstStyle/>
          <a:p>
            <a:pPr marL="906767" lvl="1" indent="-453384">
              <a:lnSpc>
                <a:spcPts val="6173"/>
              </a:lnSpc>
              <a:buFont typeface="Arial"/>
              <a:buChar char="•"/>
            </a:pPr>
            <a:r>
              <a:rPr lang="en-US" sz="4199">
                <a:solidFill>
                  <a:srgbClr val="FFFFFF"/>
                </a:solidFill>
                <a:latin typeface="Open Sauce Light"/>
              </a:rPr>
              <a:t>Unbalanced Dataset </a:t>
            </a:r>
          </a:p>
          <a:p>
            <a:pPr marL="906767" lvl="1" indent="-453384">
              <a:lnSpc>
                <a:spcPts val="6173"/>
              </a:lnSpc>
              <a:buFont typeface="Arial"/>
              <a:buChar char="•"/>
            </a:pPr>
            <a:r>
              <a:rPr lang="en-US" sz="4199">
                <a:solidFill>
                  <a:srgbClr val="FFFFFF"/>
                </a:solidFill>
                <a:latin typeface="Open Sauce Light"/>
              </a:rPr>
              <a:t>Handling with Null values</a:t>
            </a:r>
          </a:p>
          <a:p>
            <a:pPr marL="906767" lvl="1" indent="-453384">
              <a:lnSpc>
                <a:spcPts val="6173"/>
              </a:lnSpc>
              <a:buFont typeface="Arial"/>
              <a:buChar char="•"/>
            </a:pPr>
            <a:r>
              <a:rPr lang="en-US" sz="4199">
                <a:solidFill>
                  <a:srgbClr val="FFFFFF"/>
                </a:solidFill>
                <a:latin typeface="Open Sauce Light"/>
              </a:rPr>
              <a:t>Data Bias</a:t>
            </a:r>
          </a:p>
          <a:p>
            <a:pPr marL="906767" lvl="1" indent="-453384">
              <a:lnSpc>
                <a:spcPts val="6173"/>
              </a:lnSpc>
              <a:buFont typeface="Arial"/>
              <a:buChar char="•"/>
            </a:pPr>
            <a:r>
              <a:rPr lang="en-US" sz="4199">
                <a:solidFill>
                  <a:srgbClr val="FFFFFF"/>
                </a:solidFill>
                <a:latin typeface="Open Sauce Light"/>
              </a:rPr>
              <a:t>Feature Scaling</a:t>
            </a:r>
          </a:p>
          <a:p>
            <a:pPr marL="906767" lvl="1" indent="-453384">
              <a:lnSpc>
                <a:spcPts val="6173"/>
              </a:lnSpc>
              <a:buFont typeface="Arial"/>
              <a:buChar char="•"/>
            </a:pPr>
            <a:r>
              <a:rPr lang="en-US" sz="4199">
                <a:solidFill>
                  <a:srgbClr val="FFFFFF"/>
                </a:solidFill>
                <a:latin typeface="Open Sauce Light"/>
              </a:rPr>
              <a:t>Redundant Entries</a:t>
            </a:r>
          </a:p>
        </p:txBody>
      </p:sp>
      <p:sp>
        <p:nvSpPr>
          <p:cNvPr id="9" name="TextBox 9"/>
          <p:cNvSpPr txBox="1"/>
          <p:nvPr/>
        </p:nvSpPr>
        <p:spPr>
          <a:xfrm>
            <a:off x="694681" y="1590596"/>
            <a:ext cx="12362855"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CHALLENGES IN THIS DATASET</a:t>
            </a:r>
          </a:p>
        </p:txBody>
      </p:sp>
      <p:sp>
        <p:nvSpPr>
          <p:cNvPr id="10" name="AutoShape 10"/>
          <p:cNvSpPr/>
          <p:nvPr/>
        </p:nvSpPr>
        <p:spPr>
          <a:xfrm flipH="1">
            <a:off x="1833686" y="3081067"/>
            <a:ext cx="8347436" cy="0"/>
          </a:xfrm>
          <a:prstGeom prst="line">
            <a:avLst/>
          </a:prstGeom>
          <a:ln w="76200" cap="flat">
            <a:solidFill>
              <a:srgbClr val="F5F5F5"/>
            </a:solidFill>
            <a:prstDash val="solid"/>
            <a:headEnd type="none" w="sm" len="sm"/>
            <a:tailEnd type="none" w="sm" len="sm"/>
          </a:ln>
        </p:spPr>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46708" y="385825"/>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733491" y="-13031"/>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TextBox 8"/>
          <p:cNvSpPr txBox="1"/>
          <p:nvPr/>
        </p:nvSpPr>
        <p:spPr>
          <a:xfrm>
            <a:off x="1226652" y="2023681"/>
            <a:ext cx="15672689" cy="8263319"/>
          </a:xfrm>
          <a:prstGeom prst="rect">
            <a:avLst/>
          </a:prstGeom>
        </p:spPr>
        <p:txBody>
          <a:bodyPr lIns="0" tIns="0" rIns="0" bIns="0" rtlCol="0" anchor="t">
            <a:spAutoFit/>
          </a:bodyPr>
          <a:lstStyle/>
          <a:p>
            <a:pPr marL="453388" lvl="1" indent="-226694">
              <a:lnSpc>
                <a:spcPts val="3086"/>
              </a:lnSpc>
              <a:buFont typeface="Arial"/>
              <a:buChar char="•"/>
            </a:pPr>
            <a:r>
              <a:rPr lang="en-US" sz="2099">
                <a:solidFill>
                  <a:srgbClr val="FFFFFF"/>
                </a:solidFill>
                <a:latin typeface="Open Sauce Light"/>
              </a:rPr>
              <a:t>Dataset Overview: The dataset contains 6,362,620 rows and 11 columns. Each row represents a transaction, and the columns represent various attributes of the transactions, such as time, transaction type, transaction amount, customer information, and recipient information. The target variable is isFraud, which indicates whether a transaction is fraudulent (1) or not (0).</a:t>
            </a:r>
          </a:p>
          <a:p>
            <a:pPr marL="453388" lvl="1" indent="-226694">
              <a:lnSpc>
                <a:spcPts val="3086"/>
              </a:lnSpc>
              <a:buFont typeface="Arial"/>
              <a:buChar char="•"/>
            </a:pPr>
            <a:r>
              <a:rPr lang="en-US" sz="2099">
                <a:solidFill>
                  <a:srgbClr val="FFFFFF"/>
                </a:solidFill>
                <a:latin typeface="Open Sauce Light"/>
              </a:rPr>
              <a:t>Features: The dataset includes features such as step, type, amount, nameOrig, oldbalanceOrg, newbalanceOrig, nameDest, oldbalanceDest, newbalanceDest, isFraud, and isFlaggedFraud.</a:t>
            </a:r>
          </a:p>
          <a:p>
            <a:pPr marL="453388" lvl="1" indent="-226694">
              <a:lnSpc>
                <a:spcPts val="3086"/>
              </a:lnSpc>
              <a:buFont typeface="Arial"/>
              <a:buChar char="•"/>
            </a:pPr>
            <a:r>
              <a:rPr lang="en-US" sz="2099">
                <a:solidFill>
                  <a:srgbClr val="FFFFFF"/>
                </a:solidFill>
                <a:latin typeface="Open Sauce Light"/>
              </a:rPr>
              <a:t>Target Variable: The primary task is to predict whether a transaction is fraudulent (isFraud = 1) or not (isFraud = 0). This is a binary classification problem.</a:t>
            </a:r>
          </a:p>
          <a:p>
            <a:pPr marL="453388" lvl="1" indent="-226694">
              <a:lnSpc>
                <a:spcPts val="3086"/>
              </a:lnSpc>
              <a:buFont typeface="Arial"/>
              <a:buChar char="•"/>
            </a:pPr>
            <a:r>
              <a:rPr lang="en-US" sz="2099">
                <a:solidFill>
                  <a:srgbClr val="FFFFFF"/>
                </a:solidFill>
                <a:latin typeface="Open Sauce Light"/>
              </a:rPr>
              <a:t>Fraud Detection: The goal is to develop a machine learning model that can effectively detect fraudulent transactions to prevent financial losses and protect customers and businesses.</a:t>
            </a:r>
          </a:p>
          <a:p>
            <a:pPr marL="453388" lvl="1" indent="-226694">
              <a:lnSpc>
                <a:spcPts val="3086"/>
              </a:lnSpc>
              <a:buFont typeface="Arial"/>
              <a:buChar char="•"/>
            </a:pPr>
            <a:r>
              <a:rPr lang="en-US" sz="2099">
                <a:solidFill>
                  <a:srgbClr val="FFFFFF"/>
                </a:solidFill>
                <a:latin typeface="Open Sauce Light"/>
              </a:rPr>
              <a:t>Best Algorithm: According to the inference made from the provided code, the Random Forest classifier achieved the highest AUC score among all the classifiers evaluated. A higher AUC score indicates better performance in distinguishing between fraudulent and non-fraudulent transactions. Therefore, it can be concluded that the Random Forest algorithm is the best-performing model for this specific dataset and task of online payment fraud detection.</a:t>
            </a:r>
          </a:p>
          <a:p>
            <a:pPr>
              <a:lnSpc>
                <a:spcPts val="3086"/>
              </a:lnSpc>
            </a:pPr>
            <a:endParaRPr lang="en-US" sz="2099">
              <a:solidFill>
                <a:srgbClr val="FFFFFF"/>
              </a:solidFill>
              <a:latin typeface="Open Sauce Light"/>
            </a:endParaRPr>
          </a:p>
          <a:p>
            <a:pPr>
              <a:lnSpc>
                <a:spcPts val="3086"/>
              </a:lnSpc>
            </a:pPr>
            <a:r>
              <a:rPr lang="en-US" sz="2099">
                <a:solidFill>
                  <a:srgbClr val="FFFFFF"/>
                </a:solidFill>
                <a:latin typeface="Open Sauce Bold"/>
              </a:rPr>
              <a:t>However, it's important to note that the choice of the "best" algorithm may depend on various factors, including data size, data quality, feature engineering, and specific performance metrics. Therefore, it's always recommended to perform thorough model evaluation and hyperparameter tuning to ensure the most suitable algorithm for a given problem. Additionally, you may want to explore other machine learning algorithms and techniques to further improve the model's performance.</a:t>
            </a:r>
          </a:p>
          <a:p>
            <a:pPr>
              <a:lnSpc>
                <a:spcPts val="3821"/>
              </a:lnSpc>
            </a:pPr>
            <a:endParaRPr lang="en-US" sz="2099">
              <a:solidFill>
                <a:srgbClr val="FFFFFF"/>
              </a:solidFill>
              <a:latin typeface="Open Sauce Bold"/>
            </a:endParaRPr>
          </a:p>
        </p:txBody>
      </p:sp>
      <p:sp>
        <p:nvSpPr>
          <p:cNvPr id="9" name="TextBox 9"/>
          <p:cNvSpPr txBox="1"/>
          <p:nvPr/>
        </p:nvSpPr>
        <p:spPr>
          <a:xfrm>
            <a:off x="1028700" y="458552"/>
            <a:ext cx="6899678"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CONCLUSION</a:t>
            </a:r>
          </a:p>
        </p:txBody>
      </p:sp>
      <p:sp>
        <p:nvSpPr>
          <p:cNvPr id="10" name="AutoShape 10"/>
          <p:cNvSpPr/>
          <p:nvPr/>
        </p:nvSpPr>
        <p:spPr>
          <a:xfrm flipH="1">
            <a:off x="715561" y="1706960"/>
            <a:ext cx="8347436" cy="0"/>
          </a:xfrm>
          <a:prstGeom prst="line">
            <a:avLst/>
          </a:prstGeom>
          <a:ln w="76200" cap="flat">
            <a:solidFill>
              <a:srgbClr val="F5F5F5"/>
            </a:solidFill>
            <a:prstDash val="solid"/>
            <a:headEnd type="none" w="sm" len="sm"/>
            <a:tailEnd type="none" w="sm" len="sm"/>
          </a:ln>
        </p:spPr>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AutoShape 3"/>
          <p:cNvSpPr/>
          <p:nvPr/>
        </p:nvSpPr>
        <p:spPr>
          <a:xfrm flipH="1">
            <a:off x="3838745" y="4174609"/>
            <a:ext cx="10610668" cy="53684"/>
          </a:xfrm>
          <a:prstGeom prst="line">
            <a:avLst/>
          </a:prstGeom>
          <a:ln w="76200" cap="flat">
            <a:solidFill>
              <a:srgbClr val="F5F5F5"/>
            </a:solidFill>
            <a:prstDash val="solid"/>
            <a:headEnd type="none" w="sm" len="sm"/>
            <a:tailEnd type="none" w="sm" len="sm"/>
          </a:ln>
        </p:spPr>
      </p:sp>
      <p:sp>
        <p:nvSpPr>
          <p:cNvPr id="4" name="TextBox 4"/>
          <p:cNvSpPr txBox="1"/>
          <p:nvPr/>
        </p:nvSpPr>
        <p:spPr>
          <a:xfrm>
            <a:off x="3838649" y="1977800"/>
            <a:ext cx="10610702" cy="774700"/>
          </a:xfrm>
          <a:prstGeom prst="rect">
            <a:avLst/>
          </a:prstGeom>
        </p:spPr>
        <p:txBody>
          <a:bodyPr lIns="0" tIns="0" rIns="0" bIns="0" rtlCol="0" anchor="t">
            <a:spAutoFit/>
          </a:bodyPr>
          <a:lstStyle/>
          <a:p>
            <a:pPr algn="ctr">
              <a:lnSpc>
                <a:spcPts val="6049"/>
              </a:lnSpc>
            </a:pPr>
            <a:r>
              <a:rPr lang="en-US" sz="5499" spc="175">
                <a:solidFill>
                  <a:srgbClr val="FFFFFF"/>
                </a:solidFill>
                <a:latin typeface="Days"/>
              </a:rPr>
              <a:t>Table of</a:t>
            </a:r>
          </a:p>
        </p:txBody>
      </p:sp>
      <p:sp>
        <p:nvSpPr>
          <p:cNvPr id="5" name="TextBox 5"/>
          <p:cNvSpPr txBox="1"/>
          <p:nvPr/>
        </p:nvSpPr>
        <p:spPr>
          <a:xfrm>
            <a:off x="3713044" y="5572338"/>
            <a:ext cx="2097071" cy="319278"/>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INTRODUCTION</a:t>
            </a:r>
          </a:p>
        </p:txBody>
      </p:sp>
      <p:sp>
        <p:nvSpPr>
          <p:cNvPr id="6" name="TextBox 6"/>
          <p:cNvSpPr txBox="1"/>
          <p:nvPr/>
        </p:nvSpPr>
        <p:spPr>
          <a:xfrm>
            <a:off x="3628807"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01</a:t>
            </a:r>
          </a:p>
        </p:txBody>
      </p:sp>
      <p:sp>
        <p:nvSpPr>
          <p:cNvPr id="7" name="TextBox 7"/>
          <p:cNvSpPr txBox="1"/>
          <p:nvPr/>
        </p:nvSpPr>
        <p:spPr>
          <a:xfrm>
            <a:off x="6494264"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02</a:t>
            </a:r>
          </a:p>
        </p:txBody>
      </p:sp>
      <p:sp>
        <p:nvSpPr>
          <p:cNvPr id="8" name="TextBox 8"/>
          <p:cNvSpPr txBox="1"/>
          <p:nvPr/>
        </p:nvSpPr>
        <p:spPr>
          <a:xfrm>
            <a:off x="9426884"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03</a:t>
            </a:r>
          </a:p>
        </p:txBody>
      </p:sp>
      <p:sp>
        <p:nvSpPr>
          <p:cNvPr id="9" name="TextBox 9"/>
          <p:cNvSpPr txBox="1"/>
          <p:nvPr/>
        </p:nvSpPr>
        <p:spPr>
          <a:xfrm>
            <a:off x="12359177" y="4643028"/>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04</a:t>
            </a:r>
          </a:p>
        </p:txBody>
      </p:sp>
      <p:sp>
        <p:nvSpPr>
          <p:cNvPr id="10" name="TextBox 10"/>
          <p:cNvSpPr txBox="1"/>
          <p:nvPr/>
        </p:nvSpPr>
        <p:spPr>
          <a:xfrm>
            <a:off x="6662736" y="5541477"/>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DATASET OVERVIEW</a:t>
            </a:r>
          </a:p>
        </p:txBody>
      </p:sp>
      <p:sp>
        <p:nvSpPr>
          <p:cNvPr id="11" name="TextBox 11"/>
          <p:cNvSpPr txBox="1"/>
          <p:nvPr/>
        </p:nvSpPr>
        <p:spPr>
          <a:xfrm>
            <a:off x="9612429" y="5572338"/>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DATA  PREPROCESSING</a:t>
            </a:r>
          </a:p>
        </p:txBody>
      </p:sp>
      <p:sp>
        <p:nvSpPr>
          <p:cNvPr id="12" name="TextBox 12"/>
          <p:cNvSpPr txBox="1"/>
          <p:nvPr/>
        </p:nvSpPr>
        <p:spPr>
          <a:xfrm>
            <a:off x="12566750" y="5572338"/>
            <a:ext cx="2453162"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VISUALIZATION</a:t>
            </a:r>
          </a:p>
          <a:p>
            <a:pPr algn="ctr">
              <a:lnSpc>
                <a:spcPts val="2646"/>
              </a:lnSpc>
            </a:pPr>
            <a:endParaRPr lang="en-US" sz="1800">
              <a:solidFill>
                <a:srgbClr val="FFFFFF"/>
              </a:solidFill>
              <a:latin typeface="Open Sauce Light"/>
            </a:endParaRPr>
          </a:p>
        </p:txBody>
      </p:sp>
      <p:sp>
        <p:nvSpPr>
          <p:cNvPr id="13" name="TextBox 13"/>
          <p:cNvSpPr txBox="1"/>
          <p:nvPr/>
        </p:nvSpPr>
        <p:spPr>
          <a:xfrm>
            <a:off x="3628807" y="7666072"/>
            <a:ext cx="2781220"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MACHINE LEARNING ALGORITHMS USED</a:t>
            </a:r>
          </a:p>
        </p:txBody>
      </p:sp>
      <p:sp>
        <p:nvSpPr>
          <p:cNvPr id="14" name="TextBox 14"/>
          <p:cNvSpPr txBox="1"/>
          <p:nvPr/>
        </p:nvSpPr>
        <p:spPr>
          <a:xfrm>
            <a:off x="3628807"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05</a:t>
            </a:r>
          </a:p>
        </p:txBody>
      </p:sp>
      <p:sp>
        <p:nvSpPr>
          <p:cNvPr id="15" name="TextBox 15"/>
          <p:cNvSpPr txBox="1"/>
          <p:nvPr/>
        </p:nvSpPr>
        <p:spPr>
          <a:xfrm>
            <a:off x="6494264"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06</a:t>
            </a:r>
          </a:p>
        </p:txBody>
      </p:sp>
      <p:sp>
        <p:nvSpPr>
          <p:cNvPr id="16" name="TextBox 16"/>
          <p:cNvSpPr txBox="1"/>
          <p:nvPr/>
        </p:nvSpPr>
        <p:spPr>
          <a:xfrm>
            <a:off x="9426884"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07</a:t>
            </a:r>
          </a:p>
        </p:txBody>
      </p:sp>
      <p:sp>
        <p:nvSpPr>
          <p:cNvPr id="17" name="TextBox 17"/>
          <p:cNvSpPr txBox="1"/>
          <p:nvPr/>
        </p:nvSpPr>
        <p:spPr>
          <a:xfrm>
            <a:off x="12359177" y="6736761"/>
            <a:ext cx="2265543" cy="784225"/>
          </a:xfrm>
          <a:prstGeom prst="rect">
            <a:avLst/>
          </a:prstGeom>
        </p:spPr>
        <p:txBody>
          <a:bodyPr lIns="0" tIns="0" rIns="0" bIns="0" rtlCol="0" anchor="t">
            <a:spAutoFit/>
          </a:bodyPr>
          <a:lstStyle/>
          <a:p>
            <a:pPr algn="ctr">
              <a:lnSpc>
                <a:spcPts val="6049"/>
              </a:lnSpc>
            </a:pPr>
            <a:r>
              <a:rPr lang="en-US" sz="5499" spc="175">
                <a:solidFill>
                  <a:srgbClr val="FFFFFF"/>
                </a:solidFill>
                <a:latin typeface="Open Sauce Medium"/>
              </a:rPr>
              <a:t>08</a:t>
            </a:r>
          </a:p>
        </p:txBody>
      </p:sp>
      <p:sp>
        <p:nvSpPr>
          <p:cNvPr id="18" name="TextBox 18"/>
          <p:cNvSpPr txBox="1"/>
          <p:nvPr/>
        </p:nvSpPr>
        <p:spPr>
          <a:xfrm>
            <a:off x="6148382" y="7666072"/>
            <a:ext cx="3464047" cy="986028"/>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MODEL EVALUATION </a:t>
            </a:r>
          </a:p>
          <a:p>
            <a:pPr algn="ctr">
              <a:lnSpc>
                <a:spcPts val="2646"/>
              </a:lnSpc>
            </a:pPr>
            <a:r>
              <a:rPr lang="en-US" sz="1800">
                <a:solidFill>
                  <a:srgbClr val="FFFFFF"/>
                </a:solidFill>
                <a:latin typeface="Open Sauce Light"/>
              </a:rPr>
              <a:t>AND PERFORMANCE COMPARISON</a:t>
            </a:r>
          </a:p>
        </p:txBody>
      </p:sp>
      <p:sp>
        <p:nvSpPr>
          <p:cNvPr id="19" name="TextBox 19"/>
          <p:cNvSpPr txBox="1"/>
          <p:nvPr/>
        </p:nvSpPr>
        <p:spPr>
          <a:xfrm>
            <a:off x="9612429" y="7666072"/>
            <a:ext cx="2097071" cy="652653"/>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CHALLENGES IN THIS DATASET</a:t>
            </a:r>
          </a:p>
        </p:txBody>
      </p:sp>
      <p:sp>
        <p:nvSpPr>
          <p:cNvPr id="20" name="TextBox 20"/>
          <p:cNvSpPr txBox="1"/>
          <p:nvPr/>
        </p:nvSpPr>
        <p:spPr>
          <a:xfrm>
            <a:off x="12562122" y="7666072"/>
            <a:ext cx="2097071" cy="319278"/>
          </a:xfrm>
          <a:prstGeom prst="rect">
            <a:avLst/>
          </a:prstGeom>
        </p:spPr>
        <p:txBody>
          <a:bodyPr lIns="0" tIns="0" rIns="0" bIns="0" rtlCol="0" anchor="t">
            <a:spAutoFit/>
          </a:bodyPr>
          <a:lstStyle/>
          <a:p>
            <a:pPr algn="ctr">
              <a:lnSpc>
                <a:spcPts val="2646"/>
              </a:lnSpc>
            </a:pPr>
            <a:r>
              <a:rPr lang="en-US" sz="1800">
                <a:solidFill>
                  <a:srgbClr val="FFFFFF"/>
                </a:solidFill>
                <a:latin typeface="Open Sauce Light"/>
              </a:rPr>
              <a:t>CONCLUSION</a:t>
            </a:r>
          </a:p>
        </p:txBody>
      </p:sp>
      <p:sp>
        <p:nvSpPr>
          <p:cNvPr id="21" name="TextBox 21"/>
          <p:cNvSpPr txBox="1"/>
          <p:nvPr/>
        </p:nvSpPr>
        <p:spPr>
          <a:xfrm>
            <a:off x="3838615" y="2876325"/>
            <a:ext cx="10610702" cy="1088390"/>
          </a:xfrm>
          <a:prstGeom prst="rect">
            <a:avLst/>
          </a:prstGeom>
        </p:spPr>
        <p:txBody>
          <a:bodyPr lIns="0" tIns="0" rIns="0" bIns="0" rtlCol="0" anchor="t">
            <a:spAutoFit/>
          </a:bodyPr>
          <a:lstStyle/>
          <a:p>
            <a:pPr algn="ctr">
              <a:lnSpc>
                <a:spcPts val="8470"/>
              </a:lnSpc>
            </a:pPr>
            <a:r>
              <a:rPr lang="en-US" sz="7700" spc="2194">
                <a:solidFill>
                  <a:srgbClr val="FFFFFF"/>
                </a:solidFill>
                <a:latin typeface="Open Sauce Medium"/>
              </a:rPr>
              <a:t>CONTENTS</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8046708" y="254221"/>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1549949" y="551590"/>
            <a:ext cx="11245538" cy="10142359"/>
            <a:chOff x="0" y="0"/>
            <a:chExt cx="2961788" cy="2671239"/>
          </a:xfrm>
        </p:grpSpPr>
        <p:sp>
          <p:nvSpPr>
            <p:cNvPr id="6" name="Freeform 6"/>
            <p:cNvSpPr/>
            <p:nvPr/>
          </p:nvSpPr>
          <p:spPr>
            <a:xfrm>
              <a:off x="0" y="0"/>
              <a:ext cx="2961788" cy="2671239"/>
            </a:xfrm>
            <a:custGeom>
              <a:avLst/>
              <a:gdLst/>
              <a:ahLst/>
              <a:cxnLst/>
              <a:rect l="l" t="t" r="r" b="b"/>
              <a:pathLst>
                <a:path w="2961788" h="2671239">
                  <a:moveTo>
                    <a:pt x="0" y="0"/>
                  </a:moveTo>
                  <a:lnTo>
                    <a:pt x="2961788" y="0"/>
                  </a:lnTo>
                  <a:lnTo>
                    <a:pt x="2961788" y="2671239"/>
                  </a:lnTo>
                  <a:lnTo>
                    <a:pt x="0" y="2671239"/>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AutoShape 8"/>
          <p:cNvSpPr/>
          <p:nvPr/>
        </p:nvSpPr>
        <p:spPr>
          <a:xfrm flipH="1">
            <a:off x="-998359" y="9499281"/>
            <a:ext cx="18257659" cy="0"/>
          </a:xfrm>
          <a:prstGeom prst="line">
            <a:avLst/>
          </a:prstGeom>
          <a:ln w="76200" cap="flat">
            <a:solidFill>
              <a:srgbClr val="C23A97"/>
            </a:solidFill>
            <a:prstDash val="solid"/>
            <a:headEnd type="none" w="sm" len="sm"/>
            <a:tailEnd type="none" w="sm" len="sm"/>
          </a:ln>
        </p:spPr>
      </p:sp>
      <p:sp>
        <p:nvSpPr>
          <p:cNvPr id="9" name="TextBox 9"/>
          <p:cNvSpPr txBox="1"/>
          <p:nvPr/>
        </p:nvSpPr>
        <p:spPr>
          <a:xfrm>
            <a:off x="1028700" y="2635204"/>
            <a:ext cx="6899678"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INTRODUCTION</a:t>
            </a:r>
          </a:p>
        </p:txBody>
      </p:sp>
      <p:sp>
        <p:nvSpPr>
          <p:cNvPr id="10" name="AutoShape 10"/>
          <p:cNvSpPr/>
          <p:nvPr/>
        </p:nvSpPr>
        <p:spPr>
          <a:xfrm flipH="1">
            <a:off x="0" y="1769881"/>
            <a:ext cx="8347436" cy="0"/>
          </a:xfrm>
          <a:prstGeom prst="line">
            <a:avLst/>
          </a:prstGeom>
          <a:ln w="76200" cap="flat">
            <a:solidFill>
              <a:srgbClr val="F5F5F5"/>
            </a:solidFill>
            <a:prstDash val="solid"/>
            <a:headEnd type="none" w="sm" len="sm"/>
            <a:tailEnd type="none" w="sm" len="sm"/>
          </a:ln>
        </p:spPr>
      </p:sp>
      <p:sp>
        <p:nvSpPr>
          <p:cNvPr id="11" name="Freeform 11"/>
          <p:cNvSpPr/>
          <p:nvPr/>
        </p:nvSpPr>
        <p:spPr>
          <a:xfrm rot="2923865">
            <a:off x="8453041" y="-722219"/>
            <a:ext cx="15802157" cy="9423832"/>
          </a:xfrm>
          <a:custGeom>
            <a:avLst/>
            <a:gdLst/>
            <a:ahLst/>
            <a:cxnLst/>
            <a:rect l="l" t="t" r="r" b="b"/>
            <a:pathLst>
              <a:path w="15802157" h="9423832">
                <a:moveTo>
                  <a:pt x="0" y="0"/>
                </a:moveTo>
                <a:lnTo>
                  <a:pt x="15802157" y="0"/>
                </a:lnTo>
                <a:lnTo>
                  <a:pt x="15802157" y="9423833"/>
                </a:lnTo>
                <a:lnTo>
                  <a:pt x="0" y="942383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TextBox 12"/>
          <p:cNvSpPr txBox="1"/>
          <p:nvPr/>
        </p:nvSpPr>
        <p:spPr>
          <a:xfrm>
            <a:off x="1318503" y="4172854"/>
            <a:ext cx="15940797" cy="4773911"/>
          </a:xfrm>
          <a:prstGeom prst="rect">
            <a:avLst/>
          </a:prstGeom>
        </p:spPr>
        <p:txBody>
          <a:bodyPr lIns="0" tIns="0" rIns="0" bIns="0" rtlCol="0" anchor="t">
            <a:spAutoFit/>
          </a:bodyPr>
          <a:lstStyle/>
          <a:p>
            <a:pPr marL="467902" lvl="1" indent="-233951">
              <a:lnSpc>
                <a:spcPts val="3185"/>
              </a:lnSpc>
              <a:buFont typeface="Arial"/>
              <a:buChar char="•"/>
            </a:pPr>
            <a:r>
              <a:rPr lang="en-US" sz="2167">
                <a:solidFill>
                  <a:srgbClr val="FFFFFF"/>
                </a:solidFill>
                <a:latin typeface="Open Sauce Light"/>
              </a:rPr>
              <a:t> Online transaction frauds and detectors has performed a complex role for a long time . Transaction fraud is much more common than ever before,specifically in the Internet age and it results in significant financial losses. As a result, banks and financial service providers may be required to develop an automated online fraud detection system to detect and monitor online transactions. Fraud detection systems are meant to discover and tack incoming transactions by separating anomalous activity patterns from a large number of transactional records.</a:t>
            </a:r>
          </a:p>
          <a:p>
            <a:pPr>
              <a:lnSpc>
                <a:spcPts val="3185"/>
              </a:lnSpc>
            </a:pPr>
            <a:endParaRPr lang="en-US" sz="2167">
              <a:solidFill>
                <a:srgbClr val="FFFFFF"/>
              </a:solidFill>
              <a:latin typeface="Open Sauce Light"/>
            </a:endParaRPr>
          </a:p>
          <a:p>
            <a:pPr marL="467902" lvl="1" indent="-233951">
              <a:lnSpc>
                <a:spcPts val="3185"/>
              </a:lnSpc>
              <a:buFont typeface="Arial"/>
              <a:buChar char="•"/>
            </a:pPr>
            <a:r>
              <a:rPr lang="en-US" sz="2167">
                <a:solidFill>
                  <a:srgbClr val="FFFFFF"/>
                </a:solidFill>
                <a:latin typeface="Open Sauce Light"/>
              </a:rPr>
              <a:t> Machine learning has proven to be extremely effective at identifying these patterns. Alternatively, a large number of transaction records could be utilized to train a high- performing fraud classifier. Despite the fact that supervised learning has proven to be incredibly effective in detecting fraudulent transactions, transactional fraud analysis technology will continue to progress. Small Improvements might also save a lot of money for a peoples, banking systems and companies .</a:t>
            </a:r>
          </a:p>
          <a:p>
            <a:pPr>
              <a:lnSpc>
                <a:spcPts val="3185"/>
              </a:lnSpc>
            </a:pPr>
            <a:endParaRPr lang="en-US" sz="2167">
              <a:solidFill>
                <a:srgbClr val="FFFFFF"/>
              </a:solidFill>
              <a:latin typeface="Open Sauce Light"/>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46708" y="385825"/>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604494" y="125224"/>
            <a:ext cx="11245538" cy="10036551"/>
            <a:chOff x="0" y="0"/>
            <a:chExt cx="2961788" cy="2643371"/>
          </a:xfrm>
        </p:grpSpPr>
        <p:sp>
          <p:nvSpPr>
            <p:cNvPr id="6" name="Freeform 6"/>
            <p:cNvSpPr/>
            <p:nvPr/>
          </p:nvSpPr>
          <p:spPr>
            <a:xfrm>
              <a:off x="0" y="0"/>
              <a:ext cx="2961788" cy="2643372"/>
            </a:xfrm>
            <a:custGeom>
              <a:avLst/>
              <a:gdLst/>
              <a:ahLst/>
              <a:cxnLst/>
              <a:rect l="l" t="t" r="r" b="b"/>
              <a:pathLst>
                <a:path w="2961788" h="2643372">
                  <a:moveTo>
                    <a:pt x="0" y="0"/>
                  </a:moveTo>
                  <a:lnTo>
                    <a:pt x="2961788" y="0"/>
                  </a:lnTo>
                  <a:lnTo>
                    <a:pt x="2961788" y="2643372"/>
                  </a:lnTo>
                  <a:lnTo>
                    <a:pt x="0" y="264337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AutoShape 8"/>
          <p:cNvSpPr/>
          <p:nvPr/>
        </p:nvSpPr>
        <p:spPr>
          <a:xfrm flipH="1" flipV="1">
            <a:off x="-488525" y="8289279"/>
            <a:ext cx="15156557" cy="0"/>
          </a:xfrm>
          <a:prstGeom prst="line">
            <a:avLst/>
          </a:prstGeom>
          <a:ln w="76200" cap="flat">
            <a:solidFill>
              <a:srgbClr val="C23A97"/>
            </a:solidFill>
            <a:prstDash val="solid"/>
            <a:headEnd type="none" w="sm" len="sm"/>
            <a:tailEnd type="none" w="sm" len="sm"/>
          </a:ln>
        </p:spPr>
      </p:sp>
      <p:sp>
        <p:nvSpPr>
          <p:cNvPr id="9" name="Freeform 9"/>
          <p:cNvSpPr/>
          <p:nvPr/>
        </p:nvSpPr>
        <p:spPr>
          <a:xfrm rot="2923865">
            <a:off x="2853302" y="1628545"/>
            <a:ext cx="15802157" cy="9423832"/>
          </a:xfrm>
          <a:custGeom>
            <a:avLst/>
            <a:gdLst/>
            <a:ahLst/>
            <a:cxnLst/>
            <a:rect l="l" t="t" r="r" b="b"/>
            <a:pathLst>
              <a:path w="15802157" h="9423832">
                <a:moveTo>
                  <a:pt x="0" y="0"/>
                </a:moveTo>
                <a:lnTo>
                  <a:pt x="15802158" y="0"/>
                </a:lnTo>
                <a:lnTo>
                  <a:pt x="15802158" y="9423832"/>
                </a:lnTo>
                <a:lnTo>
                  <a:pt x="0" y="9423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TextBox 10"/>
          <p:cNvSpPr txBox="1"/>
          <p:nvPr/>
        </p:nvSpPr>
        <p:spPr>
          <a:xfrm>
            <a:off x="497479" y="3610036"/>
            <a:ext cx="14170553" cy="3986403"/>
          </a:xfrm>
          <a:prstGeom prst="rect">
            <a:avLst/>
          </a:prstGeom>
        </p:spPr>
        <p:txBody>
          <a:bodyPr lIns="0" tIns="0" rIns="0" bIns="0" rtlCol="0" anchor="t">
            <a:spAutoFit/>
          </a:bodyPr>
          <a:lstStyle/>
          <a:p>
            <a:pPr>
              <a:lnSpc>
                <a:spcPts val="2646"/>
              </a:lnSpc>
            </a:pPr>
            <a:r>
              <a:rPr lang="en-US" sz="1800">
                <a:solidFill>
                  <a:srgbClr val="FFFFFF"/>
                </a:solidFill>
                <a:latin typeface="Open Sauce Bold"/>
              </a:rPr>
              <a:t>About Dataset:</a:t>
            </a:r>
          </a:p>
          <a:p>
            <a:pPr>
              <a:lnSpc>
                <a:spcPts val="2646"/>
              </a:lnSpc>
            </a:pPr>
            <a:r>
              <a:rPr lang="en-US" sz="1800">
                <a:solidFill>
                  <a:srgbClr val="FFFFFF"/>
                </a:solidFill>
                <a:latin typeface="Open Sauce Light"/>
              </a:rPr>
              <a:t>There are </a:t>
            </a:r>
            <a:r>
              <a:rPr lang="en-US" sz="1800">
                <a:solidFill>
                  <a:srgbClr val="FFFFFF"/>
                </a:solidFill>
                <a:latin typeface="Open Sauce Bold"/>
              </a:rPr>
              <a:t>6362620 rows</a:t>
            </a:r>
            <a:r>
              <a:rPr lang="en-US" sz="1800">
                <a:solidFill>
                  <a:srgbClr val="FFFFFF"/>
                </a:solidFill>
                <a:latin typeface="Open Sauce Light"/>
              </a:rPr>
              <a:t> and </a:t>
            </a:r>
            <a:r>
              <a:rPr lang="en-US" sz="1800">
                <a:solidFill>
                  <a:srgbClr val="FFFFFF"/>
                </a:solidFill>
                <a:latin typeface="Open Sauce Bold"/>
              </a:rPr>
              <a:t>11 columns</a:t>
            </a:r>
            <a:r>
              <a:rPr lang="en-US" sz="1800">
                <a:solidFill>
                  <a:srgbClr val="FFFFFF"/>
                </a:solidFill>
                <a:latin typeface="Open Sauce Light"/>
              </a:rPr>
              <a:t> in our dataset.</a:t>
            </a:r>
          </a:p>
          <a:p>
            <a:pPr marL="388620" lvl="1" indent="-194310">
              <a:lnSpc>
                <a:spcPts val="2646"/>
              </a:lnSpc>
              <a:buFont typeface="Arial"/>
              <a:buChar char="•"/>
            </a:pPr>
            <a:r>
              <a:rPr lang="en-US" sz="1800">
                <a:solidFill>
                  <a:srgbClr val="FFFFFF"/>
                </a:solidFill>
                <a:latin typeface="Open Sauce Bold"/>
              </a:rPr>
              <a:t>step</a:t>
            </a:r>
            <a:r>
              <a:rPr lang="en-US" sz="1800">
                <a:solidFill>
                  <a:srgbClr val="FFFFFF"/>
                </a:solidFill>
                <a:latin typeface="Open Sauce Light"/>
              </a:rPr>
              <a:t> : represents a unit of time where 1 step equals 1 hour</a:t>
            </a:r>
          </a:p>
          <a:p>
            <a:pPr marL="388620" lvl="1" indent="-194310">
              <a:lnSpc>
                <a:spcPts val="2646"/>
              </a:lnSpc>
              <a:buFont typeface="Arial"/>
              <a:buChar char="•"/>
            </a:pPr>
            <a:r>
              <a:rPr lang="en-US" sz="1800">
                <a:solidFill>
                  <a:srgbClr val="FFFFFF"/>
                </a:solidFill>
                <a:latin typeface="Open Sauce Bold"/>
              </a:rPr>
              <a:t>type</a:t>
            </a:r>
            <a:r>
              <a:rPr lang="en-US" sz="1800">
                <a:solidFill>
                  <a:srgbClr val="FFFFFF"/>
                </a:solidFill>
                <a:latin typeface="Open Sauce Light"/>
              </a:rPr>
              <a:t> : type of online transaction amount : the amount of the transaction nameOrig : customer starting the transaction</a:t>
            </a:r>
          </a:p>
          <a:p>
            <a:pPr marL="388620" lvl="1" indent="-194310">
              <a:lnSpc>
                <a:spcPts val="2646"/>
              </a:lnSpc>
              <a:buFont typeface="Arial"/>
              <a:buChar char="•"/>
            </a:pPr>
            <a:r>
              <a:rPr lang="en-US" sz="1800">
                <a:solidFill>
                  <a:srgbClr val="FFFFFF"/>
                </a:solidFill>
                <a:latin typeface="Open Sauce Bold"/>
              </a:rPr>
              <a:t>oldbalanceOrg</a:t>
            </a:r>
            <a:r>
              <a:rPr lang="en-US" sz="1800">
                <a:solidFill>
                  <a:srgbClr val="FFFFFF"/>
                </a:solidFill>
                <a:latin typeface="Open Sauce Light"/>
              </a:rPr>
              <a:t> : balance before the transaction</a:t>
            </a:r>
          </a:p>
          <a:p>
            <a:pPr marL="388620" lvl="1" indent="-194310">
              <a:lnSpc>
                <a:spcPts val="2646"/>
              </a:lnSpc>
              <a:buFont typeface="Arial"/>
              <a:buChar char="•"/>
            </a:pPr>
            <a:r>
              <a:rPr lang="en-US" sz="1800">
                <a:solidFill>
                  <a:srgbClr val="FFFFFF"/>
                </a:solidFill>
                <a:latin typeface="Open Sauce Bold"/>
              </a:rPr>
              <a:t>newbalanceOrig</a:t>
            </a:r>
            <a:r>
              <a:rPr lang="en-US" sz="1800">
                <a:solidFill>
                  <a:srgbClr val="FFFFFF"/>
                </a:solidFill>
                <a:latin typeface="Open Sauce Light"/>
              </a:rPr>
              <a:t> : balance after the transaction</a:t>
            </a:r>
          </a:p>
          <a:p>
            <a:pPr marL="388620" lvl="1" indent="-194310">
              <a:lnSpc>
                <a:spcPts val="2646"/>
              </a:lnSpc>
              <a:buFont typeface="Arial"/>
              <a:buChar char="•"/>
            </a:pPr>
            <a:r>
              <a:rPr lang="en-US" sz="1800">
                <a:solidFill>
                  <a:srgbClr val="FFFFFF"/>
                </a:solidFill>
                <a:latin typeface="Open Sauce Bold"/>
              </a:rPr>
              <a:t>nameDest </a:t>
            </a:r>
            <a:r>
              <a:rPr lang="en-US" sz="1800">
                <a:solidFill>
                  <a:srgbClr val="FFFFFF"/>
                </a:solidFill>
                <a:latin typeface="Open Sauce Light"/>
              </a:rPr>
              <a:t>: recipient of the transaction</a:t>
            </a:r>
          </a:p>
          <a:p>
            <a:pPr marL="388620" lvl="1" indent="-194310">
              <a:lnSpc>
                <a:spcPts val="2646"/>
              </a:lnSpc>
              <a:buFont typeface="Arial"/>
              <a:buChar char="•"/>
            </a:pPr>
            <a:r>
              <a:rPr lang="en-US" sz="1800">
                <a:solidFill>
                  <a:srgbClr val="FFFFFF"/>
                </a:solidFill>
                <a:latin typeface="Open Sauce Bold"/>
              </a:rPr>
              <a:t>oldbalanceDest</a:t>
            </a:r>
            <a:r>
              <a:rPr lang="en-US" sz="1800">
                <a:solidFill>
                  <a:srgbClr val="FFFFFF"/>
                </a:solidFill>
                <a:latin typeface="Open Sauce Light"/>
              </a:rPr>
              <a:t> : initial balance of recipient before the transaction</a:t>
            </a:r>
          </a:p>
          <a:p>
            <a:pPr marL="388620" lvl="1" indent="-194310">
              <a:lnSpc>
                <a:spcPts val="2646"/>
              </a:lnSpc>
              <a:buFont typeface="Arial"/>
              <a:buChar char="•"/>
            </a:pPr>
            <a:r>
              <a:rPr lang="en-US" sz="1800">
                <a:solidFill>
                  <a:srgbClr val="FFFFFF"/>
                </a:solidFill>
                <a:latin typeface="Open Sauce Bold"/>
              </a:rPr>
              <a:t>newbalanceDest</a:t>
            </a:r>
            <a:r>
              <a:rPr lang="en-US" sz="1800">
                <a:solidFill>
                  <a:srgbClr val="FFFFFF"/>
                </a:solidFill>
                <a:latin typeface="Open Sauce Light"/>
              </a:rPr>
              <a:t> : the new balance of recipient after the transaction</a:t>
            </a:r>
          </a:p>
          <a:p>
            <a:pPr marL="388620" lvl="1" indent="-194310">
              <a:lnSpc>
                <a:spcPts val="2646"/>
              </a:lnSpc>
              <a:buFont typeface="Arial"/>
              <a:buChar char="•"/>
            </a:pPr>
            <a:r>
              <a:rPr lang="en-US" sz="1800">
                <a:solidFill>
                  <a:srgbClr val="FFFFFF"/>
                </a:solidFill>
                <a:latin typeface="Open Sauce Bold"/>
              </a:rPr>
              <a:t>isFraud</a:t>
            </a:r>
            <a:r>
              <a:rPr lang="en-US" sz="1800">
                <a:solidFill>
                  <a:srgbClr val="FFFFFF"/>
                </a:solidFill>
                <a:latin typeface="Open Sauce Light"/>
              </a:rPr>
              <a:t> : fraud transaction</a:t>
            </a:r>
          </a:p>
          <a:p>
            <a:pPr marL="388620" lvl="1" indent="-194310">
              <a:lnSpc>
                <a:spcPts val="2646"/>
              </a:lnSpc>
              <a:buFont typeface="Arial"/>
              <a:buChar char="•"/>
            </a:pPr>
            <a:r>
              <a:rPr lang="en-US" sz="1800">
                <a:solidFill>
                  <a:srgbClr val="FFFFFF"/>
                </a:solidFill>
                <a:latin typeface="Open Sauce Bold"/>
              </a:rPr>
              <a:t>isFlaggedFraud</a:t>
            </a:r>
            <a:r>
              <a:rPr lang="en-US" sz="1800">
                <a:solidFill>
                  <a:srgbClr val="FFFFFF"/>
                </a:solidFill>
                <a:latin typeface="Open Sauce Light"/>
              </a:rPr>
              <a:t> : Assumation has been  flagged fraud transaction</a:t>
            </a:r>
          </a:p>
          <a:p>
            <a:pPr>
              <a:lnSpc>
                <a:spcPts val="2646"/>
              </a:lnSpc>
            </a:pPr>
            <a:endParaRPr lang="en-US" sz="1800">
              <a:solidFill>
                <a:srgbClr val="FFFFFF"/>
              </a:solidFill>
              <a:latin typeface="Open Sauce Light"/>
            </a:endParaRPr>
          </a:p>
        </p:txBody>
      </p:sp>
      <p:sp>
        <p:nvSpPr>
          <p:cNvPr id="11" name="AutoShape 11"/>
          <p:cNvSpPr/>
          <p:nvPr/>
        </p:nvSpPr>
        <p:spPr>
          <a:xfrm flipH="1">
            <a:off x="-488525" y="2905186"/>
            <a:ext cx="11047763" cy="0"/>
          </a:xfrm>
          <a:prstGeom prst="line">
            <a:avLst/>
          </a:prstGeom>
          <a:ln w="76200" cap="flat">
            <a:solidFill>
              <a:srgbClr val="F5F5F5"/>
            </a:solidFill>
            <a:prstDash val="solid"/>
            <a:headEnd type="none" w="sm" len="sm"/>
            <a:tailEnd type="none" w="sm" len="sm"/>
          </a:ln>
        </p:spPr>
      </p:sp>
      <p:sp>
        <p:nvSpPr>
          <p:cNvPr id="12" name="TextBox 12"/>
          <p:cNvSpPr txBox="1"/>
          <p:nvPr/>
        </p:nvSpPr>
        <p:spPr>
          <a:xfrm>
            <a:off x="497479" y="1372867"/>
            <a:ext cx="7999517"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DATASET OVERVIEW</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13716327" y="2017876"/>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rot="5400000">
            <a:off x="8046708" y="385825"/>
            <a:ext cx="11245538" cy="9778557"/>
            <a:chOff x="0" y="0"/>
            <a:chExt cx="2961788" cy="2575423"/>
          </a:xfrm>
        </p:grpSpPr>
        <p:sp>
          <p:nvSpPr>
            <p:cNvPr id="4" name="Freeform 4"/>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5" name="TextBox 5"/>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rot="5400000">
            <a:off x="-594570" y="115300"/>
            <a:ext cx="11245538" cy="10056399"/>
            <a:chOff x="0" y="0"/>
            <a:chExt cx="2961788" cy="2648599"/>
          </a:xfrm>
        </p:grpSpPr>
        <p:sp>
          <p:nvSpPr>
            <p:cNvPr id="7" name="Freeform 7"/>
            <p:cNvSpPr/>
            <p:nvPr/>
          </p:nvSpPr>
          <p:spPr>
            <a:xfrm>
              <a:off x="0" y="0"/>
              <a:ext cx="2961788" cy="2648599"/>
            </a:xfrm>
            <a:custGeom>
              <a:avLst/>
              <a:gdLst/>
              <a:ahLst/>
              <a:cxnLst/>
              <a:rect l="l" t="t" r="r" b="b"/>
              <a:pathLst>
                <a:path w="2961788" h="2648599">
                  <a:moveTo>
                    <a:pt x="0" y="0"/>
                  </a:moveTo>
                  <a:lnTo>
                    <a:pt x="2961788" y="0"/>
                  </a:lnTo>
                  <a:lnTo>
                    <a:pt x="2961788" y="2648599"/>
                  </a:lnTo>
                  <a:lnTo>
                    <a:pt x="0" y="2648599"/>
                  </a:lnTo>
                  <a:close/>
                </a:path>
              </a:pathLst>
            </a:custGeom>
            <a:solidFill>
              <a:srgbClr val="192253"/>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9" name="AutoShape 9"/>
          <p:cNvSpPr/>
          <p:nvPr/>
        </p:nvSpPr>
        <p:spPr>
          <a:xfrm flipH="1">
            <a:off x="-1423623" y="9220200"/>
            <a:ext cx="17441448" cy="0"/>
          </a:xfrm>
          <a:prstGeom prst="line">
            <a:avLst/>
          </a:prstGeom>
          <a:ln w="76200" cap="flat">
            <a:solidFill>
              <a:srgbClr val="C23A97"/>
            </a:solidFill>
            <a:prstDash val="solid"/>
            <a:headEnd type="none" w="sm" len="sm"/>
            <a:tailEnd type="none" w="sm" len="sm"/>
          </a:ln>
        </p:spPr>
      </p:sp>
      <p:sp>
        <p:nvSpPr>
          <p:cNvPr id="10" name="TextBox 10"/>
          <p:cNvSpPr txBox="1"/>
          <p:nvPr/>
        </p:nvSpPr>
        <p:spPr>
          <a:xfrm>
            <a:off x="1264841" y="3911778"/>
            <a:ext cx="12928167" cy="4612087"/>
          </a:xfrm>
          <a:prstGeom prst="rect">
            <a:avLst/>
          </a:prstGeom>
        </p:spPr>
        <p:txBody>
          <a:bodyPr lIns="0" tIns="0" rIns="0" bIns="0" rtlCol="0" anchor="t">
            <a:spAutoFit/>
          </a:bodyPr>
          <a:lstStyle/>
          <a:p>
            <a:pPr>
              <a:lnSpc>
                <a:spcPts val="2827"/>
              </a:lnSpc>
            </a:pPr>
            <a:r>
              <a:rPr lang="en-US" sz="1923">
                <a:solidFill>
                  <a:srgbClr val="FFFFFF"/>
                </a:solidFill>
                <a:latin typeface="Open Sauce Light"/>
              </a:rPr>
              <a:t>Online payment fraud detection is a common problem that businesses face when processing payments online. The goal is to detect fraudulent transactions before they are processed and approved, In order to prevent financial losses and protect the business and its customers.</a:t>
            </a:r>
          </a:p>
          <a:p>
            <a:pPr>
              <a:lnSpc>
                <a:spcPts val="2827"/>
              </a:lnSpc>
            </a:pPr>
            <a:r>
              <a:rPr lang="en-US" sz="1923">
                <a:solidFill>
                  <a:srgbClr val="FFFFFF"/>
                </a:solidFill>
                <a:latin typeface="Open Sauce Light"/>
              </a:rPr>
              <a:t>One approach to tackle this problem is:</a:t>
            </a:r>
          </a:p>
          <a:p>
            <a:pPr>
              <a:lnSpc>
                <a:spcPts val="2827"/>
              </a:lnSpc>
            </a:pPr>
            <a:endParaRPr lang="en-US" sz="1923">
              <a:solidFill>
                <a:srgbClr val="FFFFFF"/>
              </a:solidFill>
              <a:latin typeface="Open Sauce Light"/>
            </a:endParaRPr>
          </a:p>
          <a:p>
            <a:pPr>
              <a:lnSpc>
                <a:spcPts val="2827"/>
              </a:lnSpc>
            </a:pPr>
            <a:endParaRPr lang="en-US" sz="1923">
              <a:solidFill>
                <a:srgbClr val="FFFFFF"/>
              </a:solidFill>
              <a:latin typeface="Open Sauce Light"/>
            </a:endParaRPr>
          </a:p>
          <a:p>
            <a:pPr>
              <a:lnSpc>
                <a:spcPts val="2827"/>
              </a:lnSpc>
            </a:pPr>
            <a:r>
              <a:rPr lang="en-US" sz="1923">
                <a:solidFill>
                  <a:srgbClr val="FFFFFF"/>
                </a:solidFill>
                <a:latin typeface="Open Sauce Bold"/>
              </a:rPr>
              <a:t>Transaction Monitoring:</a:t>
            </a:r>
          </a:p>
          <a:p>
            <a:pPr>
              <a:lnSpc>
                <a:spcPts val="2827"/>
              </a:lnSpc>
            </a:pPr>
            <a:r>
              <a:rPr lang="en-US" sz="1923">
                <a:solidFill>
                  <a:srgbClr val="FFFFFF"/>
                </a:solidFill>
                <a:latin typeface="Open Sauce"/>
              </a:rPr>
              <a:t>            </a:t>
            </a:r>
            <a:r>
              <a:rPr lang="en-US" sz="1923">
                <a:solidFill>
                  <a:srgbClr val="FFFFFF"/>
                </a:solidFill>
                <a:latin typeface="Open Sauce Light"/>
              </a:rPr>
              <a:t>This involves using machine learning algorithms to analyze transactions in real-time, looking for patterns or anomalies that may indicate fraud. For example, a sudden increase in the number of transactions or a change in transaction patterns may indicate fraudulent activity.</a:t>
            </a:r>
          </a:p>
          <a:p>
            <a:pPr>
              <a:lnSpc>
                <a:spcPts val="2827"/>
              </a:lnSpc>
            </a:pPr>
            <a:r>
              <a:rPr lang="en-US" sz="1923">
                <a:solidFill>
                  <a:srgbClr val="FFFFFF"/>
                </a:solidFill>
                <a:latin typeface="Open Sauce"/>
              </a:rPr>
              <a:t>             </a:t>
            </a:r>
            <a:r>
              <a:rPr lang="en-US" sz="1923">
                <a:solidFill>
                  <a:srgbClr val="FFFFFF"/>
                </a:solidFill>
                <a:latin typeface="Open Sauce Light"/>
              </a:rPr>
              <a:t>Hence, In order to identify online payment fraud with machine learning, we need to train a machine learning model for classifying fraudulent and non-fraudulent payments.</a:t>
            </a:r>
          </a:p>
          <a:p>
            <a:pPr>
              <a:lnSpc>
                <a:spcPts val="2827"/>
              </a:lnSpc>
            </a:pPr>
            <a:endParaRPr lang="en-US" sz="1923">
              <a:solidFill>
                <a:srgbClr val="FFFFFF"/>
              </a:solidFill>
              <a:latin typeface="Open Sauce Light"/>
            </a:endParaRPr>
          </a:p>
        </p:txBody>
      </p:sp>
      <p:sp>
        <p:nvSpPr>
          <p:cNvPr id="11" name="TextBox 11"/>
          <p:cNvSpPr txBox="1"/>
          <p:nvPr/>
        </p:nvSpPr>
        <p:spPr>
          <a:xfrm>
            <a:off x="432762" y="2682677"/>
            <a:ext cx="8711238" cy="1546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PROBLEM STATEMENT:</a:t>
            </a:r>
          </a:p>
          <a:p>
            <a:pPr algn="just">
              <a:lnSpc>
                <a:spcPts val="6049"/>
              </a:lnSpc>
            </a:pPr>
            <a:endParaRPr lang="en-US" sz="5499" spc="175">
              <a:solidFill>
                <a:srgbClr val="FFFFFF"/>
              </a:solidFill>
              <a:latin typeface="Open Sauce Medium"/>
            </a:endParaRPr>
          </a:p>
        </p:txBody>
      </p:sp>
      <p:sp>
        <p:nvSpPr>
          <p:cNvPr id="12" name="AutoShape 12"/>
          <p:cNvSpPr/>
          <p:nvPr/>
        </p:nvSpPr>
        <p:spPr>
          <a:xfrm flipH="1">
            <a:off x="432762" y="1901320"/>
            <a:ext cx="8347436" cy="0"/>
          </a:xfrm>
          <a:prstGeom prst="line">
            <a:avLst/>
          </a:prstGeom>
          <a:ln w="76200" cap="flat">
            <a:solidFill>
              <a:srgbClr val="F5F5F5"/>
            </a:solidFill>
            <a:prstDash val="solid"/>
            <a:headEnd type="none" w="sm" len="sm"/>
            <a:tailEnd type="none" w="sm" len="sm"/>
          </a:ln>
        </p:spPr>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46708" y="385825"/>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606119" y="126850"/>
            <a:ext cx="11245538" cy="10033301"/>
            <a:chOff x="0" y="0"/>
            <a:chExt cx="2961788" cy="2642515"/>
          </a:xfrm>
        </p:grpSpPr>
        <p:sp>
          <p:nvSpPr>
            <p:cNvPr id="6" name="Freeform 6"/>
            <p:cNvSpPr/>
            <p:nvPr/>
          </p:nvSpPr>
          <p:spPr>
            <a:xfrm>
              <a:off x="0" y="0"/>
              <a:ext cx="2961788" cy="2642515"/>
            </a:xfrm>
            <a:custGeom>
              <a:avLst/>
              <a:gdLst/>
              <a:ahLst/>
              <a:cxnLst/>
              <a:rect l="l" t="t" r="r" b="b"/>
              <a:pathLst>
                <a:path w="2961788" h="2642515">
                  <a:moveTo>
                    <a:pt x="0" y="0"/>
                  </a:moveTo>
                  <a:lnTo>
                    <a:pt x="2961788" y="0"/>
                  </a:lnTo>
                  <a:lnTo>
                    <a:pt x="2961788" y="2642515"/>
                  </a:lnTo>
                  <a:lnTo>
                    <a:pt x="0" y="2642515"/>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AutoShape 8"/>
          <p:cNvSpPr/>
          <p:nvPr/>
        </p:nvSpPr>
        <p:spPr>
          <a:xfrm flipH="1" flipV="1">
            <a:off x="0" y="10248900"/>
            <a:ext cx="15156557" cy="0"/>
          </a:xfrm>
          <a:prstGeom prst="line">
            <a:avLst/>
          </a:prstGeom>
          <a:ln w="76200" cap="flat">
            <a:solidFill>
              <a:srgbClr val="C23A97"/>
            </a:solidFill>
            <a:prstDash val="solid"/>
            <a:headEnd type="none" w="sm" len="sm"/>
            <a:tailEnd type="none" w="sm" len="sm"/>
          </a:ln>
        </p:spPr>
      </p:sp>
      <p:sp>
        <p:nvSpPr>
          <p:cNvPr id="9" name="TextBox 9"/>
          <p:cNvSpPr txBox="1"/>
          <p:nvPr/>
        </p:nvSpPr>
        <p:spPr>
          <a:xfrm>
            <a:off x="2527684" y="4392361"/>
            <a:ext cx="15760316" cy="5290677"/>
          </a:xfrm>
          <a:prstGeom prst="rect">
            <a:avLst/>
          </a:prstGeom>
        </p:spPr>
        <p:txBody>
          <a:bodyPr lIns="0" tIns="0" rIns="0" bIns="0" rtlCol="0" anchor="t">
            <a:spAutoFit/>
          </a:bodyPr>
          <a:lstStyle/>
          <a:p>
            <a:pPr marL="692582" lvl="1" indent="-346291">
              <a:lnSpc>
                <a:spcPts val="4715"/>
              </a:lnSpc>
              <a:buFont typeface="Arial"/>
              <a:buChar char="•"/>
            </a:pPr>
            <a:r>
              <a:rPr lang="en-US" sz="3207">
                <a:solidFill>
                  <a:srgbClr val="FFFFFF"/>
                </a:solidFill>
                <a:latin typeface="Open Sauce Bold"/>
              </a:rPr>
              <a:t>Importing the necessary packages</a:t>
            </a:r>
          </a:p>
          <a:p>
            <a:pPr marL="692582" lvl="1" indent="-346291">
              <a:lnSpc>
                <a:spcPts val="4715"/>
              </a:lnSpc>
              <a:buFont typeface="Arial"/>
              <a:buChar char="•"/>
            </a:pPr>
            <a:r>
              <a:rPr lang="en-US" sz="3207">
                <a:solidFill>
                  <a:srgbClr val="FFFFFF"/>
                </a:solidFill>
                <a:latin typeface="Open Sauce Bold"/>
              </a:rPr>
              <a:t>Loading the Dataset</a:t>
            </a:r>
          </a:p>
          <a:p>
            <a:pPr marL="692582" lvl="1" indent="-346291">
              <a:lnSpc>
                <a:spcPts val="4715"/>
              </a:lnSpc>
              <a:buFont typeface="Arial"/>
              <a:buChar char="•"/>
            </a:pPr>
            <a:r>
              <a:rPr lang="en-US" sz="3207">
                <a:solidFill>
                  <a:srgbClr val="FFFFFF"/>
                </a:solidFill>
                <a:latin typeface="Open Sauce Bold"/>
              </a:rPr>
              <a:t>About data in the Dataset</a:t>
            </a:r>
          </a:p>
          <a:p>
            <a:pPr marL="692582" lvl="1" indent="-346291">
              <a:lnSpc>
                <a:spcPts val="4715"/>
              </a:lnSpc>
              <a:buFont typeface="Arial"/>
              <a:buChar char="•"/>
            </a:pPr>
            <a:r>
              <a:rPr lang="en-US" sz="3207">
                <a:solidFill>
                  <a:srgbClr val="FFFFFF"/>
                </a:solidFill>
                <a:latin typeface="Open Sauce Bold"/>
              </a:rPr>
              <a:t>Handling null values</a:t>
            </a:r>
          </a:p>
          <a:p>
            <a:pPr marL="692582" lvl="1" indent="-346291">
              <a:lnSpc>
                <a:spcPts val="4715"/>
              </a:lnSpc>
              <a:buFont typeface="Arial"/>
              <a:buChar char="•"/>
            </a:pPr>
            <a:r>
              <a:rPr lang="en-US" sz="3207">
                <a:solidFill>
                  <a:srgbClr val="FFFFFF"/>
                </a:solidFill>
                <a:latin typeface="Open Sauce Bold"/>
              </a:rPr>
              <a:t>Handling Outliers</a:t>
            </a:r>
          </a:p>
          <a:p>
            <a:pPr marL="692582" lvl="1" indent="-346291">
              <a:lnSpc>
                <a:spcPts val="4715"/>
              </a:lnSpc>
              <a:buFont typeface="Arial"/>
              <a:buChar char="•"/>
            </a:pPr>
            <a:r>
              <a:rPr lang="en-US" sz="3207">
                <a:solidFill>
                  <a:srgbClr val="FFFFFF"/>
                </a:solidFill>
                <a:latin typeface="Open Sauce Bold"/>
              </a:rPr>
              <a:t>Handling Categorical Data</a:t>
            </a:r>
          </a:p>
          <a:p>
            <a:pPr marL="692582" lvl="1" indent="-346291">
              <a:lnSpc>
                <a:spcPts val="4715"/>
              </a:lnSpc>
              <a:buFont typeface="Arial"/>
              <a:buChar char="•"/>
            </a:pPr>
            <a:r>
              <a:rPr lang="en-US" sz="3207">
                <a:solidFill>
                  <a:srgbClr val="FFFFFF"/>
                </a:solidFill>
                <a:latin typeface="Open Sauce Bold"/>
              </a:rPr>
              <a:t>Balancing the Dataset</a:t>
            </a:r>
          </a:p>
          <a:p>
            <a:pPr marL="692582" lvl="1" indent="-346291">
              <a:lnSpc>
                <a:spcPts val="4715"/>
              </a:lnSpc>
              <a:buFont typeface="Arial"/>
              <a:buChar char="•"/>
            </a:pPr>
            <a:r>
              <a:rPr lang="en-US" sz="3207">
                <a:solidFill>
                  <a:srgbClr val="FFFFFF"/>
                </a:solidFill>
                <a:latin typeface="Open Sauce Bold"/>
              </a:rPr>
              <a:t>Feature Scaling</a:t>
            </a:r>
          </a:p>
          <a:p>
            <a:pPr marL="692582" lvl="1" indent="-346291">
              <a:lnSpc>
                <a:spcPts val="4715"/>
              </a:lnSpc>
              <a:buFont typeface="Arial"/>
              <a:buChar char="•"/>
            </a:pPr>
            <a:r>
              <a:rPr lang="en-US" sz="3207">
                <a:solidFill>
                  <a:srgbClr val="FFFFFF"/>
                </a:solidFill>
                <a:latin typeface="Open Sauce Bold"/>
              </a:rPr>
              <a:t>Split the dataset into training and testing sets</a:t>
            </a:r>
          </a:p>
        </p:txBody>
      </p:sp>
      <p:sp>
        <p:nvSpPr>
          <p:cNvPr id="10" name="TextBox 10"/>
          <p:cNvSpPr txBox="1"/>
          <p:nvPr/>
        </p:nvSpPr>
        <p:spPr>
          <a:xfrm>
            <a:off x="547717" y="1735639"/>
            <a:ext cx="8056320"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DATA PROCESSING</a:t>
            </a:r>
          </a:p>
        </p:txBody>
      </p:sp>
      <p:sp>
        <p:nvSpPr>
          <p:cNvPr id="11" name="AutoShape 11"/>
          <p:cNvSpPr/>
          <p:nvPr/>
        </p:nvSpPr>
        <p:spPr>
          <a:xfrm flipH="1">
            <a:off x="0" y="1066800"/>
            <a:ext cx="8347436" cy="0"/>
          </a:xfrm>
          <a:prstGeom prst="line">
            <a:avLst/>
          </a:prstGeom>
          <a:ln w="76200" cap="flat">
            <a:solidFill>
              <a:srgbClr val="F5F5F5"/>
            </a:solidFill>
            <a:prstDash val="solid"/>
            <a:headEnd type="none" w="sm" len="sm"/>
            <a:tailEnd type="none" w="sm" len="sm"/>
          </a:ln>
        </p:spPr>
      </p:sp>
      <p:sp>
        <p:nvSpPr>
          <p:cNvPr id="12" name="TextBox 12"/>
          <p:cNvSpPr txBox="1"/>
          <p:nvPr/>
        </p:nvSpPr>
        <p:spPr>
          <a:xfrm>
            <a:off x="1295271" y="2658670"/>
            <a:ext cx="14969854" cy="1642508"/>
          </a:xfrm>
          <a:prstGeom prst="rect">
            <a:avLst/>
          </a:prstGeom>
        </p:spPr>
        <p:txBody>
          <a:bodyPr lIns="0" tIns="0" rIns="0" bIns="0" rtlCol="0" anchor="t">
            <a:spAutoFit/>
          </a:bodyPr>
          <a:lstStyle/>
          <a:p>
            <a:pPr>
              <a:lnSpc>
                <a:spcPts val="2677"/>
              </a:lnSpc>
            </a:pPr>
            <a:r>
              <a:rPr lang="en-US" sz="1821">
                <a:solidFill>
                  <a:srgbClr val="FFFFFF"/>
                </a:solidFill>
                <a:latin typeface="Open Sauce"/>
              </a:rPr>
              <a:t>It refers to the manipulation and transformation of raw data into meaningful and useful information. It involves a series of operations that convert data into a more structured format, making it easier to analyze, interpret, and present. Data processing is a crucial step in the data lifecycle and is essential for extracting valuable insights from the data.</a:t>
            </a:r>
          </a:p>
          <a:p>
            <a:pPr>
              <a:lnSpc>
                <a:spcPts val="2677"/>
              </a:lnSpc>
            </a:pPr>
            <a:endParaRPr lang="en-US" sz="1821">
              <a:solidFill>
                <a:srgbClr val="FFFFFF"/>
              </a:solidFill>
              <a:latin typeface="Open Sauce"/>
            </a:endParaRPr>
          </a:p>
          <a:p>
            <a:pPr>
              <a:lnSpc>
                <a:spcPts val="2677"/>
              </a:lnSpc>
            </a:pPr>
            <a:r>
              <a:rPr lang="en-US" sz="1821">
                <a:solidFill>
                  <a:srgbClr val="FFFFFF"/>
                </a:solidFill>
                <a:latin typeface="Open Sauce Bold"/>
              </a:rPr>
              <a:t>The process of data processing typically includes the following steps:</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46708" y="385825"/>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733491" y="-225048"/>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AutoShape 8"/>
          <p:cNvSpPr/>
          <p:nvPr/>
        </p:nvSpPr>
        <p:spPr>
          <a:xfrm flipH="1">
            <a:off x="328551" y="2444936"/>
            <a:ext cx="8347436" cy="0"/>
          </a:xfrm>
          <a:prstGeom prst="line">
            <a:avLst/>
          </a:prstGeom>
          <a:ln w="76200" cap="flat">
            <a:solidFill>
              <a:srgbClr val="F5F5F5"/>
            </a:solidFill>
            <a:prstDash val="solid"/>
            <a:headEnd type="none" w="sm" len="sm"/>
            <a:tailEnd type="none" w="sm" len="sm"/>
          </a:ln>
        </p:spPr>
      </p:sp>
      <p:sp>
        <p:nvSpPr>
          <p:cNvPr id="9" name="Freeform 9"/>
          <p:cNvSpPr/>
          <p:nvPr/>
        </p:nvSpPr>
        <p:spPr>
          <a:xfrm>
            <a:off x="9562068" y="2837349"/>
            <a:ext cx="8051860" cy="5542364"/>
          </a:xfrm>
          <a:custGeom>
            <a:avLst/>
            <a:gdLst/>
            <a:ahLst/>
            <a:cxnLst/>
            <a:rect l="l" t="t" r="r" b="b"/>
            <a:pathLst>
              <a:path w="8051860" h="5542364">
                <a:moveTo>
                  <a:pt x="0" y="0"/>
                </a:moveTo>
                <a:lnTo>
                  <a:pt x="8051859" y="0"/>
                </a:lnTo>
                <a:lnTo>
                  <a:pt x="8051859" y="5542364"/>
                </a:lnTo>
                <a:lnTo>
                  <a:pt x="0" y="5542364"/>
                </a:lnTo>
                <a:lnTo>
                  <a:pt x="0" y="0"/>
                </a:lnTo>
                <a:close/>
              </a:path>
            </a:pathLst>
          </a:custGeom>
          <a:blipFill>
            <a:blip r:embed="rId2"/>
            <a:stretch>
              <a:fillRect/>
            </a:stretch>
          </a:blipFill>
        </p:spPr>
      </p:sp>
      <p:sp>
        <p:nvSpPr>
          <p:cNvPr id="10" name="TextBox 10"/>
          <p:cNvSpPr txBox="1"/>
          <p:nvPr/>
        </p:nvSpPr>
        <p:spPr>
          <a:xfrm>
            <a:off x="743999" y="3287705"/>
            <a:ext cx="8290559" cy="8914728"/>
          </a:xfrm>
          <a:prstGeom prst="rect">
            <a:avLst/>
          </a:prstGeom>
        </p:spPr>
        <p:txBody>
          <a:bodyPr lIns="0" tIns="0" rIns="0" bIns="0" rtlCol="0" anchor="t">
            <a:spAutoFit/>
          </a:bodyPr>
          <a:lstStyle/>
          <a:p>
            <a:pPr>
              <a:lnSpc>
                <a:spcPts val="3736"/>
              </a:lnSpc>
            </a:pPr>
            <a:r>
              <a:rPr lang="en-US" sz="2541">
                <a:solidFill>
                  <a:srgbClr val="FFFFFF"/>
                </a:solidFill>
                <a:latin typeface="Open Sauce Light"/>
              </a:rPr>
              <a:t>The plot shows that the "Cash Out"  type has the highest frequency  compared to other transactions types. This suggests that cash-out transactions are the most common or significant in the given dataset.</a:t>
            </a:r>
          </a:p>
          <a:p>
            <a:pPr>
              <a:lnSpc>
                <a:spcPts val="3736"/>
              </a:lnSpc>
            </a:pPr>
            <a:r>
              <a:rPr lang="en-US" sz="2541">
                <a:solidFill>
                  <a:srgbClr val="FFFFFF"/>
                </a:solidFill>
                <a:latin typeface="Open Sauce Light"/>
              </a:rPr>
              <a:t>The second-highest frequency is associated with the "Payment" type. It indicates that payments made through the specified method rank second in terms of occurrence or total value. The plot also includes other payment types, but they appear to have lower frequencies or amounts compared to Cash Out and Payment. These payment types could include things like "Cash-IN," "Transfer," and "DEBIT".</a:t>
            </a: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a:p>
            <a:pPr>
              <a:lnSpc>
                <a:spcPts val="3736"/>
              </a:lnSpc>
            </a:pPr>
            <a:endParaRPr lang="en-US" sz="2541">
              <a:solidFill>
                <a:srgbClr val="FFFFFF"/>
              </a:solidFill>
              <a:latin typeface="Open Sauce Light"/>
            </a:endParaRPr>
          </a:p>
        </p:txBody>
      </p:sp>
      <p:sp>
        <p:nvSpPr>
          <p:cNvPr id="11" name="TextBox 11"/>
          <p:cNvSpPr txBox="1"/>
          <p:nvPr/>
        </p:nvSpPr>
        <p:spPr>
          <a:xfrm>
            <a:off x="328551" y="1321913"/>
            <a:ext cx="17285376" cy="492126"/>
          </a:xfrm>
          <a:prstGeom prst="rect">
            <a:avLst/>
          </a:prstGeom>
        </p:spPr>
        <p:txBody>
          <a:bodyPr lIns="0" tIns="0" rIns="0" bIns="0" rtlCol="0" anchor="t">
            <a:spAutoFit/>
          </a:bodyPr>
          <a:lstStyle/>
          <a:p>
            <a:pPr algn="just">
              <a:lnSpc>
                <a:spcPts val="3850"/>
              </a:lnSpc>
            </a:pPr>
            <a:r>
              <a:rPr lang="en-US" sz="3500" spc="112">
                <a:solidFill>
                  <a:srgbClr val="FFFFFF"/>
                </a:solidFill>
                <a:latin typeface="Open Sauce Medium"/>
              </a:rPr>
              <a:t>EXPLORATORY DATA ANALYSIS (EDA)</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33491" y="-225048"/>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8410509" y="733491"/>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Freeform 8"/>
          <p:cNvSpPr/>
          <p:nvPr/>
        </p:nvSpPr>
        <p:spPr>
          <a:xfrm>
            <a:off x="1719680" y="675152"/>
            <a:ext cx="6339197" cy="4468348"/>
          </a:xfrm>
          <a:custGeom>
            <a:avLst/>
            <a:gdLst/>
            <a:ahLst/>
            <a:cxnLst/>
            <a:rect l="l" t="t" r="r" b="b"/>
            <a:pathLst>
              <a:path w="6339197" h="4468348">
                <a:moveTo>
                  <a:pt x="0" y="0"/>
                </a:moveTo>
                <a:lnTo>
                  <a:pt x="6339197" y="0"/>
                </a:lnTo>
                <a:lnTo>
                  <a:pt x="6339197" y="4468348"/>
                </a:lnTo>
                <a:lnTo>
                  <a:pt x="0" y="4468348"/>
                </a:lnTo>
                <a:lnTo>
                  <a:pt x="0" y="0"/>
                </a:lnTo>
                <a:close/>
              </a:path>
            </a:pathLst>
          </a:custGeom>
          <a:blipFill>
            <a:blip r:embed="rId2"/>
            <a:stretch>
              <a:fillRect b="-2487"/>
            </a:stretch>
          </a:blipFill>
        </p:spPr>
      </p:sp>
      <p:sp>
        <p:nvSpPr>
          <p:cNvPr id="9" name="Freeform 9"/>
          <p:cNvSpPr/>
          <p:nvPr/>
        </p:nvSpPr>
        <p:spPr>
          <a:xfrm>
            <a:off x="9144000" y="5143500"/>
            <a:ext cx="7042357" cy="4216186"/>
          </a:xfrm>
          <a:custGeom>
            <a:avLst/>
            <a:gdLst/>
            <a:ahLst/>
            <a:cxnLst/>
            <a:rect l="l" t="t" r="r" b="b"/>
            <a:pathLst>
              <a:path w="7042357" h="4216186">
                <a:moveTo>
                  <a:pt x="0" y="0"/>
                </a:moveTo>
                <a:lnTo>
                  <a:pt x="7042357" y="0"/>
                </a:lnTo>
                <a:lnTo>
                  <a:pt x="7042357" y="4216186"/>
                </a:lnTo>
                <a:lnTo>
                  <a:pt x="0" y="4216186"/>
                </a:lnTo>
                <a:lnTo>
                  <a:pt x="0" y="0"/>
                </a:lnTo>
                <a:close/>
              </a:path>
            </a:pathLst>
          </a:custGeom>
          <a:blipFill>
            <a:blip r:embed="rId3"/>
            <a:stretch>
              <a:fillRect r="-857"/>
            </a:stretch>
          </a:blipFill>
        </p:spPr>
      </p:sp>
      <p:sp>
        <p:nvSpPr>
          <p:cNvPr id="10" name="TextBox 10"/>
          <p:cNvSpPr txBox="1"/>
          <p:nvPr/>
        </p:nvSpPr>
        <p:spPr>
          <a:xfrm>
            <a:off x="9287495" y="1618928"/>
            <a:ext cx="7540237" cy="4375041"/>
          </a:xfrm>
          <a:prstGeom prst="rect">
            <a:avLst/>
          </a:prstGeom>
        </p:spPr>
        <p:txBody>
          <a:bodyPr lIns="0" tIns="0" rIns="0" bIns="0" rtlCol="0" anchor="t">
            <a:spAutoFit/>
          </a:bodyPr>
          <a:lstStyle/>
          <a:p>
            <a:pPr>
              <a:lnSpc>
                <a:spcPts val="3314"/>
              </a:lnSpc>
            </a:pPr>
            <a:r>
              <a:rPr lang="en-US" sz="2255">
                <a:solidFill>
                  <a:srgbClr val="FFFFFF"/>
                </a:solidFill>
                <a:latin typeface="Open Sauce Bold"/>
              </a:rPr>
              <a:t>Thee count plot is a useful way to get an overview of the different transaction types and their frequencies in the dataset amd By this graph we could understand the cash-out has high amount of Transaction and followed by Payment , Cash-in and Transfer</a:t>
            </a: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a:p>
            <a:pPr>
              <a:lnSpc>
                <a:spcPts val="2138"/>
              </a:lnSpc>
            </a:pPr>
            <a:endParaRPr lang="en-US" sz="2255">
              <a:solidFill>
                <a:srgbClr val="FFFFFF"/>
              </a:solidFill>
              <a:latin typeface="Open Sauce Bold"/>
            </a:endParaRPr>
          </a:p>
        </p:txBody>
      </p:sp>
      <p:sp>
        <p:nvSpPr>
          <p:cNvPr id="11" name="TextBox 11"/>
          <p:cNvSpPr txBox="1"/>
          <p:nvPr/>
        </p:nvSpPr>
        <p:spPr>
          <a:xfrm>
            <a:off x="1028700" y="5565619"/>
            <a:ext cx="7540237" cy="5407170"/>
          </a:xfrm>
          <a:prstGeom prst="rect">
            <a:avLst/>
          </a:prstGeom>
        </p:spPr>
        <p:txBody>
          <a:bodyPr lIns="0" tIns="0" rIns="0" bIns="0" rtlCol="0" anchor="t">
            <a:spAutoFit/>
          </a:bodyPr>
          <a:lstStyle/>
          <a:p>
            <a:pPr>
              <a:lnSpc>
                <a:spcPts val="3020"/>
              </a:lnSpc>
            </a:pPr>
            <a:r>
              <a:rPr lang="en-US" sz="2055">
                <a:solidFill>
                  <a:srgbClr val="FFFFFF"/>
                </a:solidFill>
                <a:latin typeface="Open Sauce Bold"/>
              </a:rPr>
              <a:t>The bar plot shows the frequency of fraud occurrences for each transaction type.High Fraud in Cash-out and Transfer: </a:t>
            </a:r>
          </a:p>
          <a:p>
            <a:pPr>
              <a:lnSpc>
                <a:spcPts val="2138"/>
              </a:lnSpc>
            </a:pPr>
            <a:r>
              <a:rPr lang="en-US" sz="1455">
                <a:solidFill>
                  <a:srgbClr val="FFFFFF"/>
                </a:solidFill>
                <a:latin typeface="Open Sauce Bold"/>
              </a:rPr>
              <a:t>The two highest bars on the plot correspond to Cash-out and Transfer transaction types, indicating that these two categories have a higher frequency of fraud compared to other types.Comparison of Fraud Rates: By observing the heights of the bars, we can compare the relative fraud rates between different transaction types. It is evident that Cash-out and Transfer have significantly higher fraud rates than other types in the dataset.Potential Risk Categories: Cash-out and Transfer transactions are highlighted as potential risk categories for fraudulent activities. If you are looking to detect and prevent fraud, these two transaction types might require more focused attention and scrutiny</a:t>
            </a: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a:p>
            <a:pPr>
              <a:lnSpc>
                <a:spcPts val="2138"/>
              </a:lnSpc>
            </a:pPr>
            <a:endParaRPr lang="en-US" sz="1455">
              <a:solidFill>
                <a:srgbClr val="FFFFFF"/>
              </a:solidFill>
              <a:latin typeface="Open Sauce Bold"/>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33491" y="733491"/>
            <a:ext cx="11245538" cy="9778557"/>
            <a:chOff x="0" y="0"/>
            <a:chExt cx="2961788" cy="2575423"/>
          </a:xfrm>
        </p:grpSpPr>
        <p:sp>
          <p:nvSpPr>
            <p:cNvPr id="3" name="Freeform 3"/>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grpSp>
        <p:nvGrpSpPr>
          <p:cNvPr id="5" name="Group 5"/>
          <p:cNvGrpSpPr/>
          <p:nvPr/>
        </p:nvGrpSpPr>
        <p:grpSpPr>
          <a:xfrm rot="5400000">
            <a:off x="8410509" y="733491"/>
            <a:ext cx="11245538" cy="9778557"/>
            <a:chOff x="0" y="0"/>
            <a:chExt cx="2961788" cy="2575423"/>
          </a:xfrm>
        </p:grpSpPr>
        <p:sp>
          <p:nvSpPr>
            <p:cNvPr id="6" name="Freeform 6"/>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1869"/>
                </a:lnSpc>
              </a:pPr>
              <a:endParaRPr/>
            </a:p>
          </p:txBody>
        </p:sp>
      </p:grpSp>
      <p:sp>
        <p:nvSpPr>
          <p:cNvPr id="8" name="Freeform 8"/>
          <p:cNvSpPr/>
          <p:nvPr/>
        </p:nvSpPr>
        <p:spPr>
          <a:xfrm>
            <a:off x="644048" y="830980"/>
            <a:ext cx="6913906" cy="4312520"/>
          </a:xfrm>
          <a:custGeom>
            <a:avLst/>
            <a:gdLst/>
            <a:ahLst/>
            <a:cxnLst/>
            <a:rect l="l" t="t" r="r" b="b"/>
            <a:pathLst>
              <a:path w="6913906" h="4312520">
                <a:moveTo>
                  <a:pt x="0" y="0"/>
                </a:moveTo>
                <a:lnTo>
                  <a:pt x="6913906" y="0"/>
                </a:lnTo>
                <a:lnTo>
                  <a:pt x="6913906" y="4312520"/>
                </a:lnTo>
                <a:lnTo>
                  <a:pt x="0" y="4312520"/>
                </a:lnTo>
                <a:lnTo>
                  <a:pt x="0" y="0"/>
                </a:lnTo>
                <a:close/>
              </a:path>
            </a:pathLst>
          </a:custGeom>
          <a:blipFill>
            <a:blip r:embed="rId2"/>
            <a:stretch>
              <a:fillRect/>
            </a:stretch>
          </a:blipFill>
        </p:spPr>
      </p:sp>
      <p:sp>
        <p:nvSpPr>
          <p:cNvPr id="9" name="Freeform 9"/>
          <p:cNvSpPr/>
          <p:nvPr/>
        </p:nvSpPr>
        <p:spPr>
          <a:xfrm>
            <a:off x="8520499" y="5143500"/>
            <a:ext cx="8769897" cy="4406764"/>
          </a:xfrm>
          <a:custGeom>
            <a:avLst/>
            <a:gdLst/>
            <a:ahLst/>
            <a:cxnLst/>
            <a:rect l="l" t="t" r="r" b="b"/>
            <a:pathLst>
              <a:path w="8769897" h="4406764">
                <a:moveTo>
                  <a:pt x="0" y="0"/>
                </a:moveTo>
                <a:lnTo>
                  <a:pt x="8769897" y="0"/>
                </a:lnTo>
                <a:lnTo>
                  <a:pt x="8769897" y="4406764"/>
                </a:lnTo>
                <a:lnTo>
                  <a:pt x="0" y="4406764"/>
                </a:lnTo>
                <a:lnTo>
                  <a:pt x="0" y="0"/>
                </a:lnTo>
                <a:close/>
              </a:path>
            </a:pathLst>
          </a:custGeom>
          <a:blipFill>
            <a:blip r:embed="rId3"/>
            <a:stretch>
              <a:fillRect/>
            </a:stretch>
          </a:blipFill>
        </p:spPr>
      </p:sp>
      <p:sp>
        <p:nvSpPr>
          <p:cNvPr id="10" name="TextBox 10"/>
          <p:cNvSpPr txBox="1"/>
          <p:nvPr/>
        </p:nvSpPr>
        <p:spPr>
          <a:xfrm>
            <a:off x="8520499" y="2168044"/>
            <a:ext cx="7540237" cy="3611326"/>
          </a:xfrm>
          <a:prstGeom prst="rect">
            <a:avLst/>
          </a:prstGeom>
        </p:spPr>
        <p:txBody>
          <a:bodyPr lIns="0" tIns="0" rIns="0" bIns="0" rtlCol="0" anchor="t">
            <a:spAutoFit/>
          </a:bodyPr>
          <a:lstStyle/>
          <a:p>
            <a:pPr>
              <a:lnSpc>
                <a:spcPts val="3461"/>
              </a:lnSpc>
            </a:pPr>
            <a:r>
              <a:rPr lang="en-US" sz="2355">
                <a:solidFill>
                  <a:srgbClr val="FFFFFF"/>
                </a:solidFill>
                <a:latin typeface="Open Sauce Bold"/>
              </a:rPr>
              <a:t>By bar-graph we could clearly see there is occurance of fraud only in the Cash-out and Transfer type and also have count of the fraud occurances</a:t>
            </a: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a:p>
            <a:pPr>
              <a:lnSpc>
                <a:spcPts val="2138"/>
              </a:lnSpc>
            </a:pPr>
            <a:endParaRPr lang="en-US" sz="2355">
              <a:solidFill>
                <a:srgbClr val="FFFFFF"/>
              </a:solidFill>
              <a:latin typeface="Open Sauce Bold"/>
            </a:endParaRPr>
          </a:p>
        </p:txBody>
      </p:sp>
      <p:sp>
        <p:nvSpPr>
          <p:cNvPr id="11" name="TextBox 11"/>
          <p:cNvSpPr txBox="1"/>
          <p:nvPr/>
        </p:nvSpPr>
        <p:spPr>
          <a:xfrm>
            <a:off x="644048" y="6853225"/>
            <a:ext cx="7540237" cy="2268492"/>
          </a:xfrm>
          <a:prstGeom prst="rect">
            <a:avLst/>
          </a:prstGeom>
        </p:spPr>
        <p:txBody>
          <a:bodyPr lIns="0" tIns="0" rIns="0" bIns="0" rtlCol="0" anchor="t">
            <a:spAutoFit/>
          </a:bodyPr>
          <a:lstStyle/>
          <a:p>
            <a:pPr marL="530040" lvl="1" indent="-265020">
              <a:lnSpc>
                <a:spcPts val="3608"/>
              </a:lnSpc>
              <a:buFont typeface="Arial"/>
              <a:buChar char="•"/>
            </a:pPr>
            <a:r>
              <a:rPr lang="en-US" sz="2455">
                <a:solidFill>
                  <a:srgbClr val="FFFFFF"/>
                </a:solidFill>
                <a:latin typeface="Open Sauce Bold"/>
              </a:rPr>
              <a:t>We've found that fraud amount transaction ranges between 1.3-3.6 lakh.</a:t>
            </a:r>
          </a:p>
          <a:p>
            <a:pPr marL="530040" lvl="1" indent="-265020">
              <a:lnSpc>
                <a:spcPts val="3608"/>
              </a:lnSpc>
              <a:buFont typeface="Arial"/>
              <a:buChar char="•"/>
            </a:pPr>
            <a:r>
              <a:rPr lang="en-US" sz="2455">
                <a:solidFill>
                  <a:srgbClr val="FFFFFF"/>
                </a:solidFill>
                <a:latin typeface="Open Sauce Bold"/>
              </a:rPr>
              <a:t> Now, we can see that among them most occured were around 340,000-360,000 </a:t>
            </a:r>
          </a:p>
          <a:p>
            <a:pPr>
              <a:lnSpc>
                <a:spcPts val="3608"/>
              </a:lnSpc>
            </a:pPr>
            <a:r>
              <a:rPr lang="en-US" sz="2455">
                <a:solidFill>
                  <a:srgbClr val="FFFFFF"/>
                </a:solidFill>
                <a:latin typeface="Open Sauce Bold"/>
              </a:rPr>
              <a:t>(3.4-3.6 lakh).</a:t>
            </a: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1987</Words>
  <Application>Microsoft Office PowerPoint</Application>
  <PresentationFormat>Custom</PresentationFormat>
  <Paragraphs>302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Arial</vt:lpstr>
      <vt:lpstr>Open Sauce Bold</vt:lpstr>
      <vt:lpstr>Open Sauce</vt:lpstr>
      <vt:lpstr>Days</vt:lpstr>
      <vt:lpstr>Open Sauce Light</vt:lpstr>
      <vt:lpstr>Open Sauce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Pink Professional Business Strategy Presentation</dc:title>
  <cp:lastModifiedBy>Microsoft account</cp:lastModifiedBy>
  <cp:revision>2</cp:revision>
  <dcterms:created xsi:type="dcterms:W3CDTF">2006-08-16T00:00:00Z</dcterms:created>
  <dcterms:modified xsi:type="dcterms:W3CDTF">2023-08-03T15:43:01Z</dcterms:modified>
  <dc:identifier>DAFqVtEaym0</dc:identifier>
</cp:coreProperties>
</file>