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odec Pro Bold" panose="020B0604020202020204" charset="0"/>
      <p:regular r:id="rId14"/>
    </p:embeddedFont>
    <p:embeddedFont>
      <p:font typeface="Calibri" panose="020F0502020204030204" pitchFamily="34" charset="0"/>
      <p:regular r:id="rId15"/>
      <p:bold r:id="rId16"/>
      <p:italic r:id="rId17"/>
      <p:boldItalic r:id="rId18"/>
    </p:embeddedFont>
    <p:embeddedFont>
      <p:font typeface="Codec Pro"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83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6.svg"/><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0" Type="http://schemas.openxmlformats.org/officeDocument/2006/relationships/slide" Target="slide9.xml"/><Relationship Id="rId4" Type="http://schemas.openxmlformats.org/officeDocument/2006/relationships/slide" Target="slide3.xml"/><Relationship Id="rId9"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4.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6.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rot="211599" flipH="1">
            <a:off x="3417775" y="567484"/>
            <a:ext cx="18735059" cy="9231274"/>
          </a:xfrm>
          <a:custGeom>
            <a:avLst/>
            <a:gdLst/>
            <a:ahLst/>
            <a:cxnLst/>
            <a:rect l="l" t="t" r="r" b="b"/>
            <a:pathLst>
              <a:path w="18735059" h="9231274">
                <a:moveTo>
                  <a:pt x="18735059" y="0"/>
                </a:moveTo>
                <a:lnTo>
                  <a:pt x="0" y="0"/>
                </a:lnTo>
                <a:lnTo>
                  <a:pt x="0" y="9231275"/>
                </a:lnTo>
                <a:lnTo>
                  <a:pt x="18735059" y="9231275"/>
                </a:lnTo>
                <a:lnTo>
                  <a:pt x="18735059" y="0"/>
                </a:lnTo>
                <a:close/>
              </a:path>
            </a:pathLst>
          </a:custGeom>
          <a:blipFill>
            <a:blip r:embed="rId2">
              <a:alphaModFix amt="46000"/>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0" y="-1184232"/>
            <a:ext cx="12655463" cy="12655463"/>
          </a:xfrm>
          <a:custGeom>
            <a:avLst/>
            <a:gdLst/>
            <a:ahLst/>
            <a:cxnLst/>
            <a:rect l="l" t="t" r="r" b="b"/>
            <a:pathLst>
              <a:path w="12655463" h="12655463">
                <a:moveTo>
                  <a:pt x="0" y="0"/>
                </a:moveTo>
                <a:lnTo>
                  <a:pt x="12655463" y="0"/>
                </a:lnTo>
                <a:lnTo>
                  <a:pt x="12655463" y="12655464"/>
                </a:lnTo>
                <a:lnTo>
                  <a:pt x="0" y="12655464"/>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aphicFrame>
        <p:nvGraphicFramePr>
          <p:cNvPr id="4" name="Table 4"/>
          <p:cNvGraphicFramePr>
            <a:graphicFrameLocks noGrp="1"/>
          </p:cNvGraphicFramePr>
          <p:nvPr/>
        </p:nvGraphicFramePr>
        <p:xfrm>
          <a:off x="9144000" y="6537331"/>
          <a:ext cx="10658287" cy="990779"/>
        </p:xfrm>
        <a:graphic>
          <a:graphicData uri="http://schemas.openxmlformats.org/drawingml/2006/table">
            <a:tbl>
              <a:tblPr/>
              <a:tblGrid>
                <a:gridCol w="5701987"/>
                <a:gridCol w="4842000"/>
                <a:gridCol w="114300"/>
              </a:tblGrid>
              <a:tr h="990779">
                <a:tc>
                  <a:txBody>
                    <a:bodyPr/>
                    <a:lstStyle/>
                    <a:p>
                      <a:pPr algn="l">
                        <a:lnSpc>
                          <a:spcPts val="3499"/>
                        </a:lnSpc>
                        <a:defRPr/>
                      </a:pPr>
                      <a:r>
                        <a:rPr lang="en-US" sz="2499">
                          <a:solidFill>
                            <a:srgbClr val="FFFFFF"/>
                          </a:solidFill>
                          <a:latin typeface="Codec Pro Bold"/>
                        </a:rPr>
                        <a:t>Presented By   Thiyaneshwar K</a:t>
                      </a:r>
                      <a:endParaRPr lang="en-US" sz="1100"/>
                    </a:p>
                  </a:txBody>
                  <a:tcPr marL="0" marR="0" marT="0" marB="0" anchor="b">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2799"/>
                        </a:lnSpc>
                        <a:defRPr/>
                      </a:pPr>
                      <a:endParaRPr lang="en-US" sz="1100"/>
                    </a:p>
                  </a:txBody>
                  <a:tcPr marL="0" marR="0" marT="0" marB="0" anchor="b">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r">
                        <a:lnSpc>
                          <a:spcPts val="2519"/>
                        </a:lnSpc>
                        <a:defRPr/>
                      </a:pPr>
                      <a:endParaRPr lang="en-US" sz="1100"/>
                    </a:p>
                  </a:txBody>
                  <a:tcPr marL="0" marR="0" marT="0" marB="0" anchor="b">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bl>
          </a:graphicData>
        </a:graphic>
      </p:graphicFrame>
      <p:sp>
        <p:nvSpPr>
          <p:cNvPr id="5" name="TextBox 5"/>
          <p:cNvSpPr txBox="1"/>
          <p:nvPr/>
        </p:nvSpPr>
        <p:spPr>
          <a:xfrm>
            <a:off x="1028700" y="2824267"/>
            <a:ext cx="16230600" cy="746155"/>
          </a:xfrm>
          <a:prstGeom prst="rect">
            <a:avLst/>
          </a:prstGeom>
        </p:spPr>
        <p:txBody>
          <a:bodyPr lIns="0" tIns="0" rIns="0" bIns="0" rtlCol="0" anchor="t">
            <a:spAutoFit/>
          </a:bodyPr>
          <a:lstStyle/>
          <a:p>
            <a:pPr>
              <a:lnSpc>
                <a:spcPts val="5001"/>
              </a:lnSpc>
            </a:pPr>
            <a:r>
              <a:rPr lang="en-US" sz="5001">
                <a:solidFill>
                  <a:srgbClr val="FFFFFF"/>
                </a:solidFill>
                <a:latin typeface="Codec Pro Bold"/>
              </a:rPr>
              <a:t>CAPSTONE PROJECT PRESENTATION ON </a:t>
            </a:r>
          </a:p>
        </p:txBody>
      </p:sp>
      <p:sp>
        <p:nvSpPr>
          <p:cNvPr id="6" name="TextBox 6"/>
          <p:cNvSpPr txBox="1"/>
          <p:nvPr/>
        </p:nvSpPr>
        <p:spPr>
          <a:xfrm>
            <a:off x="1028700" y="3778244"/>
            <a:ext cx="16230600" cy="2759088"/>
          </a:xfrm>
          <a:prstGeom prst="rect">
            <a:avLst/>
          </a:prstGeom>
        </p:spPr>
        <p:txBody>
          <a:bodyPr lIns="0" tIns="0" rIns="0" bIns="0" rtlCol="0" anchor="t">
            <a:spAutoFit/>
          </a:bodyPr>
          <a:lstStyle/>
          <a:p>
            <a:pPr>
              <a:lnSpc>
                <a:spcPts val="10000"/>
              </a:lnSpc>
            </a:pPr>
            <a:r>
              <a:rPr lang="en-US" sz="10000">
                <a:solidFill>
                  <a:srgbClr val="FFFFFF"/>
                </a:solidFill>
                <a:latin typeface="Codec Pro Bold"/>
              </a:rPr>
              <a:t>VEHICLE SPEED DETECTION  </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flipH="1">
            <a:off x="7468913" y="-3041478"/>
            <a:ext cx="19580773" cy="10003995"/>
          </a:xfrm>
          <a:custGeom>
            <a:avLst/>
            <a:gdLst/>
            <a:ahLst/>
            <a:cxnLst/>
            <a:rect l="l" t="t" r="r" b="b"/>
            <a:pathLst>
              <a:path w="19580773" h="10003995">
                <a:moveTo>
                  <a:pt x="19580774" y="0"/>
                </a:moveTo>
                <a:lnTo>
                  <a:pt x="0" y="0"/>
                </a:lnTo>
                <a:lnTo>
                  <a:pt x="0" y="10003995"/>
                </a:lnTo>
                <a:lnTo>
                  <a:pt x="19580774" y="10003995"/>
                </a:lnTo>
                <a:lnTo>
                  <a:pt x="19580774" y="0"/>
                </a:lnTo>
                <a:close/>
              </a:path>
            </a:pathLst>
          </a:custGeom>
          <a:blipFill>
            <a:blip r:embed="rId2">
              <a:alphaModFix amt="54000"/>
              <a:extLst>
                <a:ext uri="{96DAC541-7B7A-43D3-8B79-37D633B846F1}">
                  <asvg:svgBlip xmlns="" xmlns:asvg="http://schemas.microsoft.com/office/drawing/2016/SVG/main" r:embed="rId3"/>
                </a:ext>
              </a:extLst>
            </a:blip>
            <a:stretch>
              <a:fillRect/>
            </a:stretch>
          </a:blipFill>
        </p:spPr>
      </p:sp>
      <p:sp>
        <p:nvSpPr>
          <p:cNvPr id="3" name="Freeform 3"/>
          <p:cNvSpPr/>
          <p:nvPr/>
        </p:nvSpPr>
        <p:spPr>
          <a:xfrm flipH="1">
            <a:off x="-7072917" y="2254660"/>
            <a:ext cx="19580773" cy="10003995"/>
          </a:xfrm>
          <a:custGeom>
            <a:avLst/>
            <a:gdLst/>
            <a:ahLst/>
            <a:cxnLst/>
            <a:rect l="l" t="t" r="r" b="b"/>
            <a:pathLst>
              <a:path w="19580773" h="10003995">
                <a:moveTo>
                  <a:pt x="19580774" y="0"/>
                </a:moveTo>
                <a:lnTo>
                  <a:pt x="0" y="0"/>
                </a:lnTo>
                <a:lnTo>
                  <a:pt x="0" y="10003995"/>
                </a:lnTo>
                <a:lnTo>
                  <a:pt x="19580774" y="10003995"/>
                </a:lnTo>
                <a:lnTo>
                  <a:pt x="19580774" y="0"/>
                </a:lnTo>
                <a:close/>
              </a:path>
            </a:pathLst>
          </a:custGeom>
          <a:blipFill>
            <a:blip r:embed="rId2">
              <a:alphaModFix amt="54000"/>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1028700" y="961708"/>
            <a:ext cx="6878472" cy="1190625"/>
          </a:xfrm>
          <a:prstGeom prst="rect">
            <a:avLst/>
          </a:prstGeom>
        </p:spPr>
        <p:txBody>
          <a:bodyPr lIns="0" tIns="0" rIns="0" bIns="0" rtlCol="0" anchor="t">
            <a:spAutoFit/>
          </a:bodyPr>
          <a:lstStyle/>
          <a:p>
            <a:pPr>
              <a:lnSpc>
                <a:spcPts val="8250"/>
              </a:lnSpc>
            </a:pPr>
            <a:r>
              <a:rPr lang="en-US" sz="7500">
                <a:solidFill>
                  <a:srgbClr val="FFFFFF"/>
                </a:solidFill>
                <a:latin typeface="Codec Pro Bold"/>
              </a:rPr>
              <a:t>Conclusion</a:t>
            </a:r>
          </a:p>
        </p:txBody>
      </p:sp>
      <p:sp>
        <p:nvSpPr>
          <p:cNvPr id="5" name="TextBox 5"/>
          <p:cNvSpPr txBox="1"/>
          <p:nvPr/>
        </p:nvSpPr>
        <p:spPr>
          <a:xfrm>
            <a:off x="1744103" y="2849543"/>
            <a:ext cx="15515197" cy="5405400"/>
          </a:xfrm>
          <a:prstGeom prst="rect">
            <a:avLst/>
          </a:prstGeom>
        </p:spPr>
        <p:txBody>
          <a:bodyPr lIns="0" tIns="0" rIns="0" bIns="0" rtlCol="0" anchor="t">
            <a:spAutoFit/>
          </a:bodyPr>
          <a:lstStyle/>
          <a:p>
            <a:pPr marL="876579" lvl="1" indent="-438289" algn="ctr">
              <a:lnSpc>
                <a:spcPts val="5278"/>
              </a:lnSpc>
              <a:buFont typeface="Arial"/>
              <a:buChar char="•"/>
            </a:pPr>
            <a:r>
              <a:rPr lang="en-US" sz="4060">
                <a:solidFill>
                  <a:srgbClr val="FFFFFF"/>
                </a:solidFill>
                <a:latin typeface="Codec Pro Bold"/>
              </a:rPr>
              <a:t>We finally have a solution to the speeding problem.</a:t>
            </a:r>
          </a:p>
          <a:p>
            <a:pPr algn="ctr">
              <a:lnSpc>
                <a:spcPts val="5278"/>
              </a:lnSpc>
            </a:pPr>
            <a:endParaRPr lang="en-US" sz="4060">
              <a:solidFill>
                <a:srgbClr val="FFFFFF"/>
              </a:solidFill>
              <a:latin typeface="Codec Pro Bold"/>
            </a:endParaRPr>
          </a:p>
          <a:p>
            <a:pPr marL="876579" lvl="1" indent="-438289" algn="ctr">
              <a:lnSpc>
                <a:spcPts val="5278"/>
              </a:lnSpc>
              <a:buFont typeface="Arial"/>
              <a:buChar char="•"/>
            </a:pPr>
            <a:r>
              <a:rPr lang="en-US" sz="4060">
                <a:solidFill>
                  <a:srgbClr val="FFFFFF"/>
                </a:solidFill>
                <a:latin typeface="Codec Pro Bold"/>
              </a:rPr>
              <a:t> We would expect there to be a great number of these every were and that day would be highly visible and identifiable to make a drivers slow down.</a:t>
            </a:r>
          </a:p>
          <a:p>
            <a:pPr algn="ctr">
              <a:lnSpc>
                <a:spcPts val="5278"/>
              </a:lnSpc>
            </a:pPr>
            <a:endParaRPr lang="en-US" sz="4060">
              <a:solidFill>
                <a:srgbClr val="FFFFFF"/>
              </a:solidFill>
              <a:latin typeface="Codec Pro Bold"/>
            </a:endParaRPr>
          </a:p>
          <a:p>
            <a:pPr marL="876579" lvl="1" indent="-438289" algn="ctr">
              <a:lnSpc>
                <a:spcPts val="5278"/>
              </a:lnSpc>
              <a:buFont typeface="Arial"/>
              <a:buChar char="•"/>
            </a:pPr>
            <a:r>
              <a:rPr lang="en-US" sz="4060">
                <a:solidFill>
                  <a:srgbClr val="FFFFFF"/>
                </a:solidFill>
                <a:latin typeface="Codec Pro Bold"/>
              </a:rPr>
              <a:t>    We use traffic lights and other traffic manager to reduce the speed. One among them is speed cameras.</a:t>
            </a:r>
          </a:p>
        </p:txBody>
      </p:sp>
      <p:sp>
        <p:nvSpPr>
          <p:cNvPr id="6" name="TextBox 6"/>
          <p:cNvSpPr txBox="1"/>
          <p:nvPr/>
        </p:nvSpPr>
        <p:spPr>
          <a:xfrm>
            <a:off x="14545836" y="8938260"/>
            <a:ext cx="2713464" cy="320040"/>
          </a:xfrm>
          <a:prstGeom prst="rect">
            <a:avLst/>
          </a:prstGeom>
        </p:spPr>
        <p:txBody>
          <a:bodyPr lIns="0" tIns="0" rIns="0" bIns="0" rtlCol="0" anchor="t">
            <a:spAutoFit/>
          </a:bodyPr>
          <a:lstStyle/>
          <a:p>
            <a:pPr marL="0" lvl="0" indent="0" algn="ctr">
              <a:lnSpc>
                <a:spcPts val="2340"/>
              </a:lnSpc>
              <a:spcBef>
                <a:spcPct val="0"/>
              </a:spcBef>
            </a:pPr>
            <a:r>
              <a:rPr lang="en-US" sz="1800" u="sng">
                <a:solidFill>
                  <a:srgbClr val="1B131B"/>
                </a:solidFill>
                <a:latin typeface="Codec Pro Bold"/>
                <a:hlinkClick r:id="rId4" action="ppaction://hlinksldjump"/>
              </a:rPr>
              <a:t>Back to Agenda</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TextBox 2"/>
          <p:cNvSpPr txBox="1"/>
          <p:nvPr/>
        </p:nvSpPr>
        <p:spPr>
          <a:xfrm>
            <a:off x="1028700" y="3952875"/>
            <a:ext cx="5771288" cy="1190625"/>
          </a:xfrm>
          <a:prstGeom prst="rect">
            <a:avLst/>
          </a:prstGeom>
        </p:spPr>
        <p:txBody>
          <a:bodyPr lIns="0" tIns="0" rIns="0" bIns="0" rtlCol="0" anchor="t">
            <a:spAutoFit/>
          </a:bodyPr>
          <a:lstStyle/>
          <a:p>
            <a:pPr>
              <a:lnSpc>
                <a:spcPts val="8250"/>
              </a:lnSpc>
            </a:pPr>
            <a:r>
              <a:rPr lang="en-US" sz="7500">
                <a:solidFill>
                  <a:srgbClr val="FFFFFF"/>
                </a:solidFill>
                <a:latin typeface="Codec Pro Bold"/>
              </a:rPr>
              <a:t>References</a:t>
            </a:r>
          </a:p>
        </p:txBody>
      </p:sp>
      <p:graphicFrame>
        <p:nvGraphicFramePr>
          <p:cNvPr id="3" name="Table 3"/>
          <p:cNvGraphicFramePr>
            <a:graphicFrameLocks noGrp="1"/>
          </p:cNvGraphicFramePr>
          <p:nvPr/>
        </p:nvGraphicFramePr>
        <p:xfrm>
          <a:off x="7826639" y="727945"/>
          <a:ext cx="9432661" cy="9559055"/>
        </p:xfrm>
        <a:graphic>
          <a:graphicData uri="http://schemas.openxmlformats.org/drawingml/2006/table">
            <a:tbl>
              <a:tblPr/>
              <a:tblGrid>
                <a:gridCol w="9432661"/>
              </a:tblGrid>
              <a:tr h="1600200">
                <a:tc>
                  <a:txBody>
                    <a:bodyPr/>
                    <a:lstStyle/>
                    <a:p>
                      <a:pPr algn="l">
                        <a:lnSpc>
                          <a:spcPts val="2800"/>
                        </a:lnSpc>
                        <a:defRPr/>
                      </a:pPr>
                      <a:r>
                        <a:rPr lang="en-US" sz="2000">
                          <a:solidFill>
                            <a:srgbClr val="FFFFFF"/>
                          </a:solidFill>
                          <a:latin typeface="Codec Pro"/>
                        </a:rPr>
                        <a:t>R. Cancela, M. Neta, M. Oliveira, V. Santos, 2006. ATLAS III: Um Robô com Visão Orientado para Provas em Condução Autónoma, Robótica, nº 62, 2006, p. 8 (ISSN: 0874-9019).</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r>
              <a:tr h="1600200">
                <a:tc>
                  <a:txBody>
                    <a:bodyPr/>
                    <a:lstStyle/>
                    <a:p>
                      <a:pPr algn="l">
                        <a:lnSpc>
                          <a:spcPts val="2800"/>
                        </a:lnSpc>
                        <a:defRPr/>
                      </a:pPr>
                      <a:r>
                        <a:rPr lang="en-US" sz="2000">
                          <a:solidFill>
                            <a:srgbClr val="FFFFFF"/>
                          </a:solidFill>
                          <a:latin typeface="Codec Pro"/>
                        </a:rPr>
                        <a:t>M. Oliveira, V. Santos , A Vision-based Solution for the Navigation of a Mobile Robot in a Road-like Environment, Robótica, nº69, 2007 p. 8 (ISSN: 0874-9019).</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r>
              <a:tr h="1952625">
                <a:tc>
                  <a:txBody>
                    <a:bodyPr/>
                    <a:lstStyle/>
                    <a:p>
                      <a:pPr algn="l">
                        <a:lnSpc>
                          <a:spcPts val="2800"/>
                        </a:lnSpc>
                        <a:defRPr/>
                      </a:pPr>
                      <a:r>
                        <a:rPr lang="en-US" sz="2000">
                          <a:solidFill>
                            <a:srgbClr val="FFFFFF"/>
                          </a:solidFill>
                          <a:latin typeface="Codec Pro"/>
                        </a:rPr>
                        <a:t>M. Oliveira, V. Santos. Combining View-based Object Recognition with Template Matching for the Identification and Tracking of Fully Dynamic Targets, 7th Conference on Mobile Robots and Competitions, Festival Nacional de Robótica 2007. Paderne, Algarve. 27/04/2007</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r>
              <a:tr h="1600200">
                <a:tc>
                  <a:txBody>
                    <a:bodyPr/>
                    <a:lstStyle/>
                    <a:p>
                      <a:pPr algn="l">
                        <a:lnSpc>
                          <a:spcPts val="2800"/>
                        </a:lnSpc>
                        <a:defRPr/>
                      </a:pPr>
                      <a:r>
                        <a:rPr lang="en-US" sz="2000">
                          <a:solidFill>
                            <a:srgbClr val="FFFFFF"/>
                          </a:solidFill>
                          <a:latin typeface="Codec Pro Bold"/>
                        </a:rPr>
                        <a:t>G. Monteiro, P. Peixoto, U. Nunes, 2006. Vision-based Pedestrian Detection using Haar-like Features. Encontro Científico, Festival Nacional de Robótica 2006.</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r>
              <a:tr h="1402915">
                <a:tc>
                  <a:txBody>
                    <a:bodyPr/>
                    <a:lstStyle/>
                    <a:p>
                      <a:pPr algn="l">
                        <a:lnSpc>
                          <a:spcPts val="2800"/>
                        </a:lnSpc>
                        <a:defRPr/>
                      </a:pPr>
                      <a:r>
                        <a:rPr lang="en-US" sz="2000">
                          <a:solidFill>
                            <a:srgbClr val="FFFFFF"/>
                          </a:solidFill>
                          <a:latin typeface="Codec Pro"/>
                        </a:rPr>
                        <a:t>R. Lienhart and J. Maydt. An Extended Set of Haar-like Features for Rapid Object Detection. IEEE ICIP 2002, Vol. 1, pp. 900-903, Sep. 2002.</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r>
              <a:tr h="1402915">
                <a:tc>
                  <a:txBody>
                    <a:bodyPr/>
                    <a:lstStyle/>
                    <a:p>
                      <a:pPr algn="l">
                        <a:lnSpc>
                          <a:spcPts val="2800"/>
                        </a:lnSpc>
                        <a:defRPr/>
                      </a:pPr>
                      <a:r>
                        <a:rPr lang="en-US" sz="2000">
                          <a:solidFill>
                            <a:srgbClr val="FFFFFF"/>
                          </a:solidFill>
                          <a:latin typeface="Codec Pro"/>
                        </a:rPr>
                        <a:t>Opencv, Intel Open Source Computer Vision, found at http://www.intel.com/technology/computing/Opencv/ on January 2007.</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tcPr>
                </a:tc>
              </a:tr>
            </a:tbl>
          </a:graphicData>
        </a:graphic>
      </p:graphicFrame>
      <p:sp>
        <p:nvSpPr>
          <p:cNvPr id="4" name="Freeform 4"/>
          <p:cNvSpPr/>
          <p:nvPr/>
        </p:nvSpPr>
        <p:spPr>
          <a:xfrm flipH="1" flipV="1">
            <a:off x="0" y="6831526"/>
            <a:ext cx="19100612" cy="6910949"/>
          </a:xfrm>
          <a:custGeom>
            <a:avLst/>
            <a:gdLst/>
            <a:ahLst/>
            <a:cxnLst/>
            <a:rect l="l" t="t" r="r" b="b"/>
            <a:pathLst>
              <a:path w="19100612" h="6910949">
                <a:moveTo>
                  <a:pt x="19100612" y="6910948"/>
                </a:moveTo>
                <a:lnTo>
                  <a:pt x="0" y="6910948"/>
                </a:lnTo>
                <a:lnTo>
                  <a:pt x="0" y="0"/>
                </a:lnTo>
                <a:lnTo>
                  <a:pt x="19100612" y="0"/>
                </a:lnTo>
                <a:lnTo>
                  <a:pt x="19100612" y="6910948"/>
                </a:lnTo>
                <a:close/>
              </a:path>
            </a:pathLst>
          </a:custGeom>
          <a:blipFill>
            <a:blip r:embed="rId2">
              <a:alphaModFix amt="35000"/>
              <a:extLst>
                <a:ext uri="{96DAC541-7B7A-43D3-8B79-37D633B846F1}">
                  <asvg:svgBlip xmlns="" xmlns:asvg="http://schemas.microsoft.com/office/drawing/2016/SVG/main" r:embed="rId3"/>
                </a:ext>
              </a:extLst>
            </a:blip>
            <a:stretch>
              <a:fillRect/>
            </a:stretch>
          </a:blipFill>
        </p:spPr>
      </p:sp>
      <p:sp>
        <p:nvSpPr>
          <p:cNvPr id="5" name="TextBox 5"/>
          <p:cNvSpPr txBox="1"/>
          <p:nvPr/>
        </p:nvSpPr>
        <p:spPr>
          <a:xfrm>
            <a:off x="1200881" y="9210675"/>
            <a:ext cx="2713464" cy="320040"/>
          </a:xfrm>
          <a:prstGeom prst="rect">
            <a:avLst/>
          </a:prstGeom>
        </p:spPr>
        <p:txBody>
          <a:bodyPr lIns="0" tIns="0" rIns="0" bIns="0" rtlCol="0" anchor="t">
            <a:spAutoFit/>
          </a:bodyPr>
          <a:lstStyle/>
          <a:p>
            <a:pPr marL="0" lvl="0" indent="0" algn="ctr">
              <a:lnSpc>
                <a:spcPts val="2340"/>
              </a:lnSpc>
              <a:spcBef>
                <a:spcPct val="0"/>
              </a:spcBef>
            </a:pPr>
            <a:r>
              <a:rPr lang="en-US" sz="1800" u="sng">
                <a:solidFill>
                  <a:srgbClr val="1B131B"/>
                </a:solidFill>
                <a:latin typeface="Codec Pro Bold"/>
                <a:hlinkClick r:id="rId4" action="ppaction://hlinksldjump"/>
              </a:rPr>
              <a:t>Back to Agenda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266022">
            <a:off x="-2261348" y="7641361"/>
            <a:ext cx="12007023" cy="5981681"/>
          </a:xfrm>
          <a:custGeom>
            <a:avLst/>
            <a:gdLst/>
            <a:ahLst/>
            <a:cxnLst/>
            <a:rect l="l" t="t" r="r" b="b"/>
            <a:pathLst>
              <a:path w="12007023" h="5981681">
                <a:moveTo>
                  <a:pt x="0" y="0"/>
                </a:moveTo>
                <a:lnTo>
                  <a:pt x="12007023" y="0"/>
                </a:lnTo>
                <a:lnTo>
                  <a:pt x="12007023" y="5981680"/>
                </a:lnTo>
                <a:lnTo>
                  <a:pt x="0" y="5981680"/>
                </a:lnTo>
                <a:lnTo>
                  <a:pt x="0" y="0"/>
                </a:lnTo>
                <a:close/>
              </a:path>
            </a:pathLst>
          </a:custGeom>
          <a:blipFill>
            <a:blip r:embed="rId2">
              <a:alphaModFix amt="5000"/>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028700" y="8938260"/>
            <a:ext cx="6910589" cy="320040"/>
          </a:xfrm>
          <a:prstGeom prst="rect">
            <a:avLst/>
          </a:prstGeom>
        </p:spPr>
        <p:txBody>
          <a:bodyPr lIns="0" tIns="0" rIns="0" bIns="0" rtlCol="0" anchor="t">
            <a:spAutoFit/>
          </a:bodyPr>
          <a:lstStyle/>
          <a:p>
            <a:pPr marL="0" lvl="0" indent="0" algn="l">
              <a:lnSpc>
                <a:spcPts val="2340"/>
              </a:lnSpc>
              <a:spcBef>
                <a:spcPct val="0"/>
              </a:spcBef>
            </a:pPr>
            <a:r>
              <a:rPr lang="en-US" sz="1800" u="sng">
                <a:solidFill>
                  <a:srgbClr val="FFFFFF"/>
                </a:solidFill>
                <a:latin typeface="Codec Pro Bold"/>
                <a:hlinkClick r:id="rId4" action="ppaction://hlinksldjump"/>
              </a:rPr>
              <a:t>Back to Agenda</a:t>
            </a:r>
          </a:p>
        </p:txBody>
      </p:sp>
      <p:sp>
        <p:nvSpPr>
          <p:cNvPr id="4" name="TextBox 4"/>
          <p:cNvSpPr txBox="1"/>
          <p:nvPr/>
        </p:nvSpPr>
        <p:spPr>
          <a:xfrm>
            <a:off x="5479430" y="4213793"/>
            <a:ext cx="6762665" cy="1254124"/>
          </a:xfrm>
          <a:prstGeom prst="rect">
            <a:avLst/>
          </a:prstGeom>
        </p:spPr>
        <p:txBody>
          <a:bodyPr lIns="0" tIns="0" rIns="0" bIns="0" rtlCol="0" anchor="t">
            <a:spAutoFit/>
          </a:bodyPr>
          <a:lstStyle/>
          <a:p>
            <a:pPr>
              <a:lnSpc>
                <a:spcPts val="8499"/>
              </a:lnSpc>
            </a:pPr>
            <a:r>
              <a:rPr lang="en-US" sz="8499">
                <a:solidFill>
                  <a:srgbClr val="1B131B"/>
                </a:solidFill>
                <a:latin typeface="Codec Pro Bold"/>
              </a:rPr>
              <a:t>THANK </a:t>
            </a:r>
            <a:r>
              <a:rPr lang="en-US" sz="8499">
                <a:solidFill>
                  <a:srgbClr val="2667FF"/>
                </a:solidFill>
                <a:latin typeface="Codec Pro Bold"/>
              </a:rPr>
              <a:t>YOU</a:t>
            </a:r>
          </a:p>
        </p:txBody>
      </p:sp>
      <p:sp>
        <p:nvSpPr>
          <p:cNvPr id="5" name="TextBox 5"/>
          <p:cNvSpPr txBox="1"/>
          <p:nvPr/>
        </p:nvSpPr>
        <p:spPr>
          <a:xfrm>
            <a:off x="1028700" y="8938260"/>
            <a:ext cx="2713464" cy="320040"/>
          </a:xfrm>
          <a:prstGeom prst="rect">
            <a:avLst/>
          </a:prstGeom>
        </p:spPr>
        <p:txBody>
          <a:bodyPr lIns="0" tIns="0" rIns="0" bIns="0" rtlCol="0" anchor="t">
            <a:spAutoFit/>
          </a:bodyPr>
          <a:lstStyle/>
          <a:p>
            <a:pPr marL="0" lvl="0" indent="0">
              <a:lnSpc>
                <a:spcPts val="2340"/>
              </a:lnSpc>
              <a:spcBef>
                <a:spcPct val="0"/>
              </a:spcBef>
            </a:pPr>
            <a:r>
              <a:rPr lang="en-US" sz="1800" u="sng">
                <a:solidFill>
                  <a:srgbClr val="FFFFFF"/>
                </a:solidFill>
                <a:latin typeface="Codec Pro Bold"/>
                <a:hlinkClick r:id="rId4" action="ppaction://hlinksldjump"/>
              </a:rPr>
              <a:t>Back to Agenda</a:t>
            </a:r>
          </a:p>
        </p:txBody>
      </p:sp>
      <p:sp>
        <p:nvSpPr>
          <p:cNvPr id="6" name="Freeform 6"/>
          <p:cNvSpPr/>
          <p:nvPr/>
        </p:nvSpPr>
        <p:spPr>
          <a:xfrm rot="1052215">
            <a:off x="7799038" y="-3094912"/>
            <a:ext cx="11409078" cy="5683795"/>
          </a:xfrm>
          <a:custGeom>
            <a:avLst/>
            <a:gdLst/>
            <a:ahLst/>
            <a:cxnLst/>
            <a:rect l="l" t="t" r="r" b="b"/>
            <a:pathLst>
              <a:path w="11409078" h="5683795">
                <a:moveTo>
                  <a:pt x="0" y="0"/>
                </a:moveTo>
                <a:lnTo>
                  <a:pt x="11409078" y="0"/>
                </a:lnTo>
                <a:lnTo>
                  <a:pt x="11409078" y="5683795"/>
                </a:lnTo>
                <a:lnTo>
                  <a:pt x="0" y="5683795"/>
                </a:lnTo>
                <a:lnTo>
                  <a:pt x="0" y="0"/>
                </a:lnTo>
                <a:close/>
              </a:path>
            </a:pathLst>
          </a:custGeom>
          <a:blipFill>
            <a:blip r:embed="rId2">
              <a:alphaModFix amt="5000"/>
              <a:extLst>
                <a:ext uri="{96DAC541-7B7A-43D3-8B79-37D633B846F1}">
                  <asvg:svgBlip xmlns="" xmlns:asvg="http://schemas.microsoft.com/office/drawing/2016/SVG/main" r:embed="rId3"/>
                </a:ext>
              </a:extLst>
            </a:blip>
            <a:stretch>
              <a:fillRect/>
            </a:stretch>
          </a:blipFill>
        </p:spPr>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flipH="1">
            <a:off x="-7738414" y="1992805"/>
            <a:ext cx="18708883" cy="9558538"/>
          </a:xfrm>
          <a:custGeom>
            <a:avLst/>
            <a:gdLst/>
            <a:ahLst/>
            <a:cxnLst/>
            <a:rect l="l" t="t" r="r" b="b"/>
            <a:pathLst>
              <a:path w="18708883" h="9558538">
                <a:moveTo>
                  <a:pt x="18708883" y="0"/>
                </a:moveTo>
                <a:lnTo>
                  <a:pt x="0" y="0"/>
                </a:lnTo>
                <a:lnTo>
                  <a:pt x="0" y="9558538"/>
                </a:lnTo>
                <a:lnTo>
                  <a:pt x="18708883" y="9558538"/>
                </a:lnTo>
                <a:lnTo>
                  <a:pt x="18708883" y="0"/>
                </a:lnTo>
                <a:close/>
              </a:path>
            </a:pathLst>
          </a:custGeom>
          <a:blipFill>
            <a:blip r:embed="rId2">
              <a:extLst>
                <a:ext uri="{96DAC541-7B7A-43D3-8B79-37D633B846F1}">
                  <asvg:svgBlip xmlns="" xmlns:asvg="http://schemas.microsoft.com/office/drawing/2016/SVG/main" r:embed="rId3"/>
                </a:ext>
              </a:extLst>
            </a:blip>
            <a:stretch>
              <a:fillRect/>
            </a:stretch>
          </a:blipFill>
        </p:spPr>
      </p:sp>
      <p:graphicFrame>
        <p:nvGraphicFramePr>
          <p:cNvPr id="3" name="Table 3"/>
          <p:cNvGraphicFramePr>
            <a:graphicFrameLocks noGrp="1"/>
          </p:cNvGraphicFramePr>
          <p:nvPr/>
        </p:nvGraphicFramePr>
        <p:xfrm>
          <a:off x="10401837" y="1313314"/>
          <a:ext cx="6330805" cy="8608229"/>
        </p:xfrm>
        <a:graphic>
          <a:graphicData uri="http://schemas.openxmlformats.org/drawingml/2006/table">
            <a:tbl>
              <a:tblPr/>
              <a:tblGrid>
                <a:gridCol w="5534131"/>
                <a:gridCol w="796674"/>
              </a:tblGrid>
              <a:tr h="981180">
                <a:tc>
                  <a:txBody>
                    <a:bodyPr/>
                    <a:lstStyle/>
                    <a:p>
                      <a:pPr algn="l">
                        <a:lnSpc>
                          <a:spcPts val="3359"/>
                        </a:lnSpc>
                        <a:defRPr/>
                      </a:pPr>
                      <a:r>
                        <a:rPr lang="en-US" sz="2399" u="sng">
                          <a:solidFill>
                            <a:srgbClr val="FFFFFF"/>
                          </a:solidFill>
                          <a:latin typeface="Codec Pro"/>
                          <a:hlinkClick r:id="rId4" action="ppaction://hlinksldjump"/>
                        </a:rPr>
                        <a:t>Introduction</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3</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981180">
                <a:tc>
                  <a:txBody>
                    <a:bodyPr/>
                    <a:lstStyle/>
                    <a:p>
                      <a:pPr algn="l">
                        <a:lnSpc>
                          <a:spcPts val="3359"/>
                        </a:lnSpc>
                        <a:defRPr/>
                      </a:pPr>
                      <a:r>
                        <a:rPr lang="en-US" sz="2399" u="sng">
                          <a:solidFill>
                            <a:srgbClr val="FFFFFF"/>
                          </a:solidFill>
                          <a:latin typeface="Codec Pro"/>
                          <a:hlinkClick r:id="rId5" action="ppaction://hlinksldjump"/>
                        </a:rPr>
                        <a:t>Problem Statement</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4</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861319">
                <a:tc>
                  <a:txBody>
                    <a:bodyPr/>
                    <a:lstStyle/>
                    <a:p>
                      <a:pPr algn="l">
                        <a:lnSpc>
                          <a:spcPts val="3359"/>
                        </a:lnSpc>
                        <a:defRPr/>
                      </a:pPr>
                      <a:r>
                        <a:rPr lang="en-US" sz="2399" u="sng">
                          <a:solidFill>
                            <a:srgbClr val="FFFFFF"/>
                          </a:solidFill>
                          <a:latin typeface="Codec Pro"/>
                          <a:hlinkClick r:id="rId6" action="ppaction://hlinksldjump"/>
                        </a:rPr>
                        <a:t>Methodology</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5</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973748">
                <a:tc>
                  <a:txBody>
                    <a:bodyPr/>
                    <a:lstStyle/>
                    <a:p>
                      <a:pPr algn="l">
                        <a:lnSpc>
                          <a:spcPts val="3359"/>
                        </a:lnSpc>
                        <a:defRPr/>
                      </a:pPr>
                      <a:r>
                        <a:rPr lang="en-US" sz="2399" u="sng">
                          <a:solidFill>
                            <a:srgbClr val="FFFFFF"/>
                          </a:solidFill>
                          <a:latin typeface="Codec Pro"/>
                          <a:hlinkClick r:id="rId7" action="ppaction://hlinksldjump"/>
                        </a:rPr>
                        <a:t>Working</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6</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973748">
                <a:tc>
                  <a:txBody>
                    <a:bodyPr/>
                    <a:lstStyle/>
                    <a:p>
                      <a:pPr algn="l">
                        <a:lnSpc>
                          <a:spcPts val="3359"/>
                        </a:lnSpc>
                        <a:defRPr/>
                      </a:pPr>
                      <a:r>
                        <a:rPr lang="en-US" sz="2399" u="sng">
                          <a:solidFill>
                            <a:srgbClr val="FFFFFF"/>
                          </a:solidFill>
                          <a:latin typeface="Codec Pro"/>
                          <a:hlinkClick r:id="rId8" action="ppaction://hlinksldjump"/>
                        </a:rPr>
                        <a:t>Flow chart</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7</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981180">
                <a:tc>
                  <a:txBody>
                    <a:bodyPr/>
                    <a:lstStyle/>
                    <a:p>
                      <a:pPr algn="l">
                        <a:lnSpc>
                          <a:spcPts val="3359"/>
                        </a:lnSpc>
                        <a:defRPr/>
                      </a:pPr>
                      <a:r>
                        <a:rPr lang="en-US" sz="2399" u="sng">
                          <a:solidFill>
                            <a:srgbClr val="FFFFFF"/>
                          </a:solidFill>
                          <a:latin typeface="Codec Pro"/>
                          <a:hlinkClick r:id="rId9" action="ppaction://hlinksldjump"/>
                        </a:rPr>
                        <a:t>Framework</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8</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973748">
                <a:tc>
                  <a:txBody>
                    <a:bodyPr/>
                    <a:lstStyle/>
                    <a:p>
                      <a:pPr algn="l">
                        <a:lnSpc>
                          <a:spcPts val="3359"/>
                        </a:lnSpc>
                        <a:defRPr/>
                      </a:pPr>
                      <a:r>
                        <a:rPr lang="en-US" sz="2399" u="sng">
                          <a:solidFill>
                            <a:srgbClr val="FFFFFF"/>
                          </a:solidFill>
                          <a:latin typeface="Codec Pro"/>
                          <a:hlinkClick r:id="rId10" action="ppaction://hlinksldjump"/>
                        </a:rPr>
                        <a:t>Challenges</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9</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941063">
                <a:tc>
                  <a:txBody>
                    <a:bodyPr/>
                    <a:lstStyle/>
                    <a:p>
                      <a:pPr algn="l">
                        <a:lnSpc>
                          <a:spcPts val="3359"/>
                        </a:lnSpc>
                        <a:defRPr/>
                      </a:pPr>
                      <a:r>
                        <a:rPr lang="en-US" sz="2399" u="sng">
                          <a:solidFill>
                            <a:srgbClr val="FFFFFF"/>
                          </a:solidFill>
                          <a:latin typeface="Codec Pro"/>
                          <a:hlinkClick r:id="rId11" action="ppaction://hlinksldjump"/>
                        </a:rPr>
                        <a:t>Conclusion</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10</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941063">
                <a:tc>
                  <a:txBody>
                    <a:bodyPr/>
                    <a:lstStyle/>
                    <a:p>
                      <a:pPr algn="l">
                        <a:lnSpc>
                          <a:spcPts val="3359"/>
                        </a:lnSpc>
                        <a:defRPr/>
                      </a:pPr>
                      <a:r>
                        <a:rPr lang="en-US" sz="2399" u="sng">
                          <a:solidFill>
                            <a:srgbClr val="FFFFFF"/>
                          </a:solidFill>
                          <a:latin typeface="Codec Pro"/>
                          <a:hlinkClick r:id="rId12" action="ppaction://hlinksldjump"/>
                        </a:rPr>
                        <a:t>References</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11</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bl>
          </a:graphicData>
        </a:graphic>
      </p:graphicFrame>
      <p:sp>
        <p:nvSpPr>
          <p:cNvPr id="4" name="TextBox 4"/>
          <p:cNvSpPr txBox="1"/>
          <p:nvPr/>
        </p:nvSpPr>
        <p:spPr>
          <a:xfrm>
            <a:off x="1865195" y="1816168"/>
            <a:ext cx="7278805" cy="1254124"/>
          </a:xfrm>
          <a:prstGeom prst="rect">
            <a:avLst/>
          </a:prstGeom>
        </p:spPr>
        <p:txBody>
          <a:bodyPr lIns="0" tIns="0" rIns="0" bIns="0" rtlCol="0" anchor="t">
            <a:spAutoFit/>
          </a:bodyPr>
          <a:lstStyle/>
          <a:p>
            <a:pPr>
              <a:lnSpc>
                <a:spcPts val="8499"/>
              </a:lnSpc>
            </a:pPr>
            <a:r>
              <a:rPr lang="en-US" sz="8499">
                <a:solidFill>
                  <a:srgbClr val="FFFFFF"/>
                </a:solidFill>
                <a:latin typeface="Codec Pro Bold"/>
              </a:rPr>
              <a:t>AGENDA</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2005034"/>
            <a:ext cx="8281966" cy="8281966"/>
            <a:chOff x="0" y="0"/>
            <a:chExt cx="3282950" cy="3282950"/>
          </a:xfrm>
        </p:grpSpPr>
        <p:sp>
          <p:nvSpPr>
            <p:cNvPr id="3" name="Freeform 3"/>
            <p:cNvSpPr/>
            <p:nvPr/>
          </p:nvSpPr>
          <p:spPr>
            <a:xfrm>
              <a:off x="0" y="0"/>
              <a:ext cx="3282950" cy="3282950"/>
            </a:xfrm>
            <a:custGeom>
              <a:avLst/>
              <a:gdLst/>
              <a:ahLst/>
              <a:cxnLst/>
              <a:rect l="l" t="t" r="r" b="b"/>
              <a:pathLst>
                <a:path w="3282950" h="3282950">
                  <a:moveTo>
                    <a:pt x="0" y="0"/>
                  </a:moveTo>
                  <a:lnTo>
                    <a:pt x="2532380" y="0"/>
                  </a:lnTo>
                  <a:cubicBezTo>
                    <a:pt x="2946400" y="0"/>
                    <a:pt x="3282950" y="336550"/>
                    <a:pt x="3282950" y="750570"/>
                  </a:cubicBezTo>
                  <a:lnTo>
                    <a:pt x="3282950" y="750570"/>
                  </a:lnTo>
                  <a:lnTo>
                    <a:pt x="3282950" y="3282950"/>
                  </a:lnTo>
                  <a:lnTo>
                    <a:pt x="3282950" y="3282950"/>
                  </a:lnTo>
                  <a:lnTo>
                    <a:pt x="0" y="3282950"/>
                  </a:lnTo>
                  <a:lnTo>
                    <a:pt x="0" y="3282950"/>
                  </a:lnTo>
                  <a:lnTo>
                    <a:pt x="0" y="0"/>
                  </a:lnTo>
                  <a:lnTo>
                    <a:pt x="0" y="0"/>
                  </a:lnTo>
                  <a:close/>
                </a:path>
              </a:pathLst>
            </a:custGeom>
            <a:blipFill>
              <a:blip r:embed="rId2"/>
              <a:stretch>
                <a:fillRect l="-38888" r="-38888"/>
              </a:stretch>
            </a:blipFill>
          </p:spPr>
        </p:sp>
      </p:grpSp>
      <p:sp>
        <p:nvSpPr>
          <p:cNvPr id="4" name="Freeform 4"/>
          <p:cNvSpPr/>
          <p:nvPr/>
        </p:nvSpPr>
        <p:spPr>
          <a:xfrm rot="-1066964">
            <a:off x="11855726" y="8241454"/>
            <a:ext cx="8212044" cy="4091091"/>
          </a:xfrm>
          <a:custGeom>
            <a:avLst/>
            <a:gdLst/>
            <a:ahLst/>
            <a:cxnLst/>
            <a:rect l="l" t="t" r="r" b="b"/>
            <a:pathLst>
              <a:path w="8212044" h="4091091">
                <a:moveTo>
                  <a:pt x="0" y="0"/>
                </a:moveTo>
                <a:lnTo>
                  <a:pt x="8212044" y="0"/>
                </a:lnTo>
                <a:lnTo>
                  <a:pt x="8212044" y="4091092"/>
                </a:lnTo>
                <a:lnTo>
                  <a:pt x="0" y="4091092"/>
                </a:lnTo>
                <a:lnTo>
                  <a:pt x="0" y="0"/>
                </a:lnTo>
                <a:close/>
              </a:path>
            </a:pathLst>
          </a:custGeom>
          <a:blipFill>
            <a:blip r:embed="rId3">
              <a:alphaModFix amt="6999"/>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3979397" y="814409"/>
            <a:ext cx="7318317" cy="1190625"/>
          </a:xfrm>
          <a:prstGeom prst="rect">
            <a:avLst/>
          </a:prstGeom>
        </p:spPr>
        <p:txBody>
          <a:bodyPr lIns="0" tIns="0" rIns="0" bIns="0" rtlCol="0" anchor="t">
            <a:spAutoFit/>
          </a:bodyPr>
          <a:lstStyle/>
          <a:p>
            <a:pPr>
              <a:lnSpc>
                <a:spcPts val="8250"/>
              </a:lnSpc>
            </a:pPr>
            <a:r>
              <a:rPr lang="en-US" sz="7500">
                <a:solidFill>
                  <a:srgbClr val="2667FF"/>
                </a:solidFill>
                <a:latin typeface="Codec Pro Bold"/>
              </a:rPr>
              <a:t>Introduction</a:t>
            </a:r>
          </a:p>
        </p:txBody>
      </p:sp>
      <p:sp>
        <p:nvSpPr>
          <p:cNvPr id="6" name="TextBox 6"/>
          <p:cNvSpPr txBox="1"/>
          <p:nvPr/>
        </p:nvSpPr>
        <p:spPr>
          <a:xfrm>
            <a:off x="8731634" y="2296965"/>
            <a:ext cx="8527666" cy="6311265"/>
          </a:xfrm>
          <a:prstGeom prst="rect">
            <a:avLst/>
          </a:prstGeom>
        </p:spPr>
        <p:txBody>
          <a:bodyPr lIns="0" tIns="0" rIns="0" bIns="0" rtlCol="0" anchor="t">
            <a:spAutoFit/>
          </a:bodyPr>
          <a:lstStyle/>
          <a:p>
            <a:pPr marL="518160" lvl="1" indent="-259080">
              <a:lnSpc>
                <a:spcPts val="3359"/>
              </a:lnSpc>
              <a:buFont typeface="Arial"/>
              <a:buChar char="•"/>
            </a:pPr>
            <a:r>
              <a:rPr lang="en-US" sz="2400">
                <a:solidFill>
                  <a:srgbClr val="1B131B"/>
                </a:solidFill>
                <a:latin typeface="Codec Pro"/>
              </a:rPr>
              <a:t>Although there is good road safety performance, yet the numbers of people killed and injured on our roads remain unacceptably high. The main reason is excess speed of vehicles. </a:t>
            </a:r>
          </a:p>
          <a:p>
            <a:pPr>
              <a:lnSpc>
                <a:spcPts val="3359"/>
              </a:lnSpc>
            </a:pPr>
            <a:endParaRPr lang="en-US" sz="2400">
              <a:solidFill>
                <a:srgbClr val="1B131B"/>
              </a:solidFill>
              <a:latin typeface="Codec Pro"/>
            </a:endParaRPr>
          </a:p>
          <a:p>
            <a:pPr marL="518160" lvl="1" indent="-259080">
              <a:lnSpc>
                <a:spcPts val="3359"/>
              </a:lnSpc>
              <a:buFont typeface="Arial"/>
              <a:buChar char="•"/>
            </a:pPr>
            <a:r>
              <a:rPr lang="en-US" sz="2400">
                <a:solidFill>
                  <a:srgbClr val="1B131B"/>
                </a:solidFill>
                <a:latin typeface="Codec Pro"/>
              </a:rPr>
              <a:t>We use traffic lights and other traffic managers to reduce the speed. One among them is speed cameras. Speed cameras on the side of urban and rural roads are usually placed to catch transgressors of the stipulated speed limit for that road. </a:t>
            </a:r>
          </a:p>
          <a:p>
            <a:pPr>
              <a:lnSpc>
                <a:spcPts val="3359"/>
              </a:lnSpc>
            </a:pPr>
            <a:endParaRPr lang="en-US" sz="2400">
              <a:solidFill>
                <a:srgbClr val="1B131B"/>
              </a:solidFill>
              <a:latin typeface="Codec Pro"/>
            </a:endParaRPr>
          </a:p>
          <a:p>
            <a:pPr marL="518160" lvl="1" indent="-259080" algn="l">
              <a:lnSpc>
                <a:spcPts val="3359"/>
              </a:lnSpc>
              <a:buFont typeface="Arial"/>
              <a:buChar char="•"/>
            </a:pPr>
            <a:r>
              <a:rPr lang="en-US" sz="2400">
                <a:solidFill>
                  <a:srgbClr val="1B131B"/>
                </a:solidFill>
                <a:latin typeface="Codec Pro"/>
              </a:rPr>
              <a:t>Laws are passed making excessive speed an offence. The speed cameras are used to identify those drivers that pass by them when they exceed the stipulated speed limit</a:t>
            </a:r>
          </a:p>
        </p:txBody>
      </p:sp>
      <p:sp>
        <p:nvSpPr>
          <p:cNvPr id="7" name="TextBox 7"/>
          <p:cNvSpPr txBox="1"/>
          <p:nvPr/>
        </p:nvSpPr>
        <p:spPr>
          <a:xfrm>
            <a:off x="9940983" y="8938260"/>
            <a:ext cx="2713464" cy="320040"/>
          </a:xfrm>
          <a:prstGeom prst="rect">
            <a:avLst/>
          </a:prstGeom>
        </p:spPr>
        <p:txBody>
          <a:bodyPr lIns="0" tIns="0" rIns="0" bIns="0" rtlCol="0" anchor="t">
            <a:spAutoFit/>
          </a:bodyPr>
          <a:lstStyle/>
          <a:p>
            <a:pPr marL="0" lvl="0" indent="0" algn="l">
              <a:lnSpc>
                <a:spcPts val="2340"/>
              </a:lnSpc>
              <a:spcBef>
                <a:spcPct val="0"/>
              </a:spcBef>
            </a:pPr>
            <a:r>
              <a:rPr lang="en-US" sz="1800" u="sng">
                <a:solidFill>
                  <a:srgbClr val="FFFFFF"/>
                </a:solidFill>
                <a:latin typeface="Codec Pro Bold"/>
                <a:hlinkClick r:id="rId5" action="ppaction://hlinksldjump"/>
              </a:rPr>
              <a:t>Back to Agenda</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a:off x="1651658" y="7812263"/>
            <a:ext cx="14984685" cy="5421731"/>
          </a:xfrm>
          <a:custGeom>
            <a:avLst/>
            <a:gdLst/>
            <a:ahLst/>
            <a:cxnLst/>
            <a:rect l="l" t="t" r="r" b="b"/>
            <a:pathLst>
              <a:path w="14984685" h="5421731">
                <a:moveTo>
                  <a:pt x="0" y="0"/>
                </a:moveTo>
                <a:lnTo>
                  <a:pt x="14984684" y="0"/>
                </a:lnTo>
                <a:lnTo>
                  <a:pt x="14984684" y="5421731"/>
                </a:lnTo>
                <a:lnTo>
                  <a:pt x="0" y="5421731"/>
                </a:lnTo>
                <a:lnTo>
                  <a:pt x="0" y="0"/>
                </a:lnTo>
                <a:close/>
              </a:path>
            </a:pathLst>
          </a:custGeom>
          <a:blipFill>
            <a:blip r:embed="rId2">
              <a:alphaModFix amt="27000"/>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0" y="0"/>
            <a:ext cx="10371446" cy="10371446"/>
          </a:xfrm>
          <a:custGeom>
            <a:avLst/>
            <a:gdLst/>
            <a:ahLst/>
            <a:cxnLst/>
            <a:rect l="l" t="t" r="r" b="b"/>
            <a:pathLst>
              <a:path w="10371446" h="10371446">
                <a:moveTo>
                  <a:pt x="0" y="0"/>
                </a:moveTo>
                <a:lnTo>
                  <a:pt x="10371446" y="0"/>
                </a:lnTo>
                <a:lnTo>
                  <a:pt x="10371446" y="10371446"/>
                </a:lnTo>
                <a:lnTo>
                  <a:pt x="0" y="10371446"/>
                </a:lnTo>
                <a:lnTo>
                  <a:pt x="0" y="0"/>
                </a:lnTo>
                <a:close/>
              </a:path>
            </a:pathLst>
          </a:custGeom>
          <a:blipFill>
            <a:blip r:embed="rId4">
              <a:alphaModFix amt="86000"/>
              <a:extLst>
                <a:ext uri="{96DAC541-7B7A-43D3-8B79-37D633B846F1}">
                  <asvg:svgBlip xmlns="" xmlns:asvg="http://schemas.microsoft.com/office/drawing/2016/SVG/main" r:embed="rId5"/>
                </a:ext>
              </a:extLst>
            </a:blip>
            <a:stretch>
              <a:fillRect/>
            </a:stretch>
          </a:blipFill>
        </p:spPr>
      </p:sp>
      <p:grpSp>
        <p:nvGrpSpPr>
          <p:cNvPr id="4" name="Group 4"/>
          <p:cNvGrpSpPr/>
          <p:nvPr/>
        </p:nvGrpSpPr>
        <p:grpSpPr>
          <a:xfrm>
            <a:off x="1028700" y="1028700"/>
            <a:ext cx="9623104" cy="1680526"/>
            <a:chOff x="0" y="0"/>
            <a:chExt cx="12830806" cy="2240701"/>
          </a:xfrm>
        </p:grpSpPr>
        <p:sp>
          <p:nvSpPr>
            <p:cNvPr id="5" name="TextBox 5"/>
            <p:cNvSpPr txBox="1"/>
            <p:nvPr/>
          </p:nvSpPr>
          <p:spPr>
            <a:xfrm>
              <a:off x="0" y="1677457"/>
              <a:ext cx="12830806" cy="563244"/>
            </a:xfrm>
            <a:prstGeom prst="rect">
              <a:avLst/>
            </a:prstGeom>
          </p:spPr>
          <p:txBody>
            <a:bodyPr lIns="0" tIns="0" rIns="0" bIns="0" rtlCol="0" anchor="t">
              <a:spAutoFit/>
            </a:bodyPr>
            <a:lstStyle/>
            <a:p>
              <a:pPr marL="0" lvl="0" indent="0" algn="l">
                <a:lnSpc>
                  <a:spcPts val="3360"/>
                </a:lnSpc>
                <a:spcBef>
                  <a:spcPct val="0"/>
                </a:spcBef>
              </a:pPr>
              <a:endParaRPr/>
            </a:p>
          </p:txBody>
        </p:sp>
        <p:sp>
          <p:nvSpPr>
            <p:cNvPr id="6" name="TextBox 6"/>
            <p:cNvSpPr txBox="1"/>
            <p:nvPr/>
          </p:nvSpPr>
          <p:spPr>
            <a:xfrm>
              <a:off x="0" y="-47625"/>
              <a:ext cx="12830806" cy="1571625"/>
            </a:xfrm>
            <a:prstGeom prst="rect">
              <a:avLst/>
            </a:prstGeom>
          </p:spPr>
          <p:txBody>
            <a:bodyPr lIns="0" tIns="0" rIns="0" bIns="0" rtlCol="0" anchor="t">
              <a:spAutoFit/>
            </a:bodyPr>
            <a:lstStyle/>
            <a:p>
              <a:pPr>
                <a:lnSpc>
                  <a:spcPts val="8250"/>
                </a:lnSpc>
              </a:pPr>
              <a:r>
                <a:rPr lang="en-US" sz="7500">
                  <a:solidFill>
                    <a:srgbClr val="FFFFFF"/>
                  </a:solidFill>
                  <a:latin typeface="Codec Pro Bold"/>
                </a:rPr>
                <a:t>Problem Statement</a:t>
              </a:r>
            </a:p>
          </p:txBody>
        </p:sp>
      </p:grpSp>
      <p:sp>
        <p:nvSpPr>
          <p:cNvPr id="7" name="TextBox 7"/>
          <p:cNvSpPr txBox="1"/>
          <p:nvPr/>
        </p:nvSpPr>
        <p:spPr>
          <a:xfrm>
            <a:off x="15136407" y="9461222"/>
            <a:ext cx="2122893" cy="320040"/>
          </a:xfrm>
          <a:prstGeom prst="rect">
            <a:avLst/>
          </a:prstGeom>
        </p:spPr>
        <p:txBody>
          <a:bodyPr lIns="0" tIns="0" rIns="0" bIns="0" rtlCol="0" anchor="t">
            <a:spAutoFit/>
          </a:bodyPr>
          <a:lstStyle/>
          <a:p>
            <a:pPr marL="0" lvl="0" indent="0" algn="r">
              <a:lnSpc>
                <a:spcPts val="2340"/>
              </a:lnSpc>
              <a:spcBef>
                <a:spcPct val="0"/>
              </a:spcBef>
            </a:pPr>
            <a:r>
              <a:rPr lang="en-US" sz="1800" u="sng">
                <a:solidFill>
                  <a:srgbClr val="1B131B"/>
                </a:solidFill>
                <a:latin typeface="Codec Pro Bold"/>
                <a:hlinkClick r:id="rId6" action="ppaction://hlinksldjump"/>
              </a:rPr>
              <a:t>Back to Agenda</a:t>
            </a:r>
          </a:p>
        </p:txBody>
      </p:sp>
      <p:sp>
        <p:nvSpPr>
          <p:cNvPr id="8" name="TextBox 8"/>
          <p:cNvSpPr txBox="1"/>
          <p:nvPr/>
        </p:nvSpPr>
        <p:spPr>
          <a:xfrm>
            <a:off x="1028700" y="2585401"/>
            <a:ext cx="15607642" cy="5953131"/>
          </a:xfrm>
          <a:prstGeom prst="rect">
            <a:avLst/>
          </a:prstGeom>
        </p:spPr>
        <p:txBody>
          <a:bodyPr lIns="0" tIns="0" rIns="0" bIns="0" rtlCol="0" anchor="t">
            <a:spAutoFit/>
          </a:bodyPr>
          <a:lstStyle/>
          <a:p>
            <a:pPr marL="755595" lvl="1" indent="-377798">
              <a:lnSpc>
                <a:spcPts val="4899"/>
              </a:lnSpc>
              <a:buFont typeface="Arial"/>
              <a:buChar char="•"/>
            </a:pPr>
            <a:r>
              <a:rPr lang="en-US" sz="3499">
                <a:solidFill>
                  <a:srgbClr val="FFFFFF"/>
                </a:solidFill>
                <a:latin typeface="Codec Pro Bold"/>
              </a:rPr>
              <a:t>Road Safety Challenge: </a:t>
            </a:r>
            <a:r>
              <a:rPr lang="en-US" sz="3499">
                <a:solidFill>
                  <a:srgbClr val="FFFFFF"/>
                </a:solidFill>
                <a:latin typeface="Codec Pro"/>
              </a:rPr>
              <a:t>Increasing road accidents due to speeding vehicles and poor driving conditions require a robust solution.</a:t>
            </a:r>
          </a:p>
          <a:p>
            <a:pPr>
              <a:lnSpc>
                <a:spcPts val="3499"/>
              </a:lnSpc>
            </a:pPr>
            <a:endParaRPr lang="en-US" sz="3499">
              <a:solidFill>
                <a:srgbClr val="FFFFFF"/>
              </a:solidFill>
              <a:latin typeface="Codec Pro"/>
            </a:endParaRPr>
          </a:p>
          <a:p>
            <a:pPr>
              <a:lnSpc>
                <a:spcPts val="10359"/>
              </a:lnSpc>
            </a:pPr>
            <a:r>
              <a:rPr lang="en-US" sz="7399">
                <a:solidFill>
                  <a:srgbClr val="FFFFFF"/>
                </a:solidFill>
                <a:latin typeface="Codec Pro Bold"/>
              </a:rPr>
              <a:t>Solution</a:t>
            </a:r>
          </a:p>
          <a:p>
            <a:pPr marL="755595" lvl="1" indent="-377798">
              <a:lnSpc>
                <a:spcPts val="4899"/>
              </a:lnSpc>
              <a:buFont typeface="Arial"/>
              <a:buChar char="•"/>
            </a:pPr>
            <a:r>
              <a:rPr lang="en-US" sz="3499">
                <a:solidFill>
                  <a:srgbClr val="FFFFFF"/>
                </a:solidFill>
                <a:latin typeface="Codec Pro Bold"/>
              </a:rPr>
              <a:t>Real-Time Speed Detection:</a:t>
            </a:r>
            <a:r>
              <a:rPr lang="en-US" sz="3499">
                <a:solidFill>
                  <a:srgbClr val="FFFFFF"/>
                </a:solidFill>
                <a:latin typeface="Codec Pro"/>
              </a:rPr>
              <a:t> Develop a computer vision-based system using Haar-like features and cascade classifiers to detect vehicle speeds in real-time, alerting drivers to potential risks and enhancing road safety.</a:t>
            </a:r>
          </a:p>
          <a:p>
            <a:pPr algn="l">
              <a:lnSpc>
                <a:spcPts val="3499"/>
              </a:lnSpc>
            </a:pPr>
            <a:endParaRPr lang="en-US" sz="3499">
              <a:solidFill>
                <a:srgbClr val="FFFFFF"/>
              </a:solidFill>
              <a:latin typeface="Codec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116823" y="3447232"/>
          <a:ext cx="16564593" cy="1634777"/>
        </p:xfrm>
        <a:graphic>
          <a:graphicData uri="http://schemas.openxmlformats.org/drawingml/2006/table">
            <a:tbl>
              <a:tblPr/>
              <a:tblGrid>
                <a:gridCol w="4163316"/>
                <a:gridCol w="4163316"/>
                <a:gridCol w="4163316"/>
                <a:gridCol w="4074645"/>
              </a:tblGrid>
              <a:tr h="1634777">
                <a:tc>
                  <a:txBody>
                    <a:bodyPr/>
                    <a:lstStyle/>
                    <a:p>
                      <a:pPr algn="l">
                        <a:lnSpc>
                          <a:spcPts val="3639"/>
                        </a:lnSpc>
                        <a:defRPr/>
                      </a:pPr>
                      <a:r>
                        <a:rPr lang="en-US" sz="2599">
                          <a:solidFill>
                            <a:srgbClr val="1B131B"/>
                          </a:solidFill>
                          <a:latin typeface="Codec Pro Bold"/>
                        </a:rPr>
                        <a:t>INPUT VIDEO HANDLING</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c>
                  <a:txBody>
                    <a:bodyPr/>
                    <a:lstStyle/>
                    <a:p>
                      <a:pPr algn="l">
                        <a:lnSpc>
                          <a:spcPts val="3639"/>
                        </a:lnSpc>
                        <a:defRPr/>
                      </a:pPr>
                      <a:r>
                        <a:rPr lang="en-US" sz="2599">
                          <a:solidFill>
                            <a:srgbClr val="1B131B"/>
                          </a:solidFill>
                          <a:latin typeface="Codec Pro Bold"/>
                        </a:rPr>
                        <a:t>OBJECT DETECTION</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c>
                  <a:txBody>
                    <a:bodyPr/>
                    <a:lstStyle/>
                    <a:p>
                      <a:pPr algn="l">
                        <a:lnSpc>
                          <a:spcPts val="3639"/>
                        </a:lnSpc>
                        <a:defRPr/>
                      </a:pPr>
                      <a:r>
                        <a:rPr lang="en-US" sz="2599">
                          <a:solidFill>
                            <a:srgbClr val="1B131B"/>
                          </a:solidFill>
                          <a:latin typeface="Codec Pro Bold"/>
                        </a:rPr>
                        <a:t>OBJECT TRACKING</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c>
                  <a:txBody>
                    <a:bodyPr/>
                    <a:lstStyle/>
                    <a:p>
                      <a:pPr algn="l">
                        <a:lnSpc>
                          <a:spcPts val="3639"/>
                        </a:lnSpc>
                        <a:defRPr/>
                      </a:pPr>
                      <a:r>
                        <a:rPr lang="en-US" sz="2599">
                          <a:solidFill>
                            <a:srgbClr val="1B131B"/>
                          </a:solidFill>
                          <a:latin typeface="Codec Pro Bold"/>
                        </a:rPr>
                        <a:t>SPEED CALCULATION</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r>
            </a:tbl>
          </a:graphicData>
        </a:graphic>
      </p:graphicFrame>
      <p:sp>
        <p:nvSpPr>
          <p:cNvPr id="3" name="Freeform 3"/>
          <p:cNvSpPr/>
          <p:nvPr/>
        </p:nvSpPr>
        <p:spPr>
          <a:xfrm rot="1266022">
            <a:off x="5090799" y="-1887698"/>
            <a:ext cx="8616642" cy="4292654"/>
          </a:xfrm>
          <a:custGeom>
            <a:avLst/>
            <a:gdLst/>
            <a:ahLst/>
            <a:cxnLst/>
            <a:rect l="l" t="t" r="r" b="b"/>
            <a:pathLst>
              <a:path w="8616642" h="4292654">
                <a:moveTo>
                  <a:pt x="0" y="0"/>
                </a:moveTo>
                <a:lnTo>
                  <a:pt x="8616642" y="0"/>
                </a:lnTo>
                <a:lnTo>
                  <a:pt x="8616642" y="4292654"/>
                </a:lnTo>
                <a:lnTo>
                  <a:pt x="0" y="4292654"/>
                </a:lnTo>
                <a:lnTo>
                  <a:pt x="0" y="0"/>
                </a:lnTo>
                <a:close/>
              </a:path>
            </a:pathLst>
          </a:custGeom>
          <a:blipFill>
            <a:blip r:embed="rId2">
              <a:alphaModFix amt="6999"/>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1028700" y="1764483"/>
            <a:ext cx="9733405" cy="1254124"/>
          </a:xfrm>
          <a:prstGeom prst="rect">
            <a:avLst/>
          </a:prstGeom>
        </p:spPr>
        <p:txBody>
          <a:bodyPr lIns="0" tIns="0" rIns="0" bIns="0" rtlCol="0" anchor="t">
            <a:spAutoFit/>
          </a:bodyPr>
          <a:lstStyle/>
          <a:p>
            <a:pPr>
              <a:lnSpc>
                <a:spcPts val="8499"/>
              </a:lnSpc>
            </a:pPr>
            <a:r>
              <a:rPr lang="en-US" sz="8499">
                <a:solidFill>
                  <a:srgbClr val="1B131B"/>
                </a:solidFill>
                <a:latin typeface="Codec Pro Bold"/>
              </a:rPr>
              <a:t>METHODOLOGY</a:t>
            </a:r>
          </a:p>
        </p:txBody>
      </p:sp>
      <p:sp>
        <p:nvSpPr>
          <p:cNvPr id="5" name="TextBox 5"/>
          <p:cNvSpPr txBox="1"/>
          <p:nvPr/>
        </p:nvSpPr>
        <p:spPr>
          <a:xfrm>
            <a:off x="1028700" y="981075"/>
            <a:ext cx="2713464" cy="320040"/>
          </a:xfrm>
          <a:prstGeom prst="rect">
            <a:avLst/>
          </a:prstGeom>
        </p:spPr>
        <p:txBody>
          <a:bodyPr lIns="0" tIns="0" rIns="0" bIns="0" rtlCol="0" anchor="t">
            <a:spAutoFit/>
          </a:bodyPr>
          <a:lstStyle/>
          <a:p>
            <a:pPr marL="0" lvl="0" indent="0">
              <a:lnSpc>
                <a:spcPts val="2340"/>
              </a:lnSpc>
              <a:spcBef>
                <a:spcPct val="0"/>
              </a:spcBef>
            </a:pPr>
            <a:r>
              <a:rPr lang="en-US" sz="1800" u="sng">
                <a:solidFill>
                  <a:srgbClr val="FFFFFF"/>
                </a:solidFill>
                <a:latin typeface="Codec Pro Bold"/>
                <a:hlinkClick r:id="rId4" action="ppaction://hlinksldjump"/>
              </a:rPr>
              <a:t>Back to Agenda</a:t>
            </a:r>
          </a:p>
        </p:txBody>
      </p:sp>
      <p:graphicFrame>
        <p:nvGraphicFramePr>
          <p:cNvPr id="6" name="Table 6"/>
          <p:cNvGraphicFramePr>
            <a:graphicFrameLocks noGrp="1"/>
          </p:cNvGraphicFramePr>
          <p:nvPr/>
        </p:nvGraphicFramePr>
        <p:xfrm>
          <a:off x="1116823" y="5789534"/>
          <a:ext cx="16564593" cy="1952625"/>
        </p:xfrm>
        <a:graphic>
          <a:graphicData uri="http://schemas.openxmlformats.org/drawingml/2006/table">
            <a:tbl>
              <a:tblPr/>
              <a:tblGrid>
                <a:gridCol w="4163316"/>
                <a:gridCol w="4163316"/>
                <a:gridCol w="4163316"/>
                <a:gridCol w="4074645"/>
              </a:tblGrid>
              <a:tr h="1952625">
                <a:tc>
                  <a:txBody>
                    <a:bodyPr/>
                    <a:lstStyle/>
                    <a:p>
                      <a:pPr algn="l">
                        <a:lnSpc>
                          <a:spcPts val="3639"/>
                        </a:lnSpc>
                        <a:defRPr/>
                      </a:pPr>
                      <a:r>
                        <a:rPr lang="en-US" sz="2599">
                          <a:solidFill>
                            <a:srgbClr val="1B131B"/>
                          </a:solidFill>
                          <a:latin typeface="Codec Pro Bold"/>
                        </a:rPr>
                        <a:t>DATA LOGGING</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c>
                  <a:txBody>
                    <a:bodyPr/>
                    <a:lstStyle/>
                    <a:p>
                      <a:pPr algn="l">
                        <a:lnSpc>
                          <a:spcPts val="3639"/>
                        </a:lnSpc>
                        <a:defRPr/>
                      </a:pPr>
                      <a:r>
                        <a:rPr lang="en-US" sz="2599">
                          <a:solidFill>
                            <a:srgbClr val="1B131B"/>
                          </a:solidFill>
                          <a:latin typeface="Codec Pro Bold"/>
                        </a:rPr>
                        <a:t>REAL-TIME VIDEO FEED &amp; USER INTERFACE</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c>
                  <a:txBody>
                    <a:bodyPr/>
                    <a:lstStyle/>
                    <a:p>
                      <a:pPr algn="l">
                        <a:lnSpc>
                          <a:spcPts val="3639"/>
                        </a:lnSpc>
                        <a:defRPr/>
                      </a:pPr>
                      <a:r>
                        <a:rPr lang="en-US" sz="2599">
                          <a:solidFill>
                            <a:srgbClr val="1B131B"/>
                          </a:solidFill>
                          <a:latin typeface="Codec Pro Bold"/>
                        </a:rPr>
                        <a:t>CLEANUP AND RELEASE</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c>
                  <a:txBody>
                    <a:bodyPr/>
                    <a:lstStyle/>
                    <a:p>
                      <a:pPr algn="l">
                        <a:lnSpc>
                          <a:spcPts val="3639"/>
                        </a:lnSpc>
                        <a:defRPr/>
                      </a:pPr>
                      <a:r>
                        <a:rPr lang="en-US" sz="2599">
                          <a:solidFill>
                            <a:srgbClr val="1B131B"/>
                          </a:solidFill>
                          <a:latin typeface="Codec Pro Bold"/>
                        </a:rPr>
                        <a:t>INTEGRATION WITH MACHINE LEARNING</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rot="211599" flipH="1">
            <a:off x="-3697419" y="5334472"/>
            <a:ext cx="14024293" cy="6910152"/>
          </a:xfrm>
          <a:custGeom>
            <a:avLst/>
            <a:gdLst/>
            <a:ahLst/>
            <a:cxnLst/>
            <a:rect l="l" t="t" r="r" b="b"/>
            <a:pathLst>
              <a:path w="14024293" h="6910152">
                <a:moveTo>
                  <a:pt x="14024293" y="0"/>
                </a:moveTo>
                <a:lnTo>
                  <a:pt x="0" y="0"/>
                </a:lnTo>
                <a:lnTo>
                  <a:pt x="0" y="6910152"/>
                </a:lnTo>
                <a:lnTo>
                  <a:pt x="14024293" y="6910152"/>
                </a:lnTo>
                <a:lnTo>
                  <a:pt x="14024293" y="0"/>
                </a:lnTo>
                <a:close/>
              </a:path>
            </a:pathLst>
          </a:custGeom>
          <a:blipFill>
            <a:blip r:embed="rId2">
              <a:alphaModFix amt="43999"/>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777101" y="1362803"/>
            <a:ext cx="8366899" cy="1254124"/>
          </a:xfrm>
          <a:prstGeom prst="rect">
            <a:avLst/>
          </a:prstGeom>
        </p:spPr>
        <p:txBody>
          <a:bodyPr lIns="0" tIns="0" rIns="0" bIns="0" rtlCol="0" anchor="t">
            <a:spAutoFit/>
          </a:bodyPr>
          <a:lstStyle/>
          <a:p>
            <a:pPr>
              <a:lnSpc>
                <a:spcPts val="8499"/>
              </a:lnSpc>
            </a:pPr>
            <a:r>
              <a:rPr lang="en-US" sz="8499">
                <a:solidFill>
                  <a:srgbClr val="FFFFFF"/>
                </a:solidFill>
                <a:latin typeface="Codec Pro Bold"/>
              </a:rPr>
              <a:t>WORKING</a:t>
            </a:r>
          </a:p>
        </p:txBody>
      </p:sp>
      <p:sp>
        <p:nvSpPr>
          <p:cNvPr id="4" name="TextBox 4"/>
          <p:cNvSpPr txBox="1"/>
          <p:nvPr/>
        </p:nvSpPr>
        <p:spPr>
          <a:xfrm>
            <a:off x="15136407" y="1004663"/>
            <a:ext cx="2122893" cy="320040"/>
          </a:xfrm>
          <a:prstGeom prst="rect">
            <a:avLst/>
          </a:prstGeom>
        </p:spPr>
        <p:txBody>
          <a:bodyPr lIns="0" tIns="0" rIns="0" bIns="0" rtlCol="0" anchor="t">
            <a:spAutoFit/>
          </a:bodyPr>
          <a:lstStyle/>
          <a:p>
            <a:pPr marL="0" lvl="0" indent="0" algn="r">
              <a:lnSpc>
                <a:spcPts val="2340"/>
              </a:lnSpc>
              <a:spcBef>
                <a:spcPct val="0"/>
              </a:spcBef>
            </a:pPr>
            <a:r>
              <a:rPr lang="en-US" sz="1800" u="sng">
                <a:solidFill>
                  <a:srgbClr val="1B131B"/>
                </a:solidFill>
                <a:latin typeface="Codec Pro Bold"/>
                <a:hlinkClick r:id="rId4" action="ppaction://hlinksldjump"/>
              </a:rPr>
              <a:t>Back to Agenda</a:t>
            </a:r>
          </a:p>
        </p:txBody>
      </p:sp>
      <p:graphicFrame>
        <p:nvGraphicFramePr>
          <p:cNvPr id="5" name="Table 5"/>
          <p:cNvGraphicFramePr>
            <a:graphicFrameLocks noGrp="1"/>
          </p:cNvGraphicFramePr>
          <p:nvPr>
            <p:extLst>
              <p:ext uri="{D42A27DB-BD31-4B8C-83A1-F6EECF244321}">
                <p14:modId xmlns:p14="http://schemas.microsoft.com/office/powerpoint/2010/main" val="1071426913"/>
              </p:ext>
            </p:extLst>
          </p:nvPr>
        </p:nvGraphicFramePr>
        <p:xfrm>
          <a:off x="519540" y="2814997"/>
          <a:ext cx="2833260" cy="7746664"/>
        </p:xfrm>
        <a:graphic>
          <a:graphicData uri="http://schemas.openxmlformats.org/drawingml/2006/table">
            <a:tbl>
              <a:tblPr/>
              <a:tblGrid>
                <a:gridCol w="2833260"/>
              </a:tblGrid>
              <a:tr h="914232">
                <a:tc>
                  <a:txBody>
                    <a:bodyPr/>
                    <a:lstStyle/>
                    <a:p>
                      <a:pPr algn="ctr">
                        <a:lnSpc>
                          <a:spcPts val="3639"/>
                        </a:lnSpc>
                        <a:defRPr/>
                      </a:pPr>
                      <a:r>
                        <a:rPr lang="en-US" sz="2599" dirty="0">
                          <a:solidFill>
                            <a:srgbClr val="1B131B"/>
                          </a:solidFill>
                          <a:latin typeface="Codec Pro Bold"/>
                        </a:rPr>
                        <a:t>FILE UPLOAD</a:t>
                      </a:r>
                      <a:endParaRPr lang="en-US" sz="1100" dirty="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r>
              <a:tr h="2114131">
                <a:tc>
                  <a:txBody>
                    <a:bodyPr/>
                    <a:lstStyle/>
                    <a:p>
                      <a:pPr algn="ctr">
                        <a:lnSpc>
                          <a:spcPts val="2940"/>
                        </a:lnSpc>
                        <a:defRPr/>
                      </a:pPr>
                      <a:r>
                        <a:rPr lang="en-US" sz="2100" dirty="0">
                          <a:solidFill>
                            <a:srgbClr val="FFFFFF"/>
                          </a:solidFill>
                          <a:latin typeface="Codec Pro"/>
                        </a:rPr>
                        <a:t>Users upload a video file in MKV, MP4, or AVI format via a web interface built with Flask.</a:t>
                      </a:r>
                      <a:endParaRPr lang="en-US" sz="1100" dirty="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9525" cap="flat" cmpd="sng" algn="ctr">
                      <a:solidFill>
                        <a:srgbClr val="1B131B"/>
                      </a:solidFill>
                      <a:prstDash val="solid"/>
                      <a:round/>
                      <a:headEnd type="none" w="med" len="med"/>
                      <a:tailEnd type="none" w="med" len="med"/>
                    </a:lnB>
                  </a:tcPr>
                </a:tc>
              </a:tr>
              <a:tr h="914232">
                <a:tc>
                  <a:txBody>
                    <a:bodyPr/>
                    <a:lstStyle/>
                    <a:p>
                      <a:pPr algn="ctr">
                        <a:lnSpc>
                          <a:spcPts val="3639"/>
                        </a:lnSpc>
                        <a:defRPr/>
                      </a:pPr>
                      <a:r>
                        <a:rPr lang="en-US" sz="2599">
                          <a:solidFill>
                            <a:srgbClr val="1B131B"/>
                          </a:solidFill>
                          <a:latin typeface="Codec Pro Bold"/>
                        </a:rPr>
                        <a:t>DATA LOGGING</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r>
              <a:tr h="3529408">
                <a:tc>
                  <a:txBody>
                    <a:bodyPr/>
                    <a:lstStyle/>
                    <a:p>
                      <a:pPr algn="ctr">
                        <a:lnSpc>
                          <a:spcPts val="2940"/>
                        </a:lnSpc>
                        <a:defRPr/>
                      </a:pPr>
                      <a:r>
                        <a:rPr lang="en-US" sz="2100" dirty="0">
                          <a:solidFill>
                            <a:srgbClr val="FFFFFF"/>
                          </a:solidFill>
                          <a:latin typeface="Codec Pro"/>
                        </a:rPr>
                        <a:t>Information about detected vehicles, including dimensions and speeds, is logged into CSV files (vehicle.csv and cars.csv) for future analysis.</a:t>
                      </a:r>
                      <a:endParaRPr lang="en-US" sz="1100" dirty="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r>
            </a:tbl>
          </a:graphicData>
        </a:graphic>
      </p:graphicFrame>
      <p:graphicFrame>
        <p:nvGraphicFramePr>
          <p:cNvPr id="6" name="Table 6"/>
          <p:cNvGraphicFramePr>
            <a:graphicFrameLocks noGrp="1"/>
          </p:cNvGraphicFramePr>
          <p:nvPr>
            <p:extLst>
              <p:ext uri="{D42A27DB-BD31-4B8C-83A1-F6EECF244321}">
                <p14:modId xmlns:p14="http://schemas.microsoft.com/office/powerpoint/2010/main" val="1173697572"/>
              </p:ext>
            </p:extLst>
          </p:nvPr>
        </p:nvGraphicFramePr>
        <p:xfrm>
          <a:off x="4964470" y="2814997"/>
          <a:ext cx="2596734" cy="9334500"/>
        </p:xfrm>
        <a:graphic>
          <a:graphicData uri="http://schemas.openxmlformats.org/drawingml/2006/table">
            <a:tbl>
              <a:tblPr/>
              <a:tblGrid>
                <a:gridCol w="2596734"/>
              </a:tblGrid>
              <a:tr h="1181756">
                <a:tc>
                  <a:txBody>
                    <a:bodyPr/>
                    <a:lstStyle/>
                    <a:p>
                      <a:pPr algn="ctr">
                        <a:lnSpc>
                          <a:spcPts val="3639"/>
                        </a:lnSpc>
                        <a:defRPr/>
                      </a:pPr>
                      <a:r>
                        <a:rPr lang="en-US" sz="2599" dirty="0">
                          <a:solidFill>
                            <a:srgbClr val="1B131B"/>
                          </a:solidFill>
                          <a:latin typeface="Codec Pro Bold"/>
                        </a:rPr>
                        <a:t>VIDEO PROCESSING</a:t>
                      </a:r>
                      <a:endParaRPr lang="en-US" sz="1100" dirty="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r>
              <a:tr h="2363216">
                <a:tc>
                  <a:txBody>
                    <a:bodyPr/>
                    <a:lstStyle/>
                    <a:p>
                      <a:pPr algn="ctr">
                        <a:lnSpc>
                          <a:spcPts val="2940"/>
                        </a:lnSpc>
                        <a:defRPr/>
                      </a:pPr>
                      <a:r>
                        <a:rPr lang="en-US" sz="2100">
                          <a:solidFill>
                            <a:srgbClr val="FFFFFF"/>
                          </a:solidFill>
                          <a:latin typeface="Codec Pro"/>
                        </a:rPr>
                        <a:t>The uploaded video is processed frame by frame using OpenCV.</a:t>
                      </a:r>
                      <a:endParaRPr lang="en-US" sz="1100"/>
                    </a:p>
                    <a:p>
                      <a:pPr algn="ctr">
                        <a:lnSpc>
                          <a:spcPts val="2940"/>
                        </a:lnSpc>
                      </a:pP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9525" cap="flat" cmpd="sng" algn="ctr">
                      <a:solidFill>
                        <a:srgbClr val="1B131B"/>
                      </a:solidFill>
                      <a:prstDash val="solid"/>
                      <a:round/>
                      <a:headEnd type="none" w="med" len="med"/>
                      <a:tailEnd type="none" w="med" len="med"/>
                    </a:lnB>
                  </a:tcPr>
                </a:tc>
              </a:tr>
              <a:tr h="1607870">
                <a:tc>
                  <a:txBody>
                    <a:bodyPr/>
                    <a:lstStyle/>
                    <a:p>
                      <a:pPr algn="ctr">
                        <a:lnSpc>
                          <a:spcPts val="3639"/>
                        </a:lnSpc>
                        <a:defRPr/>
                      </a:pPr>
                      <a:r>
                        <a:rPr lang="en-US" sz="2599">
                          <a:solidFill>
                            <a:srgbClr val="1B131B"/>
                          </a:solidFill>
                          <a:latin typeface="Codec Pro Bold"/>
                        </a:rPr>
                        <a:t>LIVE VIDEO FEED  &amp; USER INTERACTION</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r>
              <a:tr h="3424062">
                <a:tc>
                  <a:txBody>
                    <a:bodyPr/>
                    <a:lstStyle/>
                    <a:p>
                      <a:pPr algn="ctr">
                        <a:lnSpc>
                          <a:spcPts val="2940"/>
                        </a:lnSpc>
                        <a:defRPr/>
                      </a:pPr>
                      <a:r>
                        <a:rPr lang="en-US" sz="2100" dirty="0">
                          <a:solidFill>
                            <a:srgbClr val="FFFFFF"/>
                          </a:solidFill>
                          <a:latin typeface="Codec Pro"/>
                        </a:rPr>
                        <a:t>The processed video frames are streamed in real-time through the web interface, allowing users to view the video with speed information.</a:t>
                      </a:r>
                      <a:endParaRPr lang="en-US" sz="1100" dirty="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r>
            </a:tbl>
          </a:graphicData>
        </a:graphic>
      </p:graphicFrame>
      <p:graphicFrame>
        <p:nvGraphicFramePr>
          <p:cNvPr id="7" name="Table 7"/>
          <p:cNvGraphicFramePr>
            <a:graphicFrameLocks noGrp="1"/>
          </p:cNvGraphicFramePr>
          <p:nvPr>
            <p:extLst>
              <p:ext uri="{D42A27DB-BD31-4B8C-83A1-F6EECF244321}">
                <p14:modId xmlns:p14="http://schemas.microsoft.com/office/powerpoint/2010/main" val="993874913"/>
              </p:ext>
            </p:extLst>
          </p:nvPr>
        </p:nvGraphicFramePr>
        <p:xfrm>
          <a:off x="9409401" y="2814997"/>
          <a:ext cx="2596734" cy="9814898"/>
        </p:xfrm>
        <a:graphic>
          <a:graphicData uri="http://schemas.openxmlformats.org/drawingml/2006/table">
            <a:tbl>
              <a:tblPr/>
              <a:tblGrid>
                <a:gridCol w="2596734"/>
              </a:tblGrid>
              <a:tr h="1038901">
                <a:tc>
                  <a:txBody>
                    <a:bodyPr/>
                    <a:lstStyle/>
                    <a:p>
                      <a:pPr algn="ctr">
                        <a:lnSpc>
                          <a:spcPts val="3639"/>
                        </a:lnSpc>
                        <a:defRPr/>
                      </a:pPr>
                      <a:r>
                        <a:rPr lang="en-US" sz="2599" dirty="0">
                          <a:solidFill>
                            <a:srgbClr val="1B131B"/>
                          </a:solidFill>
                          <a:latin typeface="Codec Pro Bold"/>
                        </a:rPr>
                        <a:t>OBJECT TRACKING</a:t>
                      </a:r>
                      <a:endParaRPr lang="en-US" sz="1100" dirty="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r>
              <a:tr h="2383571">
                <a:tc>
                  <a:txBody>
                    <a:bodyPr/>
                    <a:lstStyle/>
                    <a:p>
                      <a:pPr algn="ctr">
                        <a:lnSpc>
                          <a:spcPts val="2940"/>
                        </a:lnSpc>
                        <a:defRPr/>
                      </a:pPr>
                      <a:r>
                        <a:rPr lang="en-US" sz="2100">
                          <a:solidFill>
                            <a:srgbClr val="FFFFFF"/>
                          </a:solidFill>
                          <a:latin typeface="Codec Pro"/>
                        </a:rPr>
                        <a:t>Dlib's correlation tracking is applied to monitor the movement of detected vehicles across frames.</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9525" cap="flat" cmpd="sng" algn="ctr">
                      <a:solidFill>
                        <a:srgbClr val="1B131B"/>
                      </a:solidFill>
                      <a:prstDash val="solid"/>
                      <a:round/>
                      <a:headEnd type="none" w="med" len="med"/>
                      <a:tailEnd type="none" w="med" len="med"/>
                    </a:lnB>
                  </a:tcPr>
                </a:tc>
              </a:tr>
              <a:tr h="1496398">
                <a:tc>
                  <a:txBody>
                    <a:bodyPr/>
                    <a:lstStyle/>
                    <a:p>
                      <a:pPr algn="ctr">
                        <a:lnSpc>
                          <a:spcPts val="3639"/>
                        </a:lnSpc>
                        <a:defRPr/>
                      </a:pPr>
                      <a:r>
                        <a:rPr lang="en-US" sz="2599">
                          <a:solidFill>
                            <a:srgbClr val="1B131B"/>
                          </a:solidFill>
                          <a:latin typeface="Codec Pro Bold"/>
                        </a:rPr>
                        <a:t>PERFORMANCE METRICS</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r>
              <a:tr h="2401863">
                <a:tc>
                  <a:txBody>
                    <a:bodyPr/>
                    <a:lstStyle/>
                    <a:p>
                      <a:pPr algn="ctr">
                        <a:lnSpc>
                          <a:spcPts val="2940"/>
                        </a:lnSpc>
                        <a:defRPr/>
                      </a:pPr>
                      <a:r>
                        <a:rPr lang="en-US" sz="2100" dirty="0">
                          <a:solidFill>
                            <a:srgbClr val="FFFFFF"/>
                          </a:solidFill>
                          <a:latin typeface="Codec Pro"/>
                        </a:rPr>
                        <a:t>Frames per second (FPS) are computed </a:t>
                      </a:r>
                      <a:r>
                        <a:rPr lang="en-US" sz="2100" dirty="0" smtClean="0">
                          <a:solidFill>
                            <a:srgbClr val="FFFFFF"/>
                          </a:solidFill>
                          <a:latin typeface="Codec Pro"/>
                        </a:rPr>
                        <a:t>displayed </a:t>
                      </a:r>
                      <a:r>
                        <a:rPr lang="en-US" sz="2100" dirty="0">
                          <a:solidFill>
                            <a:srgbClr val="FFFFFF"/>
                          </a:solidFill>
                          <a:latin typeface="Codec Pro"/>
                        </a:rPr>
                        <a:t>on the video feed to evaluate the processing speed of the system.</a:t>
                      </a:r>
                      <a:endParaRPr lang="en-US" sz="1100" dirty="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r>
            </a:tbl>
          </a:graphicData>
        </a:graphic>
      </p:graphicFrame>
      <p:graphicFrame>
        <p:nvGraphicFramePr>
          <p:cNvPr id="8" name="Table 8"/>
          <p:cNvGraphicFramePr>
            <a:graphicFrameLocks noGrp="1"/>
          </p:cNvGraphicFramePr>
          <p:nvPr>
            <p:extLst>
              <p:ext uri="{D42A27DB-BD31-4B8C-83A1-F6EECF244321}">
                <p14:modId xmlns:p14="http://schemas.microsoft.com/office/powerpoint/2010/main" val="2091035129"/>
              </p:ext>
            </p:extLst>
          </p:nvPr>
        </p:nvGraphicFramePr>
        <p:xfrm>
          <a:off x="13854331" y="2814997"/>
          <a:ext cx="2596734" cy="9517296"/>
        </p:xfrm>
        <a:graphic>
          <a:graphicData uri="http://schemas.openxmlformats.org/drawingml/2006/table">
            <a:tbl>
              <a:tblPr/>
              <a:tblGrid>
                <a:gridCol w="2596734"/>
              </a:tblGrid>
              <a:tr h="1038907">
                <a:tc>
                  <a:txBody>
                    <a:bodyPr/>
                    <a:lstStyle/>
                    <a:p>
                      <a:pPr algn="ctr">
                        <a:lnSpc>
                          <a:spcPts val="3639"/>
                        </a:lnSpc>
                        <a:defRPr/>
                      </a:pPr>
                      <a:r>
                        <a:rPr lang="en-US" sz="2599" dirty="0">
                          <a:solidFill>
                            <a:srgbClr val="1B131B"/>
                          </a:solidFill>
                          <a:latin typeface="Codec Pro Bold"/>
                        </a:rPr>
                        <a:t>SPEED CALCULATION</a:t>
                      </a:r>
                      <a:endParaRPr lang="en-US" sz="1100" dirty="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r>
              <a:tr h="2773596">
                <a:tc>
                  <a:txBody>
                    <a:bodyPr/>
                    <a:lstStyle/>
                    <a:p>
                      <a:pPr algn="ctr">
                        <a:lnSpc>
                          <a:spcPts val="2940"/>
                        </a:lnSpc>
                        <a:defRPr/>
                      </a:pPr>
                      <a:r>
                        <a:rPr lang="en-US" sz="2100" dirty="0">
                          <a:solidFill>
                            <a:srgbClr val="FFFFFF"/>
                          </a:solidFill>
                          <a:latin typeface="Codec Pro"/>
                        </a:rPr>
                        <a:t>Vehicle speed is calculated in real-time based on the </a:t>
                      </a:r>
                      <a:r>
                        <a:rPr lang="en-US" sz="2100" dirty="0" smtClean="0">
                          <a:solidFill>
                            <a:srgbClr val="FFFFFF"/>
                          </a:solidFill>
                          <a:latin typeface="Codec Pro"/>
                        </a:rPr>
                        <a:t>distance.</a:t>
                      </a:r>
                      <a:endParaRPr lang="en-US" sz="1100" dirty="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9525" cap="flat" cmpd="sng" algn="ctr">
                      <a:solidFill>
                        <a:srgbClr val="1B131B"/>
                      </a:solidFill>
                      <a:prstDash val="solid"/>
                      <a:round/>
                      <a:headEnd type="none" w="med" len="med"/>
                      <a:tailEnd type="none" w="med" len="med"/>
                    </a:lnB>
                  </a:tcPr>
                </a:tc>
              </a:tr>
              <a:tr h="1038907">
                <a:tc>
                  <a:txBody>
                    <a:bodyPr/>
                    <a:lstStyle/>
                    <a:p>
                      <a:pPr algn="ctr">
                        <a:lnSpc>
                          <a:spcPts val="3639"/>
                        </a:lnSpc>
                        <a:defRPr/>
                      </a:pPr>
                      <a:r>
                        <a:rPr lang="en-US" sz="2599">
                          <a:solidFill>
                            <a:srgbClr val="1B131B"/>
                          </a:solidFill>
                          <a:latin typeface="Codec Pro Semi-Bold"/>
                        </a:rPr>
                        <a:t>RESOURCE CLEANUP</a:t>
                      </a:r>
                      <a:endParaRPr lang="en-US" sz="110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r>
              <a:tr h="2401877">
                <a:tc>
                  <a:txBody>
                    <a:bodyPr/>
                    <a:lstStyle/>
                    <a:p>
                      <a:pPr algn="ctr">
                        <a:lnSpc>
                          <a:spcPts val="2940"/>
                        </a:lnSpc>
                        <a:defRPr/>
                      </a:pPr>
                      <a:r>
                        <a:rPr lang="en-US" sz="2100" dirty="0">
                          <a:solidFill>
                            <a:srgbClr val="FFFFFF"/>
                          </a:solidFill>
                          <a:latin typeface="Codec Pro"/>
                        </a:rPr>
                        <a:t>Proper resource release and cleanup are </a:t>
                      </a:r>
                      <a:r>
                        <a:rPr lang="en-US" sz="2100">
                          <a:solidFill>
                            <a:srgbClr val="FFFFFF"/>
                          </a:solidFill>
                          <a:latin typeface="Codec Pro"/>
                        </a:rPr>
                        <a:t>ensured </a:t>
                      </a:r>
                      <a:r>
                        <a:rPr lang="en-US" sz="2100" smtClean="0">
                          <a:solidFill>
                            <a:srgbClr val="FFFFFF"/>
                          </a:solidFill>
                          <a:latin typeface="Codec Pro"/>
                        </a:rPr>
                        <a:t>video </a:t>
                      </a:r>
                      <a:r>
                        <a:rPr lang="en-US" sz="2100" dirty="0">
                          <a:solidFill>
                            <a:srgbClr val="FFFFFF"/>
                          </a:solidFill>
                          <a:latin typeface="Codec Pro"/>
                        </a:rPr>
                        <a:t>processing is completed or when the user exits the application.</a:t>
                      </a:r>
                      <a:endParaRPr lang="en-US" sz="1100" dirty="0"/>
                    </a:p>
                  </a:txBody>
                  <a:tcPr marL="190500" marR="190500" marT="190500" marB="190500" anchor="ctr">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flipH="1" flipV="1">
            <a:off x="-1380193" y="7044158"/>
            <a:ext cx="19849827" cy="7182028"/>
          </a:xfrm>
          <a:custGeom>
            <a:avLst/>
            <a:gdLst/>
            <a:ahLst/>
            <a:cxnLst/>
            <a:rect l="l" t="t" r="r" b="b"/>
            <a:pathLst>
              <a:path w="19849827" h="7182028">
                <a:moveTo>
                  <a:pt x="19849827" y="7182028"/>
                </a:moveTo>
                <a:lnTo>
                  <a:pt x="0" y="7182028"/>
                </a:lnTo>
                <a:lnTo>
                  <a:pt x="0" y="0"/>
                </a:lnTo>
                <a:lnTo>
                  <a:pt x="19849827" y="0"/>
                </a:lnTo>
                <a:lnTo>
                  <a:pt x="19849827" y="7182028"/>
                </a:lnTo>
                <a:close/>
              </a:path>
            </a:pathLst>
          </a:custGeom>
          <a:blipFill>
            <a:blip r:embed="rId2">
              <a:alphaModFix amt="13000"/>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6229123" y="3141414"/>
            <a:ext cx="5829753" cy="6748968"/>
          </a:xfrm>
          <a:custGeom>
            <a:avLst/>
            <a:gdLst/>
            <a:ahLst/>
            <a:cxnLst/>
            <a:rect l="l" t="t" r="r" b="b"/>
            <a:pathLst>
              <a:path w="5829753" h="6748968">
                <a:moveTo>
                  <a:pt x="0" y="0"/>
                </a:moveTo>
                <a:lnTo>
                  <a:pt x="5829754" y="0"/>
                </a:lnTo>
                <a:lnTo>
                  <a:pt x="5829754" y="6748967"/>
                </a:lnTo>
                <a:lnTo>
                  <a:pt x="0" y="6748967"/>
                </a:lnTo>
                <a:lnTo>
                  <a:pt x="0" y="0"/>
                </a:lnTo>
                <a:close/>
              </a:path>
            </a:pathLst>
          </a:custGeom>
          <a:blipFill>
            <a:blip r:embed="rId4"/>
            <a:stretch>
              <a:fillRect/>
            </a:stretch>
          </a:blipFill>
        </p:spPr>
      </p:sp>
      <p:grpSp>
        <p:nvGrpSpPr>
          <p:cNvPr id="4" name="Group 4"/>
          <p:cNvGrpSpPr/>
          <p:nvPr/>
        </p:nvGrpSpPr>
        <p:grpSpPr>
          <a:xfrm>
            <a:off x="3429846" y="1028700"/>
            <a:ext cx="11428307" cy="1680526"/>
            <a:chOff x="0" y="0"/>
            <a:chExt cx="15237743" cy="2240701"/>
          </a:xfrm>
        </p:grpSpPr>
        <p:sp>
          <p:nvSpPr>
            <p:cNvPr id="5" name="TextBox 5"/>
            <p:cNvSpPr txBox="1"/>
            <p:nvPr/>
          </p:nvSpPr>
          <p:spPr>
            <a:xfrm>
              <a:off x="0" y="1677457"/>
              <a:ext cx="15237743" cy="563244"/>
            </a:xfrm>
            <a:prstGeom prst="rect">
              <a:avLst/>
            </a:prstGeom>
          </p:spPr>
          <p:txBody>
            <a:bodyPr lIns="0" tIns="0" rIns="0" bIns="0" rtlCol="0" anchor="t">
              <a:spAutoFit/>
            </a:bodyPr>
            <a:lstStyle/>
            <a:p>
              <a:pPr marL="0" lvl="0" indent="0" algn="ctr">
                <a:lnSpc>
                  <a:spcPts val="3360"/>
                </a:lnSpc>
                <a:spcBef>
                  <a:spcPct val="0"/>
                </a:spcBef>
              </a:pPr>
              <a:r>
                <a:rPr lang="en-US" sz="2400">
                  <a:solidFill>
                    <a:srgbClr val="FFFFFF"/>
                  </a:solidFill>
                  <a:latin typeface="Codec Pro"/>
                </a:rPr>
                <a:t>Briefly elaborate by visually on what we do </a:t>
              </a:r>
            </a:p>
          </p:txBody>
        </p:sp>
        <p:sp>
          <p:nvSpPr>
            <p:cNvPr id="6" name="TextBox 6"/>
            <p:cNvSpPr txBox="1"/>
            <p:nvPr/>
          </p:nvSpPr>
          <p:spPr>
            <a:xfrm>
              <a:off x="0" y="-47625"/>
              <a:ext cx="15237743" cy="1571625"/>
            </a:xfrm>
            <a:prstGeom prst="rect">
              <a:avLst/>
            </a:prstGeom>
          </p:spPr>
          <p:txBody>
            <a:bodyPr lIns="0" tIns="0" rIns="0" bIns="0" rtlCol="0" anchor="t">
              <a:spAutoFit/>
            </a:bodyPr>
            <a:lstStyle/>
            <a:p>
              <a:pPr algn="ctr">
                <a:lnSpc>
                  <a:spcPts val="8250"/>
                </a:lnSpc>
              </a:pPr>
              <a:r>
                <a:rPr lang="en-US" sz="7500">
                  <a:solidFill>
                    <a:srgbClr val="FFFFFF"/>
                  </a:solidFill>
                  <a:latin typeface="Codec Pro Bold"/>
                </a:rPr>
                <a:t>FLOW </a:t>
              </a:r>
              <a:r>
                <a:rPr lang="en-US" sz="7500">
                  <a:solidFill>
                    <a:srgbClr val="2667FF"/>
                  </a:solidFill>
                  <a:latin typeface="Codec Pro Bold"/>
                </a:rPr>
                <a:t>CHART</a:t>
              </a:r>
            </a:p>
          </p:txBody>
        </p:sp>
      </p:grpSp>
      <p:sp>
        <p:nvSpPr>
          <p:cNvPr id="7" name="TextBox 7"/>
          <p:cNvSpPr txBox="1"/>
          <p:nvPr/>
        </p:nvSpPr>
        <p:spPr>
          <a:xfrm>
            <a:off x="14545836" y="8938260"/>
            <a:ext cx="2713464" cy="320040"/>
          </a:xfrm>
          <a:prstGeom prst="rect">
            <a:avLst/>
          </a:prstGeom>
        </p:spPr>
        <p:txBody>
          <a:bodyPr lIns="0" tIns="0" rIns="0" bIns="0" rtlCol="0" anchor="t">
            <a:spAutoFit/>
          </a:bodyPr>
          <a:lstStyle/>
          <a:p>
            <a:pPr marL="0" lvl="0" indent="0" algn="ctr">
              <a:lnSpc>
                <a:spcPts val="2340"/>
              </a:lnSpc>
              <a:spcBef>
                <a:spcPct val="0"/>
              </a:spcBef>
            </a:pPr>
            <a:r>
              <a:rPr lang="en-US" sz="1800" u="sng">
                <a:solidFill>
                  <a:srgbClr val="1B131B"/>
                </a:solidFill>
                <a:latin typeface="Codec Pro Bold"/>
                <a:hlinkClick r:id="rId5" action="ppaction://hlinksldjump"/>
              </a:rPr>
              <a:t>Back to Agenda</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266022">
            <a:off x="-2261348" y="7641361"/>
            <a:ext cx="12007023" cy="5981681"/>
          </a:xfrm>
          <a:custGeom>
            <a:avLst/>
            <a:gdLst/>
            <a:ahLst/>
            <a:cxnLst/>
            <a:rect l="l" t="t" r="r" b="b"/>
            <a:pathLst>
              <a:path w="12007023" h="5981681">
                <a:moveTo>
                  <a:pt x="0" y="0"/>
                </a:moveTo>
                <a:lnTo>
                  <a:pt x="12007023" y="0"/>
                </a:lnTo>
                <a:lnTo>
                  <a:pt x="12007023" y="5981680"/>
                </a:lnTo>
                <a:lnTo>
                  <a:pt x="0" y="5981680"/>
                </a:lnTo>
                <a:lnTo>
                  <a:pt x="0" y="0"/>
                </a:lnTo>
                <a:close/>
              </a:path>
            </a:pathLst>
          </a:custGeom>
          <a:blipFill>
            <a:blip r:embed="rId2">
              <a:alphaModFix amt="5000"/>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028700" y="8938260"/>
            <a:ext cx="6910589" cy="320040"/>
          </a:xfrm>
          <a:prstGeom prst="rect">
            <a:avLst/>
          </a:prstGeom>
        </p:spPr>
        <p:txBody>
          <a:bodyPr lIns="0" tIns="0" rIns="0" bIns="0" rtlCol="0" anchor="t">
            <a:spAutoFit/>
          </a:bodyPr>
          <a:lstStyle/>
          <a:p>
            <a:pPr marL="0" lvl="0" indent="0" algn="l">
              <a:lnSpc>
                <a:spcPts val="2340"/>
              </a:lnSpc>
              <a:spcBef>
                <a:spcPct val="0"/>
              </a:spcBef>
            </a:pPr>
            <a:r>
              <a:rPr lang="en-US" sz="1800" u="sng">
                <a:solidFill>
                  <a:srgbClr val="FFFFFF"/>
                </a:solidFill>
                <a:latin typeface="Codec Pro Bold"/>
                <a:hlinkClick r:id="rId4" action="ppaction://hlinksldjump"/>
              </a:rPr>
              <a:t>Back to Agenda</a:t>
            </a:r>
          </a:p>
        </p:txBody>
      </p:sp>
      <p:grpSp>
        <p:nvGrpSpPr>
          <p:cNvPr id="4" name="Group 4"/>
          <p:cNvGrpSpPr/>
          <p:nvPr/>
        </p:nvGrpSpPr>
        <p:grpSpPr>
          <a:xfrm>
            <a:off x="817088" y="1028700"/>
            <a:ext cx="7122201" cy="2248850"/>
            <a:chOff x="0" y="0"/>
            <a:chExt cx="9496268" cy="2998467"/>
          </a:xfrm>
        </p:grpSpPr>
        <p:sp>
          <p:nvSpPr>
            <p:cNvPr id="5" name="TextBox 5"/>
            <p:cNvSpPr txBox="1"/>
            <p:nvPr/>
          </p:nvSpPr>
          <p:spPr>
            <a:xfrm>
              <a:off x="0" y="1876422"/>
              <a:ext cx="9496268" cy="1122044"/>
            </a:xfrm>
            <a:prstGeom prst="rect">
              <a:avLst/>
            </a:prstGeom>
          </p:spPr>
          <p:txBody>
            <a:bodyPr lIns="0" tIns="0" rIns="0" bIns="0" rtlCol="0" anchor="t">
              <a:spAutoFit/>
            </a:bodyPr>
            <a:lstStyle/>
            <a:p>
              <a:pPr marL="0" lvl="0" indent="0">
                <a:lnSpc>
                  <a:spcPts val="3360"/>
                </a:lnSpc>
                <a:spcBef>
                  <a:spcPct val="0"/>
                </a:spcBef>
              </a:pPr>
              <a:r>
                <a:rPr lang="en-US" sz="2400">
                  <a:solidFill>
                    <a:srgbClr val="1B131B"/>
                  </a:solidFill>
                  <a:latin typeface="Codec Pro"/>
                </a:rPr>
                <a:t>Briefly elaborate on how we will implement and deployment the project.</a:t>
              </a:r>
            </a:p>
          </p:txBody>
        </p:sp>
        <p:sp>
          <p:nvSpPr>
            <p:cNvPr id="6" name="TextBox 6"/>
            <p:cNvSpPr txBox="1"/>
            <p:nvPr/>
          </p:nvSpPr>
          <p:spPr>
            <a:xfrm>
              <a:off x="0" y="38100"/>
              <a:ext cx="9496268" cy="1684866"/>
            </a:xfrm>
            <a:prstGeom prst="rect">
              <a:avLst/>
            </a:prstGeom>
          </p:spPr>
          <p:txBody>
            <a:bodyPr lIns="0" tIns="0" rIns="0" bIns="0" rtlCol="0" anchor="t">
              <a:spAutoFit/>
            </a:bodyPr>
            <a:lstStyle/>
            <a:p>
              <a:pPr>
                <a:lnSpc>
                  <a:spcPts val="8499"/>
                </a:lnSpc>
              </a:pPr>
              <a:r>
                <a:rPr lang="en-US" sz="8499">
                  <a:solidFill>
                    <a:srgbClr val="1B131B"/>
                  </a:solidFill>
                  <a:latin typeface="Codec Pro Bold"/>
                </a:rPr>
                <a:t>FRAMEWORK</a:t>
              </a:r>
            </a:p>
          </p:txBody>
        </p:sp>
      </p:grpSp>
      <p:sp>
        <p:nvSpPr>
          <p:cNvPr id="7" name="TextBox 7"/>
          <p:cNvSpPr txBox="1"/>
          <p:nvPr/>
        </p:nvSpPr>
        <p:spPr>
          <a:xfrm>
            <a:off x="1028700" y="8938260"/>
            <a:ext cx="2713464" cy="320040"/>
          </a:xfrm>
          <a:prstGeom prst="rect">
            <a:avLst/>
          </a:prstGeom>
        </p:spPr>
        <p:txBody>
          <a:bodyPr lIns="0" tIns="0" rIns="0" bIns="0" rtlCol="0" anchor="t">
            <a:spAutoFit/>
          </a:bodyPr>
          <a:lstStyle/>
          <a:p>
            <a:pPr marL="0" lvl="0" indent="0">
              <a:lnSpc>
                <a:spcPts val="2340"/>
              </a:lnSpc>
              <a:spcBef>
                <a:spcPct val="0"/>
              </a:spcBef>
            </a:pPr>
            <a:r>
              <a:rPr lang="en-US" sz="1800" u="sng">
                <a:solidFill>
                  <a:srgbClr val="FFFFFF"/>
                </a:solidFill>
                <a:latin typeface="Codec Pro Bold"/>
                <a:hlinkClick r:id="rId4" action="ppaction://hlinksldjump"/>
              </a:rPr>
              <a:t>Back to Agenda</a:t>
            </a:r>
          </a:p>
        </p:txBody>
      </p:sp>
      <p:sp>
        <p:nvSpPr>
          <p:cNvPr id="8" name="Freeform 8"/>
          <p:cNvSpPr/>
          <p:nvPr/>
        </p:nvSpPr>
        <p:spPr>
          <a:xfrm rot="1052215">
            <a:off x="7799038" y="-3094912"/>
            <a:ext cx="11409078" cy="5683795"/>
          </a:xfrm>
          <a:custGeom>
            <a:avLst/>
            <a:gdLst/>
            <a:ahLst/>
            <a:cxnLst/>
            <a:rect l="l" t="t" r="r" b="b"/>
            <a:pathLst>
              <a:path w="11409078" h="5683795">
                <a:moveTo>
                  <a:pt x="0" y="0"/>
                </a:moveTo>
                <a:lnTo>
                  <a:pt x="11409078" y="0"/>
                </a:lnTo>
                <a:lnTo>
                  <a:pt x="11409078" y="5683795"/>
                </a:lnTo>
                <a:lnTo>
                  <a:pt x="0" y="5683795"/>
                </a:lnTo>
                <a:lnTo>
                  <a:pt x="0" y="0"/>
                </a:lnTo>
                <a:close/>
              </a:path>
            </a:pathLst>
          </a:custGeom>
          <a:blipFill>
            <a:blip r:embed="rId2">
              <a:alphaModFix amt="5000"/>
              <a:extLst>
                <a:ext uri="{96DAC541-7B7A-43D3-8B79-37D633B846F1}">
                  <asvg:svgBlip xmlns="" xmlns:asvg="http://schemas.microsoft.com/office/drawing/2016/SVG/main" r:embed="rId3"/>
                </a:ext>
              </a:extLst>
            </a:blip>
            <a:stretch>
              <a:fillRect/>
            </a:stretch>
          </a:blipFill>
        </p:spPr>
      </p:sp>
      <p:sp>
        <p:nvSpPr>
          <p:cNvPr id="9" name="Freeform 9"/>
          <p:cNvSpPr/>
          <p:nvPr/>
        </p:nvSpPr>
        <p:spPr>
          <a:xfrm flipH="1" flipV="1">
            <a:off x="-1380193" y="7044158"/>
            <a:ext cx="19849827" cy="7182028"/>
          </a:xfrm>
          <a:custGeom>
            <a:avLst/>
            <a:gdLst/>
            <a:ahLst/>
            <a:cxnLst/>
            <a:rect l="l" t="t" r="r" b="b"/>
            <a:pathLst>
              <a:path w="19849827" h="7182028">
                <a:moveTo>
                  <a:pt x="19849827" y="7182028"/>
                </a:moveTo>
                <a:lnTo>
                  <a:pt x="0" y="7182028"/>
                </a:lnTo>
                <a:lnTo>
                  <a:pt x="0" y="0"/>
                </a:lnTo>
                <a:lnTo>
                  <a:pt x="19849827" y="0"/>
                </a:lnTo>
                <a:lnTo>
                  <a:pt x="19849827" y="7182028"/>
                </a:lnTo>
                <a:close/>
              </a:path>
            </a:pathLst>
          </a:custGeom>
          <a:blipFill>
            <a:blip r:embed="rId5">
              <a:alphaModFix amt="13000"/>
              <a:extLst>
                <a:ext uri="{96DAC541-7B7A-43D3-8B79-37D633B846F1}">
                  <asvg:svgBlip xmlns="" xmlns:asvg="http://schemas.microsoft.com/office/drawing/2016/SVG/main" r:embed="rId6"/>
                </a:ext>
              </a:extLst>
            </a:blip>
            <a:stretch>
              <a:fillRect/>
            </a:stretch>
          </a:blipFill>
        </p:spPr>
      </p:sp>
      <p:grpSp>
        <p:nvGrpSpPr>
          <p:cNvPr id="10" name="Group 10"/>
          <p:cNvGrpSpPr/>
          <p:nvPr/>
        </p:nvGrpSpPr>
        <p:grpSpPr>
          <a:xfrm>
            <a:off x="1297057" y="3977077"/>
            <a:ext cx="3393583" cy="1004007"/>
            <a:chOff x="0" y="0"/>
            <a:chExt cx="821369" cy="243006"/>
          </a:xfrm>
        </p:grpSpPr>
        <p:sp>
          <p:nvSpPr>
            <p:cNvPr id="11" name="Freeform 11"/>
            <p:cNvSpPr/>
            <p:nvPr/>
          </p:nvSpPr>
          <p:spPr>
            <a:xfrm>
              <a:off x="0" y="0"/>
              <a:ext cx="821369" cy="243006"/>
            </a:xfrm>
            <a:custGeom>
              <a:avLst/>
              <a:gdLst/>
              <a:ahLst/>
              <a:cxnLst/>
              <a:rect l="l" t="t" r="r" b="b"/>
              <a:pathLst>
                <a:path w="821369" h="243006">
                  <a:moveTo>
                    <a:pt x="31939" y="0"/>
                  </a:moveTo>
                  <a:lnTo>
                    <a:pt x="789430" y="0"/>
                  </a:lnTo>
                  <a:cubicBezTo>
                    <a:pt x="807070" y="0"/>
                    <a:pt x="821369" y="14299"/>
                    <a:pt x="821369" y="31939"/>
                  </a:cubicBezTo>
                  <a:lnTo>
                    <a:pt x="821369" y="211067"/>
                  </a:lnTo>
                  <a:cubicBezTo>
                    <a:pt x="821369" y="228706"/>
                    <a:pt x="807070" y="243006"/>
                    <a:pt x="789430" y="243006"/>
                  </a:cubicBezTo>
                  <a:lnTo>
                    <a:pt x="31939" y="243006"/>
                  </a:lnTo>
                  <a:cubicBezTo>
                    <a:pt x="14299" y="243006"/>
                    <a:pt x="0" y="228706"/>
                    <a:pt x="0" y="211067"/>
                  </a:cubicBezTo>
                  <a:lnTo>
                    <a:pt x="0" y="31939"/>
                  </a:lnTo>
                  <a:cubicBezTo>
                    <a:pt x="0" y="14299"/>
                    <a:pt x="14299" y="0"/>
                    <a:pt x="31939" y="0"/>
                  </a:cubicBezTo>
                  <a:close/>
                </a:path>
              </a:pathLst>
            </a:custGeom>
            <a:solidFill>
              <a:srgbClr val="2667FF"/>
            </a:solidFill>
          </p:spPr>
        </p:sp>
        <p:sp>
          <p:nvSpPr>
            <p:cNvPr id="12" name="TextBox 12"/>
            <p:cNvSpPr txBox="1"/>
            <p:nvPr/>
          </p:nvSpPr>
          <p:spPr>
            <a:xfrm>
              <a:off x="0" y="-85725"/>
              <a:ext cx="812800" cy="898525"/>
            </a:xfrm>
            <a:prstGeom prst="rect">
              <a:avLst/>
            </a:prstGeom>
          </p:spPr>
          <p:txBody>
            <a:bodyPr lIns="254000" tIns="254000" rIns="254000" bIns="254000" rtlCol="0" anchor="ctr"/>
            <a:lstStyle/>
            <a:p>
              <a:pPr algn="ctr">
                <a:lnSpc>
                  <a:spcPts val="3499"/>
                </a:lnSpc>
              </a:pPr>
              <a:r>
                <a:rPr lang="en-US" sz="2499">
                  <a:solidFill>
                    <a:srgbClr val="FFFFFF"/>
                  </a:solidFill>
                  <a:latin typeface="Codec Pro Bold"/>
                </a:rPr>
                <a:t>DLIB</a:t>
              </a:r>
            </a:p>
          </p:txBody>
        </p:sp>
      </p:grpSp>
      <p:grpSp>
        <p:nvGrpSpPr>
          <p:cNvPr id="13" name="Group 13"/>
          <p:cNvGrpSpPr/>
          <p:nvPr/>
        </p:nvGrpSpPr>
        <p:grpSpPr>
          <a:xfrm>
            <a:off x="5419077" y="4681509"/>
            <a:ext cx="3332363" cy="1004007"/>
            <a:chOff x="0" y="0"/>
            <a:chExt cx="806552" cy="243006"/>
          </a:xfrm>
        </p:grpSpPr>
        <p:sp>
          <p:nvSpPr>
            <p:cNvPr id="14" name="Freeform 14"/>
            <p:cNvSpPr/>
            <p:nvPr/>
          </p:nvSpPr>
          <p:spPr>
            <a:xfrm>
              <a:off x="0" y="0"/>
              <a:ext cx="806552" cy="243006"/>
            </a:xfrm>
            <a:custGeom>
              <a:avLst/>
              <a:gdLst/>
              <a:ahLst/>
              <a:cxnLst/>
              <a:rect l="l" t="t" r="r" b="b"/>
              <a:pathLst>
                <a:path w="806552" h="243006">
                  <a:moveTo>
                    <a:pt x="32526" y="0"/>
                  </a:moveTo>
                  <a:lnTo>
                    <a:pt x="774026" y="0"/>
                  </a:lnTo>
                  <a:cubicBezTo>
                    <a:pt x="791990" y="0"/>
                    <a:pt x="806552" y="14562"/>
                    <a:pt x="806552" y="32526"/>
                  </a:cubicBezTo>
                  <a:lnTo>
                    <a:pt x="806552" y="210480"/>
                  </a:lnTo>
                  <a:cubicBezTo>
                    <a:pt x="806552" y="219107"/>
                    <a:pt x="803125" y="227380"/>
                    <a:pt x="797025" y="233479"/>
                  </a:cubicBezTo>
                  <a:cubicBezTo>
                    <a:pt x="790926" y="239579"/>
                    <a:pt x="782653" y="243006"/>
                    <a:pt x="774026" y="243006"/>
                  </a:cubicBezTo>
                  <a:lnTo>
                    <a:pt x="32526" y="243006"/>
                  </a:lnTo>
                  <a:cubicBezTo>
                    <a:pt x="23899" y="243006"/>
                    <a:pt x="15626" y="239579"/>
                    <a:pt x="9527" y="233479"/>
                  </a:cubicBezTo>
                  <a:cubicBezTo>
                    <a:pt x="3427" y="227380"/>
                    <a:pt x="0" y="219107"/>
                    <a:pt x="0" y="210480"/>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15" name="TextBox 15"/>
            <p:cNvSpPr txBox="1"/>
            <p:nvPr/>
          </p:nvSpPr>
          <p:spPr>
            <a:xfrm>
              <a:off x="0" y="-85725"/>
              <a:ext cx="812800" cy="898525"/>
            </a:xfrm>
            <a:prstGeom prst="rect">
              <a:avLst/>
            </a:prstGeom>
          </p:spPr>
          <p:txBody>
            <a:bodyPr lIns="254000" tIns="254000" rIns="254000" bIns="254000" rtlCol="0" anchor="ctr"/>
            <a:lstStyle/>
            <a:p>
              <a:pPr algn="ctr">
                <a:lnSpc>
                  <a:spcPts val="3499"/>
                </a:lnSpc>
              </a:pPr>
              <a:r>
                <a:rPr lang="en-US" sz="2499">
                  <a:solidFill>
                    <a:srgbClr val="FFFFFF"/>
                  </a:solidFill>
                  <a:latin typeface="Codec Pro Bold"/>
                </a:rPr>
                <a:t>OPENCV</a:t>
              </a:r>
            </a:p>
          </p:txBody>
        </p:sp>
      </p:grpSp>
      <p:grpSp>
        <p:nvGrpSpPr>
          <p:cNvPr id="16" name="Group 16"/>
          <p:cNvGrpSpPr/>
          <p:nvPr/>
        </p:nvGrpSpPr>
        <p:grpSpPr>
          <a:xfrm>
            <a:off x="13601348" y="4929908"/>
            <a:ext cx="3358177" cy="3791069"/>
            <a:chOff x="0" y="-104775"/>
            <a:chExt cx="812800" cy="917575"/>
          </a:xfrm>
        </p:grpSpPr>
        <p:sp>
          <p:nvSpPr>
            <p:cNvPr id="17" name="Freeform 17"/>
            <p:cNvSpPr/>
            <p:nvPr/>
          </p:nvSpPr>
          <p:spPr>
            <a:xfrm>
              <a:off x="2994" y="98019"/>
              <a:ext cx="806552" cy="262207"/>
            </a:xfrm>
            <a:custGeom>
              <a:avLst/>
              <a:gdLst/>
              <a:ahLst/>
              <a:cxnLst/>
              <a:rect l="l" t="t" r="r" b="b"/>
              <a:pathLst>
                <a:path w="806552" h="262207">
                  <a:moveTo>
                    <a:pt x="32526" y="0"/>
                  </a:moveTo>
                  <a:lnTo>
                    <a:pt x="774026" y="0"/>
                  </a:lnTo>
                  <a:cubicBezTo>
                    <a:pt x="791990" y="0"/>
                    <a:pt x="806552" y="14562"/>
                    <a:pt x="806552" y="32526"/>
                  </a:cubicBezTo>
                  <a:lnTo>
                    <a:pt x="806552" y="229681"/>
                  </a:lnTo>
                  <a:cubicBezTo>
                    <a:pt x="806552" y="238308"/>
                    <a:pt x="803125" y="246581"/>
                    <a:pt x="797025" y="252681"/>
                  </a:cubicBezTo>
                  <a:cubicBezTo>
                    <a:pt x="790926" y="258780"/>
                    <a:pt x="782653" y="262207"/>
                    <a:pt x="774026" y="262207"/>
                  </a:cubicBezTo>
                  <a:lnTo>
                    <a:pt x="32526" y="262207"/>
                  </a:lnTo>
                  <a:cubicBezTo>
                    <a:pt x="23899" y="262207"/>
                    <a:pt x="15626" y="258780"/>
                    <a:pt x="9527" y="252681"/>
                  </a:cubicBezTo>
                  <a:cubicBezTo>
                    <a:pt x="3427" y="246581"/>
                    <a:pt x="0" y="238308"/>
                    <a:pt x="0" y="229681"/>
                  </a:cubicBezTo>
                  <a:lnTo>
                    <a:pt x="0" y="32526"/>
                  </a:lnTo>
                  <a:cubicBezTo>
                    <a:pt x="0" y="23899"/>
                    <a:pt x="3427" y="15626"/>
                    <a:pt x="9527" y="9527"/>
                  </a:cubicBezTo>
                  <a:cubicBezTo>
                    <a:pt x="15626" y="3427"/>
                    <a:pt x="23899" y="0"/>
                    <a:pt x="32526" y="0"/>
                  </a:cubicBezTo>
                  <a:close/>
                </a:path>
              </a:pathLst>
            </a:custGeom>
            <a:solidFill>
              <a:srgbClr val="2667FF"/>
            </a:solidFill>
          </p:spPr>
          <p:txBody>
            <a:bodyPr/>
            <a:lstStyle/>
            <a:p>
              <a:endParaRPr lang="en-IN" sz="3000" dirty="0"/>
            </a:p>
          </p:txBody>
        </p:sp>
        <p:sp>
          <p:nvSpPr>
            <p:cNvPr id="18" name="TextBox 18"/>
            <p:cNvSpPr txBox="1"/>
            <p:nvPr/>
          </p:nvSpPr>
          <p:spPr>
            <a:xfrm>
              <a:off x="0" y="-104775"/>
              <a:ext cx="812800" cy="917575"/>
            </a:xfrm>
            <a:prstGeom prst="rect">
              <a:avLst/>
            </a:prstGeom>
          </p:spPr>
          <p:txBody>
            <a:bodyPr lIns="254000" tIns="254000" rIns="254000" bIns="254000" rtlCol="0" anchor="ctr"/>
            <a:lstStyle/>
            <a:p>
              <a:pPr algn="ctr">
                <a:lnSpc>
                  <a:spcPts val="3919"/>
                </a:lnSpc>
              </a:pPr>
              <a:endParaRPr lang="en-US" sz="2799" dirty="0">
                <a:solidFill>
                  <a:srgbClr val="000000"/>
                </a:solidFill>
                <a:latin typeface="Codec Pro Bold"/>
              </a:endParaRPr>
            </a:p>
          </p:txBody>
        </p:sp>
      </p:grpSp>
      <p:grpSp>
        <p:nvGrpSpPr>
          <p:cNvPr id="19" name="Group 19"/>
          <p:cNvGrpSpPr/>
          <p:nvPr/>
        </p:nvGrpSpPr>
        <p:grpSpPr>
          <a:xfrm>
            <a:off x="9561709" y="5400496"/>
            <a:ext cx="3332363" cy="1004007"/>
            <a:chOff x="0" y="0"/>
            <a:chExt cx="806552" cy="243006"/>
          </a:xfrm>
        </p:grpSpPr>
        <p:sp>
          <p:nvSpPr>
            <p:cNvPr id="20" name="Freeform 20"/>
            <p:cNvSpPr/>
            <p:nvPr/>
          </p:nvSpPr>
          <p:spPr>
            <a:xfrm>
              <a:off x="0" y="0"/>
              <a:ext cx="806552" cy="243006"/>
            </a:xfrm>
            <a:custGeom>
              <a:avLst/>
              <a:gdLst/>
              <a:ahLst/>
              <a:cxnLst/>
              <a:rect l="l" t="t" r="r" b="b"/>
              <a:pathLst>
                <a:path w="806552" h="243006">
                  <a:moveTo>
                    <a:pt x="32526" y="0"/>
                  </a:moveTo>
                  <a:lnTo>
                    <a:pt x="774026" y="0"/>
                  </a:lnTo>
                  <a:cubicBezTo>
                    <a:pt x="791990" y="0"/>
                    <a:pt x="806552" y="14562"/>
                    <a:pt x="806552" y="32526"/>
                  </a:cubicBezTo>
                  <a:lnTo>
                    <a:pt x="806552" y="210480"/>
                  </a:lnTo>
                  <a:cubicBezTo>
                    <a:pt x="806552" y="219107"/>
                    <a:pt x="803125" y="227380"/>
                    <a:pt x="797025" y="233479"/>
                  </a:cubicBezTo>
                  <a:cubicBezTo>
                    <a:pt x="790926" y="239579"/>
                    <a:pt x="782653" y="243006"/>
                    <a:pt x="774026" y="243006"/>
                  </a:cubicBezTo>
                  <a:lnTo>
                    <a:pt x="32526" y="243006"/>
                  </a:lnTo>
                  <a:cubicBezTo>
                    <a:pt x="23899" y="243006"/>
                    <a:pt x="15626" y="239579"/>
                    <a:pt x="9527" y="233479"/>
                  </a:cubicBezTo>
                  <a:cubicBezTo>
                    <a:pt x="3427" y="227380"/>
                    <a:pt x="0" y="219107"/>
                    <a:pt x="0" y="210480"/>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21" name="TextBox 21"/>
            <p:cNvSpPr txBox="1"/>
            <p:nvPr/>
          </p:nvSpPr>
          <p:spPr>
            <a:xfrm>
              <a:off x="0" y="-85725"/>
              <a:ext cx="812800" cy="898525"/>
            </a:xfrm>
            <a:prstGeom prst="rect">
              <a:avLst/>
            </a:prstGeom>
          </p:spPr>
          <p:txBody>
            <a:bodyPr lIns="254000" tIns="254000" rIns="254000" bIns="254000" rtlCol="0" anchor="ctr"/>
            <a:lstStyle/>
            <a:p>
              <a:pPr algn="ctr">
                <a:lnSpc>
                  <a:spcPts val="3499"/>
                </a:lnSpc>
              </a:pPr>
              <a:r>
                <a:rPr lang="en-US" sz="2499">
                  <a:solidFill>
                    <a:srgbClr val="FFFFFF"/>
                  </a:solidFill>
                  <a:latin typeface="Codec Pro Bold"/>
                </a:rPr>
                <a:t>WERKZEUG</a:t>
              </a:r>
            </a:p>
          </p:txBody>
        </p:sp>
      </p:grpSp>
      <p:sp>
        <p:nvSpPr>
          <p:cNvPr id="22" name="AutoShape 22"/>
          <p:cNvSpPr/>
          <p:nvPr/>
        </p:nvSpPr>
        <p:spPr>
          <a:xfrm>
            <a:off x="4690640" y="4479081"/>
            <a:ext cx="728437" cy="704431"/>
          </a:xfrm>
          <a:prstGeom prst="line">
            <a:avLst/>
          </a:prstGeom>
          <a:ln w="9525" cap="flat">
            <a:solidFill>
              <a:srgbClr val="000000"/>
            </a:solidFill>
            <a:prstDash val="solid"/>
            <a:headEnd type="none" w="sm" len="sm"/>
            <a:tailEnd type="none" w="sm" len="sm"/>
          </a:ln>
        </p:spPr>
      </p:sp>
      <p:sp>
        <p:nvSpPr>
          <p:cNvPr id="23" name="AutoShape 23"/>
          <p:cNvSpPr/>
          <p:nvPr/>
        </p:nvSpPr>
        <p:spPr>
          <a:xfrm>
            <a:off x="8751440" y="5474180"/>
            <a:ext cx="793645" cy="581336"/>
          </a:xfrm>
          <a:prstGeom prst="line">
            <a:avLst/>
          </a:prstGeom>
          <a:ln w="9525" cap="flat">
            <a:solidFill>
              <a:srgbClr val="000000"/>
            </a:solidFill>
            <a:prstDash val="solid"/>
            <a:headEnd type="none" w="sm" len="sm"/>
            <a:tailEnd type="none" w="sm" len="sm"/>
          </a:ln>
        </p:spPr>
      </p:sp>
      <p:sp>
        <p:nvSpPr>
          <p:cNvPr id="24" name="AutoShape 24"/>
          <p:cNvSpPr/>
          <p:nvPr/>
        </p:nvSpPr>
        <p:spPr>
          <a:xfrm>
            <a:off x="12877448" y="5764848"/>
            <a:ext cx="723900" cy="541670"/>
          </a:xfrm>
          <a:prstGeom prst="line">
            <a:avLst/>
          </a:prstGeom>
          <a:ln w="9525" cap="flat">
            <a:solidFill>
              <a:srgbClr val="000000"/>
            </a:solidFill>
            <a:prstDash val="solid"/>
            <a:headEnd type="none" w="sm" len="sm"/>
            <a:tailEnd type="none" w="sm" len="sm"/>
          </a:ln>
        </p:spPr>
      </p:sp>
      <p:sp>
        <p:nvSpPr>
          <p:cNvPr id="25" name="TextBox 25"/>
          <p:cNvSpPr txBox="1"/>
          <p:nvPr/>
        </p:nvSpPr>
        <p:spPr>
          <a:xfrm>
            <a:off x="1297057" y="5339427"/>
            <a:ext cx="3393583" cy="1508760"/>
          </a:xfrm>
          <a:prstGeom prst="rect">
            <a:avLst/>
          </a:prstGeom>
        </p:spPr>
        <p:txBody>
          <a:bodyPr lIns="0" tIns="0" rIns="0" bIns="0" rtlCol="0" anchor="t">
            <a:spAutoFit/>
          </a:bodyPr>
          <a:lstStyle/>
          <a:p>
            <a:pPr algn="ctr">
              <a:lnSpc>
                <a:spcPts val="2940"/>
              </a:lnSpc>
            </a:pPr>
            <a:r>
              <a:rPr lang="en-US" sz="2100" dirty="0" err="1">
                <a:solidFill>
                  <a:srgbClr val="000000"/>
                </a:solidFill>
                <a:latin typeface="Codec Pro"/>
              </a:rPr>
              <a:t>Dlib</a:t>
            </a:r>
            <a:r>
              <a:rPr lang="en-US" sz="2100" dirty="0">
                <a:solidFill>
                  <a:srgbClr val="000000"/>
                </a:solidFill>
                <a:latin typeface="Codec Pro"/>
              </a:rPr>
              <a:t> is used for object tracking, specifically the correlation tracking of vehicles across frames.</a:t>
            </a:r>
          </a:p>
        </p:txBody>
      </p:sp>
      <p:sp>
        <p:nvSpPr>
          <p:cNvPr id="26" name="TextBox 26"/>
          <p:cNvSpPr txBox="1"/>
          <p:nvPr/>
        </p:nvSpPr>
        <p:spPr>
          <a:xfrm>
            <a:off x="5419077" y="6055707"/>
            <a:ext cx="3393583" cy="3366135"/>
          </a:xfrm>
          <a:prstGeom prst="rect">
            <a:avLst/>
          </a:prstGeom>
        </p:spPr>
        <p:txBody>
          <a:bodyPr lIns="0" tIns="0" rIns="0" bIns="0" rtlCol="0" anchor="t">
            <a:spAutoFit/>
          </a:bodyPr>
          <a:lstStyle/>
          <a:p>
            <a:pPr algn="ctr">
              <a:lnSpc>
                <a:spcPts val="2940"/>
              </a:lnSpc>
            </a:pPr>
            <a:r>
              <a:rPr lang="en-US" sz="2100" dirty="0" err="1">
                <a:solidFill>
                  <a:srgbClr val="000000"/>
                </a:solidFill>
                <a:latin typeface="Codec Pro"/>
              </a:rPr>
              <a:t>OpenCV</a:t>
            </a:r>
            <a:r>
              <a:rPr lang="en-US" sz="2100" dirty="0">
                <a:solidFill>
                  <a:srgbClr val="000000"/>
                </a:solidFill>
                <a:latin typeface="Codec Pro"/>
              </a:rPr>
              <a:t> (Open Source Computer Vision Library) is employed for various image and video processing tasks, including vehicle detection, frame resizing, and real-time video streaming</a:t>
            </a:r>
          </a:p>
        </p:txBody>
      </p:sp>
      <p:sp>
        <p:nvSpPr>
          <p:cNvPr id="27" name="TextBox 27"/>
          <p:cNvSpPr txBox="1"/>
          <p:nvPr/>
        </p:nvSpPr>
        <p:spPr>
          <a:xfrm>
            <a:off x="9547899" y="6561171"/>
            <a:ext cx="3393583" cy="1880235"/>
          </a:xfrm>
          <a:prstGeom prst="rect">
            <a:avLst/>
          </a:prstGeom>
        </p:spPr>
        <p:txBody>
          <a:bodyPr lIns="0" tIns="0" rIns="0" bIns="0" rtlCol="0" anchor="t">
            <a:spAutoFit/>
          </a:bodyPr>
          <a:lstStyle/>
          <a:p>
            <a:pPr algn="ctr">
              <a:lnSpc>
                <a:spcPts val="2940"/>
              </a:lnSpc>
            </a:pPr>
            <a:r>
              <a:rPr lang="en-US" sz="2100" dirty="0" err="1">
                <a:solidFill>
                  <a:srgbClr val="000000"/>
                </a:solidFill>
                <a:latin typeface="Codec Pro"/>
              </a:rPr>
              <a:t>Werkzeug's</a:t>
            </a:r>
            <a:r>
              <a:rPr lang="en-US" sz="2100" dirty="0">
                <a:solidFill>
                  <a:srgbClr val="000000"/>
                </a:solidFill>
                <a:latin typeface="Codec Pro"/>
              </a:rPr>
              <a:t> utility functions are utilized, particularly </a:t>
            </a:r>
            <a:r>
              <a:rPr lang="en-US" sz="2100" dirty="0" err="1">
                <a:solidFill>
                  <a:srgbClr val="000000"/>
                </a:solidFill>
                <a:latin typeface="Codec Pro"/>
              </a:rPr>
              <a:t>secure_filename</a:t>
            </a:r>
            <a:r>
              <a:rPr lang="en-US" sz="2100" dirty="0">
                <a:solidFill>
                  <a:srgbClr val="000000"/>
                </a:solidFill>
                <a:latin typeface="Codec Pro"/>
              </a:rPr>
              <a:t>, for secure file uploads.</a:t>
            </a:r>
          </a:p>
        </p:txBody>
      </p:sp>
      <p:sp>
        <p:nvSpPr>
          <p:cNvPr id="28" name="TextBox 28"/>
          <p:cNvSpPr txBox="1"/>
          <p:nvPr/>
        </p:nvSpPr>
        <p:spPr>
          <a:xfrm>
            <a:off x="13674907" y="7006590"/>
            <a:ext cx="3393583" cy="2251710"/>
          </a:xfrm>
          <a:prstGeom prst="rect">
            <a:avLst/>
          </a:prstGeom>
        </p:spPr>
        <p:txBody>
          <a:bodyPr lIns="0" tIns="0" rIns="0" bIns="0" rtlCol="0" anchor="t">
            <a:spAutoFit/>
          </a:bodyPr>
          <a:lstStyle/>
          <a:p>
            <a:pPr algn="ctr">
              <a:lnSpc>
                <a:spcPts val="2940"/>
              </a:lnSpc>
            </a:pPr>
            <a:r>
              <a:rPr lang="en-US" sz="2100" dirty="0">
                <a:solidFill>
                  <a:srgbClr val="000000"/>
                </a:solidFill>
                <a:latin typeface="Codec Pro"/>
              </a:rPr>
              <a:t>Flask is used to create a web application for uploading video files and displaying the real-time video feed with speed annotations.</a:t>
            </a:r>
          </a:p>
        </p:txBody>
      </p:sp>
      <p:sp>
        <p:nvSpPr>
          <p:cNvPr id="29" name="Rectangle 28"/>
          <p:cNvSpPr/>
          <p:nvPr/>
        </p:nvSpPr>
        <p:spPr>
          <a:xfrm>
            <a:off x="10034937" y="5595273"/>
            <a:ext cx="2293385" cy="553998"/>
          </a:xfrm>
          <a:prstGeom prst="rect">
            <a:avLst/>
          </a:prstGeom>
        </p:spPr>
        <p:txBody>
          <a:bodyPr wrap="square">
            <a:spAutoFit/>
          </a:bodyPr>
          <a:lstStyle/>
          <a:p>
            <a:r>
              <a:rPr lang="en-US" sz="3000" dirty="0" err="1">
                <a:solidFill>
                  <a:srgbClr val="000000"/>
                </a:solidFill>
                <a:latin typeface="Codec Pro"/>
              </a:rPr>
              <a:t>Werkzeug's</a:t>
            </a:r>
            <a:r>
              <a:rPr lang="en-US" dirty="0">
                <a:solidFill>
                  <a:srgbClr val="000000"/>
                </a:solidFill>
                <a:latin typeface="Codec Pro"/>
              </a:rPr>
              <a:t> </a:t>
            </a:r>
            <a:endParaRPr lang="en-IN" dirty="0"/>
          </a:p>
        </p:txBody>
      </p:sp>
      <p:sp>
        <p:nvSpPr>
          <p:cNvPr id="30" name="Rectangle 29"/>
          <p:cNvSpPr/>
          <p:nvPr/>
        </p:nvSpPr>
        <p:spPr>
          <a:xfrm>
            <a:off x="14435198" y="5995935"/>
            <a:ext cx="1176732" cy="553998"/>
          </a:xfrm>
          <a:prstGeom prst="rect">
            <a:avLst/>
          </a:prstGeom>
        </p:spPr>
        <p:txBody>
          <a:bodyPr wrap="none">
            <a:spAutoFit/>
          </a:bodyPr>
          <a:lstStyle/>
          <a:p>
            <a:r>
              <a:rPr lang="en-US" sz="3000" dirty="0">
                <a:solidFill>
                  <a:srgbClr val="000000"/>
                </a:solidFill>
                <a:latin typeface="Codec Pro"/>
              </a:rPr>
              <a:t>Flask</a:t>
            </a:r>
            <a:r>
              <a:rPr lang="en-US" dirty="0">
                <a:solidFill>
                  <a:srgbClr val="000000"/>
                </a:solidFill>
                <a:latin typeface="Codec Pro"/>
              </a:rPr>
              <a:t> </a:t>
            </a:r>
            <a:endParaRPr lang="en-IN" dirty="0"/>
          </a:p>
        </p:txBody>
      </p:sp>
      <p:sp>
        <p:nvSpPr>
          <p:cNvPr id="31" name="Rectangle 30"/>
          <p:cNvSpPr/>
          <p:nvPr/>
        </p:nvSpPr>
        <p:spPr>
          <a:xfrm>
            <a:off x="6246491" y="4956022"/>
            <a:ext cx="1776512" cy="553998"/>
          </a:xfrm>
          <a:prstGeom prst="rect">
            <a:avLst/>
          </a:prstGeom>
        </p:spPr>
        <p:txBody>
          <a:bodyPr wrap="none">
            <a:spAutoFit/>
          </a:bodyPr>
          <a:lstStyle/>
          <a:p>
            <a:r>
              <a:rPr lang="en-US" sz="3000" dirty="0" err="1">
                <a:solidFill>
                  <a:srgbClr val="000000"/>
                </a:solidFill>
                <a:latin typeface="Codec Pro"/>
              </a:rPr>
              <a:t>OpenCV</a:t>
            </a:r>
            <a:r>
              <a:rPr lang="en-US" dirty="0">
                <a:solidFill>
                  <a:srgbClr val="000000"/>
                </a:solidFill>
                <a:latin typeface="Codec Pro"/>
              </a:rPr>
              <a:t> </a:t>
            </a:r>
            <a:endParaRPr lang="en-IN" dirty="0"/>
          </a:p>
        </p:txBody>
      </p:sp>
      <p:sp>
        <p:nvSpPr>
          <p:cNvPr id="32" name="Rectangle 31"/>
          <p:cNvSpPr/>
          <p:nvPr/>
        </p:nvSpPr>
        <p:spPr>
          <a:xfrm>
            <a:off x="2385432" y="4159092"/>
            <a:ext cx="960519" cy="553998"/>
          </a:xfrm>
          <a:prstGeom prst="rect">
            <a:avLst/>
          </a:prstGeom>
        </p:spPr>
        <p:txBody>
          <a:bodyPr wrap="none">
            <a:spAutoFit/>
          </a:bodyPr>
          <a:lstStyle/>
          <a:p>
            <a:r>
              <a:rPr lang="en-US" sz="3000" dirty="0" err="1">
                <a:solidFill>
                  <a:srgbClr val="000000"/>
                </a:solidFill>
                <a:latin typeface="Codec Pro"/>
              </a:rPr>
              <a:t>Dlib</a:t>
            </a:r>
            <a:r>
              <a:rPr lang="en-US" dirty="0">
                <a:solidFill>
                  <a:srgbClr val="000000"/>
                </a:solidFill>
                <a:latin typeface="Codec Pro"/>
              </a:rPr>
              <a:t> </a:t>
            </a:r>
            <a:endParaRPr lang="en-I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7907172" y="1457384"/>
            <a:ext cx="9550306" cy="5477940"/>
            <a:chOff x="0" y="0"/>
            <a:chExt cx="7981950" cy="4578350"/>
          </a:xfrm>
        </p:grpSpPr>
        <p:sp>
          <p:nvSpPr>
            <p:cNvPr id="3" name="Freeform 3"/>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1B131B">
                <a:alpha val="62745"/>
              </a:srgbClr>
            </a:solidFill>
          </p:spPr>
        </p:sp>
        <p:sp>
          <p:nvSpPr>
            <p:cNvPr id="4" name="Freeform 4"/>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FFFFFF">
                <a:alpha val="62745"/>
              </a:srgbClr>
            </a:solidFill>
          </p:spPr>
        </p:sp>
        <p:sp>
          <p:nvSpPr>
            <p:cNvPr id="5" name="Freeform 5"/>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1B131B">
                <a:alpha val="62745"/>
              </a:srgbClr>
            </a:solidFill>
          </p:spPr>
        </p:sp>
        <p:sp>
          <p:nvSpPr>
            <p:cNvPr id="6" name="Freeform 6"/>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1B131B">
                <a:alpha val="62745"/>
              </a:srgbClr>
            </a:solidFill>
          </p:spPr>
        </p:sp>
        <p:sp>
          <p:nvSpPr>
            <p:cNvPr id="7" name="Freeform 7"/>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2">
                <a:alphaModFix amt="63000"/>
              </a:blip>
              <a:stretch>
                <a:fillRect t="-29892" b="-29892"/>
              </a:stretch>
            </a:blipFill>
          </p:spPr>
        </p:sp>
      </p:grpSp>
      <p:sp>
        <p:nvSpPr>
          <p:cNvPr id="8" name="Freeform 8"/>
          <p:cNvSpPr/>
          <p:nvPr/>
        </p:nvSpPr>
        <p:spPr>
          <a:xfrm flipH="1" flipV="1">
            <a:off x="505480" y="6935324"/>
            <a:ext cx="19100612" cy="6910949"/>
          </a:xfrm>
          <a:custGeom>
            <a:avLst/>
            <a:gdLst/>
            <a:ahLst/>
            <a:cxnLst/>
            <a:rect l="l" t="t" r="r" b="b"/>
            <a:pathLst>
              <a:path w="19100612" h="6910949">
                <a:moveTo>
                  <a:pt x="19100612" y="6910949"/>
                </a:moveTo>
                <a:lnTo>
                  <a:pt x="0" y="6910949"/>
                </a:lnTo>
                <a:lnTo>
                  <a:pt x="0" y="0"/>
                </a:lnTo>
                <a:lnTo>
                  <a:pt x="19100612" y="0"/>
                </a:lnTo>
                <a:lnTo>
                  <a:pt x="19100612" y="6910949"/>
                </a:lnTo>
                <a:close/>
              </a:path>
            </a:pathLst>
          </a:custGeom>
          <a:blipFill>
            <a:blip r:embed="rId3">
              <a:alphaModFix amt="35000"/>
              <a:extLst>
                <a:ext uri="{96DAC541-7B7A-43D3-8B79-37D633B846F1}">
                  <asvg:svgBlip xmlns="" xmlns:asvg="http://schemas.microsoft.com/office/drawing/2016/SVG/main" r:embed="rId4"/>
                </a:ext>
              </a:extLst>
            </a:blip>
            <a:stretch>
              <a:fillRect/>
            </a:stretch>
          </a:blipFill>
        </p:spPr>
      </p:sp>
      <p:sp>
        <p:nvSpPr>
          <p:cNvPr id="9" name="Freeform 9"/>
          <p:cNvSpPr/>
          <p:nvPr/>
        </p:nvSpPr>
        <p:spPr>
          <a:xfrm flipH="1">
            <a:off x="8589535" y="-1339929"/>
            <a:ext cx="12655463" cy="12655463"/>
          </a:xfrm>
          <a:custGeom>
            <a:avLst/>
            <a:gdLst/>
            <a:ahLst/>
            <a:cxnLst/>
            <a:rect l="l" t="t" r="r" b="b"/>
            <a:pathLst>
              <a:path w="12655463" h="12655463">
                <a:moveTo>
                  <a:pt x="12655463" y="0"/>
                </a:moveTo>
                <a:lnTo>
                  <a:pt x="0" y="0"/>
                </a:lnTo>
                <a:lnTo>
                  <a:pt x="0" y="12655463"/>
                </a:lnTo>
                <a:lnTo>
                  <a:pt x="12655463" y="12655463"/>
                </a:lnTo>
                <a:lnTo>
                  <a:pt x="12655463"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0" name="TextBox 10"/>
          <p:cNvSpPr txBox="1"/>
          <p:nvPr/>
        </p:nvSpPr>
        <p:spPr>
          <a:xfrm>
            <a:off x="1028700" y="961708"/>
            <a:ext cx="6878472" cy="1190625"/>
          </a:xfrm>
          <a:prstGeom prst="rect">
            <a:avLst/>
          </a:prstGeom>
        </p:spPr>
        <p:txBody>
          <a:bodyPr lIns="0" tIns="0" rIns="0" bIns="0" rtlCol="0" anchor="t">
            <a:spAutoFit/>
          </a:bodyPr>
          <a:lstStyle/>
          <a:p>
            <a:pPr>
              <a:lnSpc>
                <a:spcPts val="8250"/>
              </a:lnSpc>
            </a:pPr>
            <a:r>
              <a:rPr lang="en-US" sz="7500">
                <a:solidFill>
                  <a:srgbClr val="FFFFFF"/>
                </a:solidFill>
                <a:latin typeface="Codec Pro Bold"/>
              </a:rPr>
              <a:t>Challenges</a:t>
            </a:r>
          </a:p>
        </p:txBody>
      </p:sp>
      <p:sp>
        <p:nvSpPr>
          <p:cNvPr id="11" name="TextBox 11"/>
          <p:cNvSpPr txBox="1"/>
          <p:nvPr/>
        </p:nvSpPr>
        <p:spPr>
          <a:xfrm>
            <a:off x="987197" y="2606433"/>
            <a:ext cx="16272103" cy="5640866"/>
          </a:xfrm>
          <a:prstGeom prst="rect">
            <a:avLst/>
          </a:prstGeom>
        </p:spPr>
        <p:txBody>
          <a:bodyPr lIns="0" tIns="0" rIns="0" bIns="0" rtlCol="0" anchor="t">
            <a:spAutoFit/>
          </a:bodyPr>
          <a:lstStyle/>
          <a:p>
            <a:pPr marL="612575" lvl="1" indent="-306288">
              <a:lnSpc>
                <a:spcPts val="3688"/>
              </a:lnSpc>
              <a:buFont typeface="Arial"/>
              <a:buChar char="•"/>
            </a:pPr>
            <a:r>
              <a:rPr lang="en-US" sz="2837">
                <a:solidFill>
                  <a:srgbClr val="000000"/>
                </a:solidFill>
                <a:latin typeface="Codec Pro Bold"/>
              </a:rPr>
              <a:t>  </a:t>
            </a:r>
            <a:r>
              <a:rPr lang="en-US" sz="2837">
                <a:solidFill>
                  <a:srgbClr val="FFFFFF"/>
                </a:solidFill>
                <a:latin typeface="Codec Pro Bold"/>
              </a:rPr>
              <a:t> Sometimes, the dlib correlation tracker fails when the scale of the object keeps on changing.</a:t>
            </a:r>
          </a:p>
          <a:p>
            <a:pPr>
              <a:lnSpc>
                <a:spcPts val="3688"/>
              </a:lnSpc>
            </a:pPr>
            <a:endParaRPr lang="en-US" sz="2837">
              <a:solidFill>
                <a:srgbClr val="FFFFFF"/>
              </a:solidFill>
              <a:latin typeface="Codec Pro Bold"/>
            </a:endParaRPr>
          </a:p>
          <a:p>
            <a:pPr marL="612575" lvl="1" indent="-306288">
              <a:lnSpc>
                <a:spcPts val="3688"/>
              </a:lnSpc>
              <a:buFont typeface="Arial"/>
              <a:buChar char="•"/>
            </a:pPr>
            <a:r>
              <a:rPr lang="en-US" sz="2837">
                <a:solidFill>
                  <a:srgbClr val="FFFFFF"/>
                </a:solidFill>
                <a:latin typeface="Codec Pro Bold"/>
              </a:rPr>
              <a:t> The estimated speed is not so authentic because of the expensive scanning and processing time.</a:t>
            </a:r>
          </a:p>
          <a:p>
            <a:pPr>
              <a:lnSpc>
                <a:spcPts val="3688"/>
              </a:lnSpc>
            </a:pPr>
            <a:endParaRPr lang="en-US" sz="2837">
              <a:solidFill>
                <a:srgbClr val="FFFFFF"/>
              </a:solidFill>
              <a:latin typeface="Codec Pro Bold"/>
            </a:endParaRPr>
          </a:p>
          <a:p>
            <a:pPr marL="612575" lvl="1" indent="-306288">
              <a:lnSpc>
                <a:spcPts val="3688"/>
              </a:lnSpc>
              <a:spcBef>
                <a:spcPct val="0"/>
              </a:spcBef>
              <a:buFont typeface="Arial"/>
              <a:buChar char="•"/>
            </a:pPr>
            <a:r>
              <a:rPr lang="en-US" sz="2837">
                <a:solidFill>
                  <a:srgbClr val="FFFFFF"/>
                </a:solidFill>
                <a:latin typeface="Codec Pro Bold"/>
              </a:rPr>
              <a:t>A good resolution camera ought to be used for predicting non-erroneous license plate characters. Neural Enhance – Super Resolution of images (Deep Learning) can also be used, instead. However it increases the processing time.</a:t>
            </a:r>
          </a:p>
          <a:p>
            <a:pPr>
              <a:lnSpc>
                <a:spcPts val="3688"/>
              </a:lnSpc>
              <a:spcBef>
                <a:spcPct val="0"/>
              </a:spcBef>
            </a:pPr>
            <a:endParaRPr lang="en-US" sz="2837">
              <a:solidFill>
                <a:srgbClr val="FFFFFF"/>
              </a:solidFill>
              <a:latin typeface="Codec Pro Bold"/>
            </a:endParaRPr>
          </a:p>
          <a:p>
            <a:pPr marL="612575" lvl="1" indent="-306288" algn="l">
              <a:lnSpc>
                <a:spcPts val="3688"/>
              </a:lnSpc>
              <a:spcBef>
                <a:spcPct val="0"/>
              </a:spcBef>
              <a:buFont typeface="Arial"/>
              <a:buChar char="•"/>
            </a:pPr>
            <a:r>
              <a:rPr lang="en-US" sz="2837">
                <a:solidFill>
                  <a:srgbClr val="FFFFFF"/>
                </a:solidFill>
                <a:latin typeface="Codec Pro Bold"/>
              </a:rPr>
              <a:t> Some unique vehicle cannot be identified because the machine is trained using only new models of vehicle.</a:t>
            </a:r>
          </a:p>
        </p:txBody>
      </p:sp>
      <p:sp>
        <p:nvSpPr>
          <p:cNvPr id="12" name="TextBox 12"/>
          <p:cNvSpPr txBox="1"/>
          <p:nvPr/>
        </p:nvSpPr>
        <p:spPr>
          <a:xfrm>
            <a:off x="14545836" y="8938260"/>
            <a:ext cx="2713464" cy="320040"/>
          </a:xfrm>
          <a:prstGeom prst="rect">
            <a:avLst/>
          </a:prstGeom>
        </p:spPr>
        <p:txBody>
          <a:bodyPr lIns="0" tIns="0" rIns="0" bIns="0" rtlCol="0" anchor="t">
            <a:spAutoFit/>
          </a:bodyPr>
          <a:lstStyle/>
          <a:p>
            <a:pPr marL="0" lvl="0" indent="0" algn="ctr">
              <a:lnSpc>
                <a:spcPts val="2340"/>
              </a:lnSpc>
              <a:spcBef>
                <a:spcPct val="0"/>
              </a:spcBef>
            </a:pPr>
            <a:r>
              <a:rPr lang="en-US" sz="1800" u="sng">
                <a:solidFill>
                  <a:srgbClr val="1B131B"/>
                </a:solidFill>
                <a:latin typeface="Codec Pro Bold"/>
                <a:hlinkClick r:id="rId7" action="ppaction://hlinksldjump"/>
              </a:rPr>
              <a:t>Back to Agenda</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903</Words>
  <Application>Microsoft Office PowerPoint</Application>
  <PresentationFormat>Custom</PresentationFormat>
  <Paragraphs>108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Codec Pro Bold</vt:lpstr>
      <vt:lpstr>Codec Pro Semi-Bold</vt:lpstr>
      <vt:lpstr>Arial</vt:lpstr>
      <vt:lpstr>Calibri</vt:lpstr>
      <vt:lpstr>Codec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Write name here</dc:title>
  <cp:lastModifiedBy>Microsoft account</cp:lastModifiedBy>
  <cp:revision>3</cp:revision>
  <dcterms:created xsi:type="dcterms:W3CDTF">2006-08-16T00:00:00Z</dcterms:created>
  <dcterms:modified xsi:type="dcterms:W3CDTF">2023-09-24T09:54:10Z</dcterms:modified>
  <dc:identifier>DAFvU4xgwOA</dc:identifier>
</cp:coreProperties>
</file>