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5" r:id="rId4"/>
    <p:sldId id="262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F614C4-CA8D-40AE-93B9-808A7B4AEA6D}">
          <p14:sldIdLst>
            <p14:sldId id="256"/>
            <p14:sldId id="257"/>
            <p14:sldId id="265"/>
            <p14:sldId id="262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CB23-860C-4A85-B203-556FC322B6F4}" type="datetimeFigureOut">
              <a:rPr lang="en-ZA" smtClean="0"/>
              <a:t>2022/03/01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E3A1-BD63-4993-9AFA-8C6755D738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786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FCED-9434-4527-A48B-EB3ECE0E153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E8F-FC88-46BC-8DF7-F1AFC5195AB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EBE2-3302-4E47-9432-FF3023E10C87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0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8CF-D1AD-4284-9F6F-BBC8F815786C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266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9D9-9E82-40C2-B160-D5599EED1FCA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6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A1ED-0AC9-4B25-A728-26191A8F19EF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8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C7B-1C6C-4ECA-9453-567CFD2929BF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6593-1C4B-4447-A7AB-7772BB536B3C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9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55B0-8434-462C-8CB2-1AD31B4B156D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7190-DF8D-4688-B4E5-C0382823F3DA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3E04-5911-4351-B501-BE3CEA665E6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14FF-F29F-452B-94E8-BDF160510F8E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87C-C710-431C-B5BA-4C8457C4ADBB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36F-28D7-460A-890D-70F9D5F8EA0A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8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DB5-9AA1-48DE-AB28-6A6E3A6B1ED6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FCF4-A4E9-4822-A357-B424A2AB0F9B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05B-597C-4154-ADE5-DFA5CAAD04D2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E0390A-A6C1-4E80-8860-6E1ED7D98230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95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9872-969A-4CDF-B5A3-791DDD76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Merging vs Cherry Picking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4D40-0E8B-4413-990E-03BBB7D86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58430"/>
            <a:ext cx="8825658" cy="861420"/>
          </a:xfrm>
        </p:spPr>
        <p:txBody>
          <a:bodyPr>
            <a:normAutofit/>
          </a:bodyPr>
          <a:lstStyle/>
          <a:p>
            <a:r>
              <a:rPr lang="en-US" sz="800" dirty="0"/>
              <a:t>Compiled and Presented by: </a:t>
            </a:r>
          </a:p>
          <a:p>
            <a:r>
              <a:rPr lang="en-US" sz="800" dirty="0"/>
              <a:t>Byron Knox and Thlokomelo Hlomuka</a:t>
            </a:r>
            <a:endParaRPr lang="en-ZA" sz="800" dirty="0"/>
          </a:p>
          <a:p>
            <a:r>
              <a:rPr lang="en-ZA" sz="800" dirty="0"/>
              <a:t>Date: 29 February 2022</a:t>
            </a:r>
          </a:p>
        </p:txBody>
      </p:sp>
    </p:spTree>
    <p:extLst>
      <p:ext uri="{BB962C8B-B14F-4D97-AF65-F5344CB8AC3E}">
        <p14:creationId xmlns:p14="http://schemas.microsoft.com/office/powerpoint/2010/main" val="39870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00-881A-4A59-8D28-7C8B0CCD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Background: Merging</a:t>
            </a:r>
            <a:endParaRPr lang="en-ZA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5BEEC-5014-4DF7-BB8F-2EE095155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4273"/>
              </p:ext>
            </p:extLst>
          </p:nvPr>
        </p:nvGraphicFramePr>
        <p:xfrm>
          <a:off x="62930" y="1283001"/>
          <a:ext cx="5448694" cy="483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694">
                  <a:extLst>
                    <a:ext uri="{9D8B030D-6E8A-4147-A177-3AD203B41FA5}">
                      <a16:colId xmlns:a16="http://schemas.microsoft.com/office/drawing/2014/main" val="3633937397"/>
                    </a:ext>
                  </a:extLst>
                </a:gridCol>
              </a:tblGrid>
              <a:tr h="4832721">
                <a:tc>
                  <a:txBody>
                    <a:bodyPr/>
                    <a:lstStyle/>
                    <a:p>
                      <a:pPr marL="457200" lvl="2" indent="-457200" algn="l" defTabSz="914400" rtl="0" eaLnBrk="1" latinLnBrk="0" hangingPunct="1">
                        <a:spcBef>
                          <a:spcPts val="1200"/>
                        </a:spcBef>
                        <a:spcAft>
                          <a:spcPts val="200"/>
                        </a:spcAft>
                        <a:buFont typeface="+mj-lt"/>
                        <a:buAutoNum type="arabicPeriod" startAt="3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What is merging?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 of taking two branches and merging them.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endParaRPr lang="en-ZA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ZA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of Merging</a:t>
                      </a:r>
                      <a:endParaRPr lang="en-ZA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71500" lvl="2" indent="-342900">
                        <a:spcBef>
                          <a:spcPts val="1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Forward</a:t>
                      </a:r>
                    </a:p>
                    <a:p>
                      <a:pPr marL="800100" lvl="3" indent="-342900">
                        <a:spcBef>
                          <a:spcPts val="1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ZA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Combining commits from two branches by moving the head.</a:t>
                      </a:r>
                    </a:p>
                    <a:p>
                      <a:pPr marL="571500" lvl="2" indent="-342900">
                        <a:spcBef>
                          <a:spcPts val="1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Non-Fast-Forward: Recursive/ORT (Sort)</a:t>
                      </a:r>
                    </a:p>
                    <a:p>
                      <a:pPr marL="800100" lvl="3" indent="-342900">
                        <a:spcBef>
                          <a:spcPts val="1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ZA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Combining commits from two branches by creating a new </a:t>
                      </a:r>
                      <a:r>
                        <a:rPr lang="en-ZA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merge commit.</a:t>
                      </a:r>
                      <a:endParaRPr lang="en-ZA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43801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F57936-40C7-4DA3-8B22-F50D907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BB504-6120-43FB-95A5-1700AE1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98" y="1819275"/>
            <a:ext cx="4743450" cy="321945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34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84A8E-FF64-4D56-8F57-9E154C9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9DFF3B-B3F0-4E17-AC41-7FAA770F3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56444"/>
              </p:ext>
            </p:extLst>
          </p:nvPr>
        </p:nvGraphicFramePr>
        <p:xfrm>
          <a:off x="2828042" y="2849880"/>
          <a:ext cx="6089716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88900" dist="50800" dir="5400000" algn="ctr" rotWithShape="0">
                    <a:schemeClr val="accent1"/>
                  </a:outerShdw>
                  <a:reflection blurRad="6350" stA="50000" endA="300" endPos="55500" dist="50800" dir="5400000" sy="-100000" algn="bl" rotWithShape="0"/>
                </a:effectLst>
                <a:tableStyleId>{F5AB1C69-6EDB-4FF4-983F-18BD219EF322}</a:tableStyleId>
              </a:tblPr>
              <a:tblGrid>
                <a:gridCol w="6089716">
                  <a:extLst>
                    <a:ext uri="{9D8B030D-6E8A-4147-A177-3AD203B41FA5}">
                      <a16:colId xmlns:a16="http://schemas.microsoft.com/office/drawing/2014/main" val="1530188720"/>
                    </a:ext>
                  </a:extLst>
                </a:gridCol>
              </a:tblGrid>
              <a:tr h="514643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&gt;&gt;merge Demo&lt;&lt;</a:t>
                      </a:r>
                      <a:endParaRPr lang="en-Z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9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00-881A-4A59-8D28-7C8B0CCD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6" y="80128"/>
            <a:ext cx="9404723" cy="12019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Background: Cherry Picking                                                 </a:t>
            </a:r>
            <a:endParaRPr lang="en-ZA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5BEEC-5014-4DF7-BB8F-2EE095155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98027"/>
              </p:ext>
            </p:extLst>
          </p:nvPr>
        </p:nvGraphicFramePr>
        <p:xfrm>
          <a:off x="37706" y="1436377"/>
          <a:ext cx="4348898" cy="485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98">
                  <a:extLst>
                    <a:ext uri="{9D8B030D-6E8A-4147-A177-3AD203B41FA5}">
                      <a16:colId xmlns:a16="http://schemas.microsoft.com/office/drawing/2014/main" val="3313429526"/>
                    </a:ext>
                  </a:extLst>
                </a:gridCol>
              </a:tblGrid>
              <a:tr h="4851574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is Cherry Picking?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Adding a specific commit to a specific branch, therefore creating copies of commits (duplicates).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ZA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438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990AF-3966-4976-929E-42F27803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621C1-FC9E-4E76-ACD6-0AB650C3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61" y="1890500"/>
            <a:ext cx="5526610" cy="325136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01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84A8E-FF64-4D56-8F57-9E154C9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9DFF3B-B3F0-4E17-AC41-7FAA770F3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36594"/>
              </p:ext>
            </p:extLst>
          </p:nvPr>
        </p:nvGraphicFramePr>
        <p:xfrm>
          <a:off x="2422689" y="2849880"/>
          <a:ext cx="7258639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88900" dist="50800" dir="5400000" algn="ctr" rotWithShape="0">
                    <a:schemeClr val="accent1"/>
                  </a:outerShdw>
                  <a:reflection blurRad="6350" stA="50000" endA="300" endPos="55500" dist="50800" dir="5400000" sy="-100000" algn="bl" rotWithShape="0"/>
                </a:effectLst>
                <a:tableStyleId>{F5AB1C69-6EDB-4FF4-983F-18BD219EF322}</a:tableStyleId>
              </a:tblPr>
              <a:tblGrid>
                <a:gridCol w="7258639">
                  <a:extLst>
                    <a:ext uri="{9D8B030D-6E8A-4147-A177-3AD203B41FA5}">
                      <a16:colId xmlns:a16="http://schemas.microsoft.com/office/drawing/2014/main" val="1530188720"/>
                    </a:ext>
                  </a:extLst>
                </a:gridCol>
              </a:tblGrid>
              <a:tr h="514643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&gt;&gt;cherry picking Demo&lt;&lt;</a:t>
                      </a:r>
                      <a:endParaRPr lang="en-Z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9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A94AF-35AB-4EE6-AD38-49021385EF15}"/>
              </a:ext>
            </a:extLst>
          </p:cNvPr>
          <p:cNvSpPr txBox="1"/>
          <p:nvPr/>
        </p:nvSpPr>
        <p:spPr>
          <a:xfrm>
            <a:off x="3196422" y="2804769"/>
            <a:ext cx="564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urlz MT" panose="04040404050702020202" pitchFamily="82" charset="0"/>
              </a:rPr>
              <a:t>Thank you!</a:t>
            </a:r>
            <a:endParaRPr lang="en-ZA" sz="9600" dirty="0">
              <a:latin typeface="Curlz MT" panose="04040404050702020202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1EA2-4BFA-4537-91BD-6680E62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Curlz MT</vt:lpstr>
      <vt:lpstr>Wingdings</vt:lpstr>
      <vt:lpstr>Wingdings 3</vt:lpstr>
      <vt:lpstr>Ion</vt:lpstr>
      <vt:lpstr>Merging vs Cherry Picking</vt:lpstr>
      <vt:lpstr>Background: Merging</vt:lpstr>
      <vt:lpstr>PowerPoint Presentation</vt:lpstr>
      <vt:lpstr>Background: Cherry Picking                                         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vs Cherry Picking</dc:title>
  <dc:creator>thlokomelo.hlomuka@gmail.com</dc:creator>
  <cp:lastModifiedBy>thlokomelo.hlomuka@gmail.com</cp:lastModifiedBy>
  <cp:revision>32</cp:revision>
  <dcterms:created xsi:type="dcterms:W3CDTF">2022-02-27T07:46:36Z</dcterms:created>
  <dcterms:modified xsi:type="dcterms:W3CDTF">2022-03-01T06:15:13Z</dcterms:modified>
</cp:coreProperties>
</file>