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swald Bold" charset="1" panose="00000800000000000000"/>
      <p:regular r:id="rId23"/>
    </p:embeddedFont>
    <p:embeddedFont>
      <p:font typeface="Montserrat Classic" charset="1" panose="00000500000000000000"/>
      <p:regular r:id="rId24"/>
    </p:embeddedFont>
    <p:embeddedFont>
      <p:font typeface="DM Sans" charset="1" panose="00000000000000000000"/>
      <p:regular r:id="rId25"/>
    </p:embeddedFont>
    <p:embeddedFont>
      <p:font typeface="DM Sans Italics" charset="1" panose="00000000000000000000"/>
      <p:regular r:id="rId26"/>
    </p:embeddedFont>
    <p:embeddedFont>
      <p:font typeface="Canva Sans Bold" charset="1" panose="020B0803030501040103"/>
      <p:regular r:id="rId27"/>
    </p:embeddedFont>
    <p:embeddedFont>
      <p:font typeface="DM Sans Bold" charset="1" panose="00000000000000000000"/>
      <p:regular r:id="rId28"/>
    </p:embeddedFont>
    <p:embeddedFont>
      <p:font typeface="Open Sauce Bold" charset="1" panose="00000800000000000000"/>
      <p:regular r:id="rId29"/>
    </p:embeddedFont>
    <p:embeddedFont>
      <p:font typeface="Open Sauce Bold Italics" charset="1" panose="00000800000000000000"/>
      <p:regular r:id="rId30"/>
    </p:embeddedFont>
    <p:embeddedFont>
      <p:font typeface="Open Sauce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colab.research.google.com/drive/1pMK-gB_UyQak6Krxj5WrBicHSZKWTvRZ?usp=sharin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984278"/>
            <a:ext cx="9815307" cy="4856141"/>
            <a:chOff x="0" y="0"/>
            <a:chExt cx="1895495" cy="937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937800"/>
            </a:xfrm>
            <a:custGeom>
              <a:avLst/>
              <a:gdLst/>
              <a:ahLst/>
              <a:cxnLst/>
              <a:rect r="r" b="b" t="t" l="l"/>
              <a:pathLst>
                <a:path h="937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937800"/>
                  </a:lnTo>
                  <a:lnTo>
                    <a:pt x="0" y="937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956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3659"/>
            <a:ext cx="9815307" cy="139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1"/>
              </a:lnSpc>
            </a:pPr>
            <a:r>
              <a:rPr lang="en-US" b="true" sz="8239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CHEAPSHARK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2624403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GROUP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8141420"/>
            <a:ext cx="12848809" cy="168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BABADZHANIAN ARTUR 22224507</a:t>
            </a:r>
          </a:p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ADAM 21229508</a:t>
            </a:r>
          </a:p>
          <a:p>
            <a:pPr algn="r">
              <a:lnSpc>
                <a:spcPts val="3523"/>
              </a:lnSpc>
            </a:pPr>
            <a:r>
              <a:rPr lang="en-US" sz="2553" spc="135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THOMAS 21229025</a:t>
            </a:r>
          </a:p>
          <a:p>
            <a:pPr algn="just">
              <a:lnSpc>
                <a:spcPts val="2695"/>
              </a:lnSpc>
            </a:pPr>
            <a:r>
              <a:rPr lang="en-US" sz="1953" spc="103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1953" spc="103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PYTHON FOR DATA SCIENCE AND 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8165" y="302284"/>
            <a:ext cx="14215899" cy="8956016"/>
          </a:xfrm>
          <a:custGeom>
            <a:avLst/>
            <a:gdLst/>
            <a:ahLst/>
            <a:cxnLst/>
            <a:rect r="r" b="b" t="t" l="l"/>
            <a:pathLst>
              <a:path h="8956016" w="14215899">
                <a:moveTo>
                  <a:pt x="0" y="0"/>
                </a:moveTo>
                <a:lnTo>
                  <a:pt x="14215900" y="0"/>
                </a:lnTo>
                <a:lnTo>
                  <a:pt x="14215900" y="8956016"/>
                </a:lnTo>
                <a:lnTo>
                  <a:pt x="0" y="895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8248" y="6737985"/>
            <a:ext cx="16091052" cy="2232634"/>
          </a:xfrm>
          <a:custGeom>
            <a:avLst/>
            <a:gdLst/>
            <a:ahLst/>
            <a:cxnLst/>
            <a:rect r="r" b="b" t="t" l="l"/>
            <a:pathLst>
              <a:path h="2232634" w="16091052">
                <a:moveTo>
                  <a:pt x="0" y="0"/>
                </a:moveTo>
                <a:lnTo>
                  <a:pt x="16091052" y="0"/>
                </a:lnTo>
                <a:lnTo>
                  <a:pt x="16091052" y="2232634"/>
                </a:lnTo>
                <a:lnTo>
                  <a:pt x="0" y="2232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51333" y="450424"/>
            <a:ext cx="8234227" cy="208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b="true" sz="6063" spc="59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2</a:t>
            </a:r>
          </a:p>
          <a:p>
            <a:pPr algn="ctr">
              <a:lnSpc>
                <a:spcPts val="8367"/>
              </a:lnSpc>
            </a:pPr>
            <a:r>
              <a:rPr lang="en-US" b="true" sz="6063" spc="59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T-TEST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8835" y="3697458"/>
            <a:ext cx="1335961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Null Hypothesis: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Game’s release date has no impact on steam ratings.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9089" y="5114925"/>
            <a:ext cx="14160103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27" indent="-291463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Since the P-value is lower than 0.05 but not 0,  we  can reject the null hypothesis.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9929"/>
            <a:ext cx="7566504" cy="207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65" spc="2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Is there a significant difference between prices at different stores?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Certain stores consistently offer lower prices for games compared to others.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85097" y="7752027"/>
            <a:ext cx="13652105" cy="190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1865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bar graph clearly illustrates that </a:t>
            </a:r>
            <a:r>
              <a:rPr lang="en-US" b="true" sz="1865" spc="182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certain stores dominate in offering cheaper games, confirming the hypothesis that price variability exists among different retailers</a:t>
            </a:r>
            <a:r>
              <a:rPr lang="en-US" sz="1865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This pattern indicates that consumers may benefit from comparing prices across stores to find the best deals on games. Surprisingly, </a:t>
            </a:r>
            <a:r>
              <a:rPr lang="en-US" sz="1865" i="true" spc="182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the stores selling certain games at higher prices than others continues in a similar ranking, meaning that the stores who sell games cheap are also demanding higher prices than other stores for certain games.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163" y="112784"/>
            <a:ext cx="17063674" cy="10174216"/>
          </a:xfrm>
          <a:custGeom>
            <a:avLst/>
            <a:gdLst/>
            <a:ahLst/>
            <a:cxnLst/>
            <a:rect r="r" b="b" t="t" l="l"/>
            <a:pathLst>
              <a:path h="10174216" w="17063674">
                <a:moveTo>
                  <a:pt x="0" y="0"/>
                </a:moveTo>
                <a:lnTo>
                  <a:pt x="17063674" y="0"/>
                </a:lnTo>
                <a:lnTo>
                  <a:pt x="17063674" y="10174216"/>
                </a:lnTo>
                <a:lnTo>
                  <a:pt x="0" y="10174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5867" y="142076"/>
            <a:ext cx="16776266" cy="10002849"/>
          </a:xfrm>
          <a:custGeom>
            <a:avLst/>
            <a:gdLst/>
            <a:ahLst/>
            <a:cxnLst/>
            <a:rect r="r" b="b" t="t" l="l"/>
            <a:pathLst>
              <a:path h="10002849" w="16776266">
                <a:moveTo>
                  <a:pt x="0" y="0"/>
                </a:moveTo>
                <a:lnTo>
                  <a:pt x="16776266" y="0"/>
                </a:lnTo>
                <a:lnTo>
                  <a:pt x="16776266" y="10002848"/>
                </a:lnTo>
                <a:lnTo>
                  <a:pt x="0" y="10002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79852" y="3679719"/>
            <a:ext cx="4477884" cy="5891953"/>
          </a:xfrm>
          <a:custGeom>
            <a:avLst/>
            <a:gdLst/>
            <a:ahLst/>
            <a:cxnLst/>
            <a:rect r="r" b="b" t="t" l="l"/>
            <a:pathLst>
              <a:path h="5891953" w="4477884">
                <a:moveTo>
                  <a:pt x="0" y="0"/>
                </a:moveTo>
                <a:lnTo>
                  <a:pt x="4477884" y="0"/>
                </a:lnTo>
                <a:lnTo>
                  <a:pt x="4477884" y="5891953"/>
                </a:lnTo>
                <a:lnTo>
                  <a:pt x="0" y="5891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89184" y="259170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642" y="2349972"/>
            <a:ext cx="7256269" cy="642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There is no significant relationship between the price of a game and its user rating</a:t>
            </a:r>
          </a:p>
          <a:p>
            <a:pPr algn="l">
              <a:lnSpc>
                <a:spcPts val="3417"/>
              </a:lnSpc>
            </a:pPr>
          </a:p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While there is a negative correlation between a game's age and its rating, the effect is weak.</a:t>
            </a:r>
          </a:p>
          <a:p>
            <a:pPr algn="l">
              <a:lnSpc>
                <a:spcPts val="3417"/>
              </a:lnSpc>
            </a:pPr>
          </a:p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As for the final hypothesis, it is supported. There is significant variation in game prices across different stores, and some stores consistently offer better deals than others.</a:t>
            </a:r>
          </a:p>
          <a:p>
            <a:pPr algn="l">
              <a:lnSpc>
                <a:spcPts val="3417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0817455" y="-7712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6975" y="3441556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912097" y="8176319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9"/>
                </a:lnTo>
                <a:lnTo>
                  <a:pt x="11881594" y="3564479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814647" y="691572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7027" y="403427"/>
            <a:ext cx="8333946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REFERENCES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3156526" y="-768806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1821" y="3792403"/>
            <a:ext cx="16604357" cy="266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7"/>
              </a:lnSpc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STEAM API</a:t>
            </a:r>
          </a:p>
          <a:p>
            <a:pPr algn="ctr">
              <a:lnSpc>
                <a:spcPts val="2647"/>
              </a:lnSpc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Valve Corporation. (n.d.). Steamworks API overview. Steamworks Documentation. https://partner.steamgames.com/doc/api</a:t>
            </a:r>
          </a:p>
          <a:p>
            <a:pPr algn="ctr">
              <a:lnSpc>
                <a:spcPts val="2647"/>
              </a:lnSpc>
            </a:pPr>
          </a:p>
          <a:p>
            <a:pPr algn="ctr">
              <a:lnSpc>
                <a:spcPts val="2647"/>
              </a:lnSpc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ChatGPT</a:t>
            </a:r>
          </a:p>
          <a:p>
            <a:pPr algn="ctr">
              <a:lnSpc>
                <a:spcPts val="2647"/>
              </a:lnSpc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OpenAI. (2024). ChatGPT (Version 4.0) [Large language model]. https://openai.com/chatgpt</a:t>
            </a:r>
          </a:p>
          <a:p>
            <a:pPr algn="ctr">
              <a:lnSpc>
                <a:spcPts val="2647"/>
              </a:lnSpc>
            </a:pPr>
          </a:p>
          <a:p>
            <a:pPr algn="ctr">
              <a:lnSpc>
                <a:spcPts val="2647"/>
              </a:lnSpc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CheapShark</a:t>
            </a:r>
          </a:p>
          <a:p>
            <a:pPr algn="ctr">
              <a:lnSpc>
                <a:spcPts val="2647"/>
              </a:lnSpc>
              <a:spcBef>
                <a:spcPct val="0"/>
              </a:spcBef>
            </a:pPr>
            <a:r>
              <a:rPr lang="en-US" b="true" sz="1918" spc="1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CheapShark. (n.d.). CheapShark API. https://www.cheapshark.com/api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19607" y="-1064801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2781" y="1825767"/>
            <a:ext cx="11489350" cy="134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3"/>
              </a:lnSpc>
            </a:pPr>
            <a:r>
              <a:rPr lang="en-US" b="true" sz="7871" spc="77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QUICK 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27806" y="-21367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423" y="4690632"/>
            <a:ext cx="14648978" cy="386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API used        :  </a:t>
            </a:r>
            <a:r>
              <a:rPr lang="en-US" sz="3200" spc="313">
                <a:solidFill>
                  <a:srgbClr val="FF914D"/>
                </a:solidFill>
                <a:latin typeface="DM Sans"/>
                <a:ea typeface="DM Sans"/>
                <a:cs typeface="DM Sans"/>
                <a:sym typeface="DM Sans"/>
              </a:rPr>
              <a:t>VIDEO GAME PRICING DATABASE (CHEAPSHARK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1  :  "</a:t>
            </a:r>
            <a:r>
              <a:rPr lang="en-US" sz="3200" i="true" spc="313">
                <a:solidFill>
                  <a:srgbClr val="FFDE5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Cheaper games are higher rated compared to more expensive games.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2 :  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  <a:r>
              <a:rPr lang="en-US" sz="3200" i="true" spc="313">
                <a:solidFill>
                  <a:srgbClr val="FFDE5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The longer a game is on the market, the lower the review percentage.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3 :  </a:t>
            </a:r>
            <a:r>
              <a:rPr lang="en-US" sz="3200" spc="3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  <a:r>
              <a:rPr lang="en-US" sz="3200" spc="313">
                <a:solidFill>
                  <a:srgbClr val="FFDE59"/>
                </a:solidFill>
                <a:latin typeface="DM Sans"/>
                <a:ea typeface="DM Sans"/>
                <a:cs typeface="DM Sans"/>
                <a:sym typeface="DM Sans"/>
              </a:rPr>
              <a:t>Certain stores consistently offer lower prices for games compared to others.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65505" y="1282988"/>
            <a:ext cx="6793795" cy="7206732"/>
          </a:xfrm>
          <a:custGeom>
            <a:avLst/>
            <a:gdLst/>
            <a:ahLst/>
            <a:cxnLst/>
            <a:rect r="r" b="b" t="t" l="l"/>
            <a:pathLst>
              <a:path h="7206732" w="6793795">
                <a:moveTo>
                  <a:pt x="0" y="0"/>
                </a:moveTo>
                <a:lnTo>
                  <a:pt x="6793795" y="0"/>
                </a:lnTo>
                <a:lnTo>
                  <a:pt x="6793795" y="7206731"/>
                </a:lnTo>
                <a:lnTo>
                  <a:pt x="0" y="7206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5381"/>
            <a:ext cx="8948537" cy="101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0"/>
              </a:lnSpc>
              <a:spcBef>
                <a:spcPct val="0"/>
              </a:spcBef>
            </a:pPr>
            <a:r>
              <a:rPr lang="en-US" sz="6058" spc="32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REGARDING THE API,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5710" y="3701998"/>
            <a:ext cx="8948537" cy="31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WHILE WORKING WITH LARGE API AND DATABASES:</a:t>
            </a:r>
          </a:p>
          <a:p>
            <a:pPr algn="ctr">
              <a:lnSpc>
                <a:spcPts val="3661"/>
              </a:lnSpc>
            </a:pP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REQUESTS NEED TO BE LIMITED AND TIMED</a:t>
            </a: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3000 LIMIT OF ROWS PULLED</a:t>
            </a: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SOME APIS SUCH AS STEAM, WE NEED PUBLISHER’S RIGHTS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1444" y="7686120"/>
            <a:ext cx="502304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b="true" sz="3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colab.research.google.com/drive/1pMK-gB_UyQak6Krxj5WrBicHSZKWTvRZ?usp=sharing"/>
              </a:rPr>
              <a:t>Link to the google colab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0404"/>
            <a:ext cx="7566504" cy="216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3165" spc="3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does game pricing correlate with user ratings?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5757"/>
                </a:solidFill>
                <a:latin typeface="DM Sans"/>
                <a:ea typeface="DM Sans"/>
                <a:cs typeface="DM Sans"/>
                <a:sym typeface="DM Sans"/>
              </a:rPr>
              <a:t>Cheaper games are higher rated compared to more expensive games.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15408" y="7632490"/>
            <a:ext cx="13772334" cy="221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There is virtually </a:t>
            </a:r>
            <a:r>
              <a:rPr lang="en-US" sz="2151" spc="210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no linear relationship between the two variables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The price threshold, set at the median value of $19.99, further contextualizes the data. The t-statistic of -0.298 and a p-value of 0.766 imply that </a:t>
            </a:r>
            <a:r>
              <a:rPr lang="en-US" sz="2151" spc="210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the difference in ratings between games priced below and above the median is not statistically significant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Overall, these results imply that, contrary to the hypothesis, </a:t>
            </a:r>
            <a:r>
              <a:rPr lang="en-US" b="true" sz="2151" spc="210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price does not significantly influence game ratings on Steam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2253" y="242251"/>
            <a:ext cx="15603494" cy="10044749"/>
          </a:xfrm>
          <a:custGeom>
            <a:avLst/>
            <a:gdLst/>
            <a:ahLst/>
            <a:cxnLst/>
            <a:rect r="r" b="b" t="t" l="l"/>
            <a:pathLst>
              <a:path h="10044749" w="15603494">
                <a:moveTo>
                  <a:pt x="0" y="0"/>
                </a:moveTo>
                <a:lnTo>
                  <a:pt x="15603494" y="0"/>
                </a:lnTo>
                <a:lnTo>
                  <a:pt x="15603494" y="10044749"/>
                </a:lnTo>
                <a:lnTo>
                  <a:pt x="0" y="10044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196" y="56841"/>
            <a:ext cx="15651260" cy="10173319"/>
          </a:xfrm>
          <a:custGeom>
            <a:avLst/>
            <a:gdLst/>
            <a:ahLst/>
            <a:cxnLst/>
            <a:rect r="r" b="b" t="t" l="l"/>
            <a:pathLst>
              <a:path h="10173319" w="15651260">
                <a:moveTo>
                  <a:pt x="0" y="0"/>
                </a:moveTo>
                <a:lnTo>
                  <a:pt x="15651259" y="0"/>
                </a:lnTo>
                <a:lnTo>
                  <a:pt x="15651259" y="10173318"/>
                </a:lnTo>
                <a:lnTo>
                  <a:pt x="0" y="10173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58165" y="6033135"/>
            <a:ext cx="12801952" cy="3760573"/>
          </a:xfrm>
          <a:custGeom>
            <a:avLst/>
            <a:gdLst/>
            <a:ahLst/>
            <a:cxnLst/>
            <a:rect r="r" b="b" t="t" l="l"/>
            <a:pathLst>
              <a:path h="3760573" w="12801952">
                <a:moveTo>
                  <a:pt x="0" y="0"/>
                </a:moveTo>
                <a:lnTo>
                  <a:pt x="12801951" y="0"/>
                </a:lnTo>
                <a:lnTo>
                  <a:pt x="12801951" y="3760573"/>
                </a:lnTo>
                <a:lnTo>
                  <a:pt x="0" y="3760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51333" y="450424"/>
            <a:ext cx="8234227" cy="208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b="true" sz="6063" spc="59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1</a:t>
            </a:r>
          </a:p>
          <a:p>
            <a:pPr algn="ctr">
              <a:lnSpc>
                <a:spcPts val="8367"/>
              </a:lnSpc>
            </a:pPr>
            <a:r>
              <a:rPr lang="en-US" b="true" sz="6063" spc="59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T-TEST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8835" y="3697458"/>
            <a:ext cx="1335961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Null Hypothesis: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Game price has no impact on user ratings.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1996" y="5114925"/>
            <a:ext cx="168542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27" indent="-291463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there is not enough evidence to conclude that game price has a significant impact on user ratings.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0404"/>
            <a:ext cx="7566504" cy="215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3165" spc="3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does the age of a game impact the user reviews?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The longer a game is on the market, the lower the review percentage.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94081" y="7642015"/>
            <a:ext cx="13034139" cy="21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</a:pPr>
            <a:r>
              <a:rPr lang="en-US" sz="1781" spc="1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examination of the hypothesis that the longer a game is on the market, the lower the review percentage produced a correlation coefficient of approximately -0.048. This indicates a slight negative correlation between the number of days since release and Steam rating percentage. Additionally, the p-value of 0.016 suggests that this correlation is statistically significant, implying that there may be a weak tendency for older games to have lower review percentages. Overall, </a:t>
            </a:r>
            <a:r>
              <a:rPr lang="en-US" b="true" sz="1781" spc="174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while the correlation is weak, it supports the notion that games released longer tend to receive slightly lower ratings</a:t>
            </a:r>
            <a:r>
              <a:rPr lang="en-US" sz="1781" spc="174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70898"/>
            <a:ext cx="15120541" cy="9733848"/>
          </a:xfrm>
          <a:custGeom>
            <a:avLst/>
            <a:gdLst/>
            <a:ahLst/>
            <a:cxnLst/>
            <a:rect r="r" b="b" t="t" l="l"/>
            <a:pathLst>
              <a:path h="9733848" w="15120541">
                <a:moveTo>
                  <a:pt x="0" y="0"/>
                </a:moveTo>
                <a:lnTo>
                  <a:pt x="15120541" y="0"/>
                </a:lnTo>
                <a:lnTo>
                  <a:pt x="15120541" y="9733848"/>
                </a:lnTo>
                <a:lnTo>
                  <a:pt x="0" y="9733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DAGTd1vbzLs</dc:identifier>
  <dcterms:modified xsi:type="dcterms:W3CDTF">2011-08-01T06:04:30Z</dcterms:modified>
  <cp:revision>1</cp:revision>
  <dc:title>Group11_CheapSharkAPI</dc:title>
</cp:coreProperties>
</file>