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swald Bold" charset="1" panose="00000800000000000000"/>
      <p:regular r:id="rId17"/>
    </p:embeddedFont>
    <p:embeddedFont>
      <p:font typeface="Montserrat Classic" charset="1" panose="00000500000000000000"/>
      <p:regular r:id="rId18"/>
    </p:embeddedFont>
    <p:embeddedFont>
      <p:font typeface="DM Sans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Canva Sans Bold" charset="1" panose="020B0803030501040103"/>
      <p:regular r:id="rId21"/>
    </p:embeddedFont>
    <p:embeddedFont>
      <p:font typeface="DM Sans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colab.research.google.com/drive/1pMK-gB_UyQak6Krxj5WrBicHSZKWTvRZ?usp=sharin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984278"/>
            <a:ext cx="9815307" cy="4856141"/>
            <a:chOff x="0" y="0"/>
            <a:chExt cx="1895495" cy="937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937800"/>
            </a:xfrm>
            <a:custGeom>
              <a:avLst/>
              <a:gdLst/>
              <a:ahLst/>
              <a:cxnLst/>
              <a:rect r="r" b="b" t="t" l="l"/>
              <a:pathLst>
                <a:path h="937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937800"/>
                  </a:lnTo>
                  <a:lnTo>
                    <a:pt x="0" y="937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956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3659"/>
            <a:ext cx="9815307" cy="139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1"/>
              </a:lnSpc>
            </a:pPr>
            <a:r>
              <a:rPr lang="en-US" b="true" sz="8239" spc="8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CHEAPSHARK 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2624403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GROUP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8141420"/>
            <a:ext cx="12848809" cy="168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BABADZHANIAN ARTUR 22224507</a:t>
            </a:r>
          </a:p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ADAM 21229508</a:t>
            </a:r>
          </a:p>
          <a:p>
            <a:pPr algn="r">
              <a:lnSpc>
                <a:spcPts val="3523"/>
              </a:lnSpc>
            </a:pPr>
            <a:r>
              <a:rPr lang="en-US" sz="2553" spc="135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THOMAS 21229025</a:t>
            </a:r>
          </a:p>
          <a:p>
            <a:pPr algn="just">
              <a:lnSpc>
                <a:spcPts val="2695"/>
              </a:lnSpc>
            </a:pPr>
            <a:r>
              <a:rPr lang="en-US" sz="1953" spc="103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1953" spc="103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PYTHON FOR DATA SCIENCE AND 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79852" y="3679719"/>
            <a:ext cx="4477884" cy="5891953"/>
          </a:xfrm>
          <a:custGeom>
            <a:avLst/>
            <a:gdLst/>
            <a:ahLst/>
            <a:cxnLst/>
            <a:rect r="r" b="b" t="t" l="l"/>
            <a:pathLst>
              <a:path h="5891953" w="4477884">
                <a:moveTo>
                  <a:pt x="0" y="0"/>
                </a:moveTo>
                <a:lnTo>
                  <a:pt x="4477884" y="0"/>
                </a:lnTo>
                <a:lnTo>
                  <a:pt x="4477884" y="5891953"/>
                </a:lnTo>
                <a:lnTo>
                  <a:pt x="0" y="5891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89184" y="259170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b="true" sz="8224" spc="8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8481" y="2149898"/>
            <a:ext cx="7256269" cy="556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4718" indent="-267359" lvl="1">
              <a:lnSpc>
                <a:spcPts val="3417"/>
              </a:lnSpc>
              <a:buFont typeface="Arial"/>
              <a:buChar char="•"/>
            </a:pPr>
            <a:r>
              <a:rPr lang="en-US" sz="2476" spc="242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There is no significant relationship between the price of a game and its user rating.</a:t>
            </a:r>
          </a:p>
          <a:p>
            <a:pPr algn="l" marL="534718" indent="-267359" lvl="1">
              <a:lnSpc>
                <a:spcPts val="3417"/>
              </a:lnSpc>
              <a:buFont typeface="Arial"/>
              <a:buChar char="•"/>
            </a:pPr>
            <a:r>
              <a:rPr lang="en-US" sz="2476" spc="242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While there is a negative correlation between a game's age and its rating, the effect is weak.</a:t>
            </a:r>
          </a:p>
          <a:p>
            <a:pPr algn="l" marL="534718" indent="-267359" lvl="1">
              <a:lnSpc>
                <a:spcPts val="3417"/>
              </a:lnSpc>
              <a:buFont typeface="Arial"/>
              <a:buChar char="•"/>
            </a:pPr>
            <a:r>
              <a:rPr lang="en-US" sz="2476" spc="242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As for the final hypothesis, it is supported. There is significant variation in game prices across different stores, and some stores consistently offer better deals than others.</a:t>
            </a:r>
          </a:p>
          <a:p>
            <a:pPr algn="l">
              <a:lnSpc>
                <a:spcPts val="341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0817455" y="-7712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6975" y="3441556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50031"/>
            <a:ext cx="12057353" cy="158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82"/>
              </a:lnSpc>
            </a:pPr>
            <a:r>
              <a:rPr lang="en-US" b="true" sz="9407" spc="92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QUICK DESCRIPTION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777455" y="-213672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9521" y="5346444"/>
            <a:ext cx="13398516" cy="386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API used        :  </a:t>
            </a:r>
            <a:r>
              <a:rPr lang="en-US" sz="3200" spc="313">
                <a:solidFill>
                  <a:srgbClr val="FF914D"/>
                </a:solidFill>
                <a:latin typeface="DM Sans"/>
                <a:ea typeface="DM Sans"/>
                <a:cs typeface="DM Sans"/>
                <a:sym typeface="DM Sans"/>
              </a:rPr>
              <a:t>STEAM's GAMES DATABASE (CHEAPSHARK</a:t>
            </a: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Hypothesis 1  :  "</a:t>
            </a:r>
            <a:r>
              <a:rPr lang="en-US" sz="3200" i="true" spc="313">
                <a:solidFill>
                  <a:srgbClr val="FFDE5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Cheaper games are higher rated compared to more expensive games.</a:t>
            </a:r>
            <a:r>
              <a:rPr lang="en-US" sz="3200" i="true" spc="313">
                <a:solidFill>
                  <a:srgbClr val="F5FF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"</a:t>
            </a:r>
          </a:p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Hypothesis 2 :  </a:t>
            </a:r>
            <a:r>
              <a:rPr lang="en-US" sz="3200" i="true" spc="313">
                <a:solidFill>
                  <a:srgbClr val="F5FF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"</a:t>
            </a:r>
            <a:r>
              <a:rPr lang="en-US" sz="3200" i="true" spc="313">
                <a:solidFill>
                  <a:srgbClr val="FFDE5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The longer a game is on the market, the lower the review percentage.</a:t>
            </a:r>
            <a:r>
              <a:rPr lang="en-US" sz="3200" i="true" spc="313">
                <a:solidFill>
                  <a:srgbClr val="F5FF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"</a:t>
            </a: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Hypothesis 3 :  </a:t>
            </a:r>
            <a:r>
              <a:rPr lang="en-US" sz="3200" spc="3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  <a:r>
              <a:rPr lang="en-US" sz="3200" spc="313">
                <a:solidFill>
                  <a:srgbClr val="FFDE59"/>
                </a:solidFill>
                <a:latin typeface="DM Sans"/>
                <a:ea typeface="DM Sans"/>
                <a:cs typeface="DM Sans"/>
                <a:sym typeface="DM Sans"/>
              </a:rPr>
              <a:t>Certain stores consistently offer lower prices for games compared to others.</a:t>
            </a:r>
            <a:r>
              <a:rPr lang="en-US" sz="3200" spc="31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65505" y="1282988"/>
            <a:ext cx="6793795" cy="7206732"/>
          </a:xfrm>
          <a:custGeom>
            <a:avLst/>
            <a:gdLst/>
            <a:ahLst/>
            <a:cxnLst/>
            <a:rect r="r" b="b" t="t" l="l"/>
            <a:pathLst>
              <a:path h="7206732" w="6793795">
                <a:moveTo>
                  <a:pt x="0" y="0"/>
                </a:moveTo>
                <a:lnTo>
                  <a:pt x="6793795" y="0"/>
                </a:lnTo>
                <a:lnTo>
                  <a:pt x="6793795" y="7206731"/>
                </a:lnTo>
                <a:lnTo>
                  <a:pt x="0" y="7206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55381"/>
            <a:ext cx="8948537" cy="101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0"/>
              </a:lnSpc>
              <a:spcBef>
                <a:spcPct val="0"/>
              </a:spcBef>
            </a:pPr>
            <a:r>
              <a:rPr lang="en-US" sz="6058" spc="32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REGARDING THE API,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5710" y="3701998"/>
            <a:ext cx="8948537" cy="31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WHILE WORKING WITH LARGE API AND DATABASES:</a:t>
            </a:r>
          </a:p>
          <a:p>
            <a:pPr algn="ctr">
              <a:lnSpc>
                <a:spcPts val="3661"/>
              </a:lnSpc>
            </a:pPr>
          </a:p>
          <a:p>
            <a:pPr algn="ctr" marL="572792" indent="-286396" lvl="1">
              <a:lnSpc>
                <a:spcPts val="3661"/>
              </a:lnSpc>
              <a:buFont typeface="Arial"/>
              <a:buChar char="•"/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REQUESTS NEED TO BE LIMITED AND TIMED</a:t>
            </a:r>
          </a:p>
          <a:p>
            <a:pPr algn="ctr" marL="572792" indent="-286396" lvl="1">
              <a:lnSpc>
                <a:spcPts val="3661"/>
              </a:lnSpc>
              <a:buFont typeface="Arial"/>
              <a:buChar char="•"/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3000 LIMIT OF ROWS PULLED</a:t>
            </a:r>
          </a:p>
          <a:p>
            <a:pPr algn="ctr" marL="572792" indent="-286396" lvl="1">
              <a:lnSpc>
                <a:spcPts val="3661"/>
              </a:lnSpc>
              <a:buFont typeface="Arial"/>
              <a:buChar char="•"/>
            </a:pPr>
            <a:r>
              <a:rPr lang="en-US" sz="2653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SOME APIS SUCH AS STEAM, WE NEED PUBLISHER’S RIGHTS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1444" y="7686120"/>
            <a:ext cx="502304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b="true" sz="3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colab.research.google.com/drive/1pMK-gB_UyQak6Krxj5WrBicHSZKWTvRZ?usp=sharing"/>
              </a:rPr>
              <a:t>Link to the google colab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Research Q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4341537"/>
            <a:ext cx="8716380" cy="2709246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5561" y="6379827"/>
            <a:ext cx="4473739" cy="636748"/>
            <a:chOff x="0" y="0"/>
            <a:chExt cx="1178269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Result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3000" y="7312977"/>
            <a:ext cx="15096300" cy="2808103"/>
            <a:chOff x="0" y="0"/>
            <a:chExt cx="2915341" cy="5422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5341" cy="542290"/>
            </a:xfrm>
            <a:custGeom>
              <a:avLst/>
              <a:gdLst/>
              <a:ahLst/>
              <a:cxnLst/>
              <a:rect r="r" b="b" t="t" l="l"/>
              <a:pathLst>
                <a:path h="542290" w="2915341">
                  <a:moveTo>
                    <a:pt x="0" y="0"/>
                  </a:moveTo>
                  <a:lnTo>
                    <a:pt x="2915341" y="0"/>
                  </a:lnTo>
                  <a:lnTo>
                    <a:pt x="2915341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915341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80394" y="4620404"/>
            <a:ext cx="7566504" cy="216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3165" spc="3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does game pricing correlate with user ratings?</a:t>
            </a:r>
          </a:p>
          <a:p>
            <a:pPr algn="ctr">
              <a:lnSpc>
                <a:spcPts val="2637"/>
              </a:lnSpc>
            </a:pPr>
          </a:p>
          <a:p>
            <a:pPr algn="ctr">
              <a:lnSpc>
                <a:spcPts val="2904"/>
              </a:lnSpc>
            </a:pP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04" spc="206">
                <a:solidFill>
                  <a:srgbClr val="FF5757"/>
                </a:solidFill>
                <a:latin typeface="DM Sans"/>
                <a:ea typeface="DM Sans"/>
                <a:cs typeface="DM Sans"/>
                <a:sym typeface="DM Sans"/>
              </a:rPr>
              <a:t>Cheaper games are higher rated compared to more expensive games.</a:t>
            </a: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15408" y="7632490"/>
            <a:ext cx="13772334" cy="221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There is virtually </a:t>
            </a:r>
            <a:r>
              <a:rPr lang="en-US" sz="2151" spc="210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no linear relationship between the two variables</a:t>
            </a: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The price threshold, set at the median value of $19.99, further contextualizes the data. The t-statistic of -0.298 and a p-value of 0.766 imply that </a:t>
            </a:r>
            <a:r>
              <a:rPr lang="en-US" sz="2151" spc="210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the difference in ratings between games priced below and above the median is not statistically significant</a:t>
            </a: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Overall, these results imply that, contrary to the hypothesis, </a:t>
            </a:r>
            <a:r>
              <a:rPr lang="en-US" b="true" sz="2151" spc="210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price does not significantly influence game ratings on Steam</a:t>
            </a:r>
            <a:r>
              <a:rPr lang="en-US" sz="2151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2650" y="2957567"/>
            <a:ext cx="7816650" cy="5080822"/>
          </a:xfrm>
          <a:custGeom>
            <a:avLst/>
            <a:gdLst/>
            <a:ahLst/>
            <a:cxnLst/>
            <a:rect r="r" b="b" t="t" l="l"/>
            <a:pathLst>
              <a:path h="5080822" w="7816650">
                <a:moveTo>
                  <a:pt x="0" y="0"/>
                </a:moveTo>
                <a:lnTo>
                  <a:pt x="7816650" y="0"/>
                </a:lnTo>
                <a:lnTo>
                  <a:pt x="7816650" y="5080822"/>
                </a:lnTo>
                <a:lnTo>
                  <a:pt x="0" y="5080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957567"/>
            <a:ext cx="7892539" cy="5080822"/>
          </a:xfrm>
          <a:custGeom>
            <a:avLst/>
            <a:gdLst/>
            <a:ahLst/>
            <a:cxnLst/>
            <a:rect r="r" b="b" t="t" l="l"/>
            <a:pathLst>
              <a:path h="5080822" w="7892539">
                <a:moveTo>
                  <a:pt x="0" y="0"/>
                </a:moveTo>
                <a:lnTo>
                  <a:pt x="7892539" y="0"/>
                </a:lnTo>
                <a:lnTo>
                  <a:pt x="7892539" y="5080822"/>
                </a:lnTo>
                <a:lnTo>
                  <a:pt x="0" y="5080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46881" y="866775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GRAPHS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Research Q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4341537"/>
            <a:ext cx="8716380" cy="2709246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5561" y="6379827"/>
            <a:ext cx="4473739" cy="636748"/>
            <a:chOff x="0" y="0"/>
            <a:chExt cx="1178269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Result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3000" y="7312977"/>
            <a:ext cx="15096300" cy="2808103"/>
            <a:chOff x="0" y="0"/>
            <a:chExt cx="2915341" cy="5422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5341" cy="542290"/>
            </a:xfrm>
            <a:custGeom>
              <a:avLst/>
              <a:gdLst/>
              <a:ahLst/>
              <a:cxnLst/>
              <a:rect r="r" b="b" t="t" l="l"/>
              <a:pathLst>
                <a:path h="542290" w="2915341">
                  <a:moveTo>
                    <a:pt x="0" y="0"/>
                  </a:moveTo>
                  <a:lnTo>
                    <a:pt x="2915341" y="0"/>
                  </a:lnTo>
                  <a:lnTo>
                    <a:pt x="2915341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915341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80394" y="4620404"/>
            <a:ext cx="7566504" cy="215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3165" spc="3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does the age of a game impact the user reviews?</a:t>
            </a:r>
          </a:p>
          <a:p>
            <a:pPr algn="ctr">
              <a:lnSpc>
                <a:spcPts val="2637"/>
              </a:lnSpc>
            </a:pPr>
          </a:p>
          <a:p>
            <a:pPr algn="ctr">
              <a:lnSpc>
                <a:spcPts val="2904"/>
              </a:lnSpc>
            </a:pP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04" spc="206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The longer a game is on the market, the lower the review percentage.</a:t>
            </a: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94081" y="7642015"/>
            <a:ext cx="13034139" cy="212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8"/>
              </a:lnSpc>
            </a:pPr>
            <a:r>
              <a:rPr lang="en-US" sz="1781" spc="1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examination of the hypothesis that the longer a game is on the market, the lower the review percentage produced a correlation coefficient of approximately -0.048. This indicates a slight negative correlation between the number of days since release and Steam rating percentage. Additionally, the p-value of 0.016 suggests that this correlation is statistically significant, implying that there may be a weak tendency for older games to have lower review percentages. Overall, </a:t>
            </a:r>
            <a:r>
              <a:rPr lang="en-US" b="true" sz="1781" spc="174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while the correlation is weak, it supports the notion that games released longer tend to receive slightly lower ratings</a:t>
            </a:r>
            <a:r>
              <a:rPr lang="en-US" sz="1781" spc="174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29213"/>
            <a:ext cx="7709599" cy="4963054"/>
          </a:xfrm>
          <a:custGeom>
            <a:avLst/>
            <a:gdLst/>
            <a:ahLst/>
            <a:cxnLst/>
            <a:rect r="r" b="b" t="t" l="l"/>
            <a:pathLst>
              <a:path h="4963054" w="7709599">
                <a:moveTo>
                  <a:pt x="0" y="0"/>
                </a:moveTo>
                <a:lnTo>
                  <a:pt x="7709599" y="0"/>
                </a:lnTo>
                <a:lnTo>
                  <a:pt x="7709599" y="4963054"/>
                </a:lnTo>
                <a:lnTo>
                  <a:pt x="0" y="4963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529213"/>
            <a:ext cx="7877864" cy="4963054"/>
          </a:xfrm>
          <a:custGeom>
            <a:avLst/>
            <a:gdLst/>
            <a:ahLst/>
            <a:cxnLst/>
            <a:rect r="r" b="b" t="t" l="l"/>
            <a:pathLst>
              <a:path h="4963054" w="7877864">
                <a:moveTo>
                  <a:pt x="0" y="0"/>
                </a:moveTo>
                <a:lnTo>
                  <a:pt x="7877864" y="0"/>
                </a:lnTo>
                <a:lnTo>
                  <a:pt x="7877864" y="4963054"/>
                </a:lnTo>
                <a:lnTo>
                  <a:pt x="0" y="4963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46881" y="866775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GRAPHS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Research Q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4341537"/>
            <a:ext cx="8716380" cy="2709246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5561" y="6379827"/>
            <a:ext cx="4473739" cy="636748"/>
            <a:chOff x="0" y="0"/>
            <a:chExt cx="1178269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Result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3000" y="7312977"/>
            <a:ext cx="15096300" cy="2808103"/>
            <a:chOff x="0" y="0"/>
            <a:chExt cx="2915341" cy="5422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5341" cy="542290"/>
            </a:xfrm>
            <a:custGeom>
              <a:avLst/>
              <a:gdLst/>
              <a:ahLst/>
              <a:cxnLst/>
              <a:rect r="r" b="b" t="t" l="l"/>
              <a:pathLst>
                <a:path h="542290" w="2915341">
                  <a:moveTo>
                    <a:pt x="0" y="0"/>
                  </a:moveTo>
                  <a:lnTo>
                    <a:pt x="2915341" y="0"/>
                  </a:lnTo>
                  <a:lnTo>
                    <a:pt x="2915341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915341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80394" y="4629929"/>
            <a:ext cx="7566504" cy="207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2965" spc="2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Is there a significant difference between prices at different stores?</a:t>
            </a:r>
          </a:p>
          <a:p>
            <a:pPr algn="ctr">
              <a:lnSpc>
                <a:spcPts val="2637"/>
              </a:lnSpc>
            </a:pPr>
          </a:p>
          <a:p>
            <a:pPr algn="ctr">
              <a:lnSpc>
                <a:spcPts val="2904"/>
              </a:lnSpc>
            </a:pP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04" spc="206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Certain stores consistently offer lower prices for games compared to others.</a:t>
            </a:r>
            <a:r>
              <a:rPr lang="en-US" sz="2104" spc="20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85097" y="7752027"/>
            <a:ext cx="13652105" cy="190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1865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bar graph clearly illustrates that </a:t>
            </a:r>
            <a:r>
              <a:rPr lang="en-US" b="true" sz="1865" spc="182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certain stores dominate in offering cheaper games, confirming the hypothesis that price variability exists among different retailers</a:t>
            </a:r>
            <a:r>
              <a:rPr lang="en-US" sz="1865" spc="1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This pattern indicates that consumers may benefit from comparing prices across stores to find the best deals on games. Surprisingly, </a:t>
            </a:r>
            <a:r>
              <a:rPr lang="en-US" sz="1865" i="true" spc="182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the stores selling certain games at higher prices than others continues in a similar ranking, meaning that the stores who sell games cheap are also demanding higher prices than other stores for certain games.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61150"/>
            <a:ext cx="7683350" cy="4581197"/>
          </a:xfrm>
          <a:custGeom>
            <a:avLst/>
            <a:gdLst/>
            <a:ahLst/>
            <a:cxnLst/>
            <a:rect r="r" b="b" t="t" l="l"/>
            <a:pathLst>
              <a:path h="4581197" w="7683350">
                <a:moveTo>
                  <a:pt x="0" y="0"/>
                </a:moveTo>
                <a:lnTo>
                  <a:pt x="7683350" y="0"/>
                </a:lnTo>
                <a:lnTo>
                  <a:pt x="7683350" y="4581198"/>
                </a:lnTo>
                <a:lnTo>
                  <a:pt x="0" y="4581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557886"/>
            <a:ext cx="7688825" cy="4584462"/>
          </a:xfrm>
          <a:custGeom>
            <a:avLst/>
            <a:gdLst/>
            <a:ahLst/>
            <a:cxnLst/>
            <a:rect r="r" b="b" t="t" l="l"/>
            <a:pathLst>
              <a:path h="4584462" w="7688825">
                <a:moveTo>
                  <a:pt x="0" y="0"/>
                </a:moveTo>
                <a:lnTo>
                  <a:pt x="7688825" y="0"/>
                </a:lnTo>
                <a:lnTo>
                  <a:pt x="7688825" y="4584462"/>
                </a:lnTo>
                <a:lnTo>
                  <a:pt x="0" y="458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46881" y="866775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DAGTd1vbzLs</dc:identifier>
  <dcterms:modified xsi:type="dcterms:W3CDTF">2011-08-01T06:04:30Z</dcterms:modified>
  <cp:revision>1</cp:revision>
  <dc:title>Group11_CheapSharkAPI</dc:title>
</cp:coreProperties>
</file>