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66" r:id="rId12"/>
    <p:sldId id="275" r:id="rId13"/>
    <p:sldId id="276" r:id="rId14"/>
    <p:sldId id="277"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B25E-52A8-4BA1-ADCC-F6322647AA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E14612-28A4-4F0E-87BE-8BC58C9874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C1CEA0-A51A-4445-B3A8-42C2AC8B2B8F}"/>
              </a:ext>
            </a:extLst>
          </p:cNvPr>
          <p:cNvSpPr>
            <a:spLocks noGrp="1"/>
          </p:cNvSpPr>
          <p:nvPr>
            <p:ph type="dt" sz="half" idx="10"/>
          </p:nvPr>
        </p:nvSpPr>
        <p:spPr/>
        <p:txBody>
          <a:bodyPr/>
          <a:lstStyle/>
          <a:p>
            <a:fld id="{51A3F26F-C402-4322-946D-54B5BE03C1B0}" type="datetimeFigureOut">
              <a:rPr lang="en-US" smtClean="0"/>
              <a:t>11/13/2024</a:t>
            </a:fld>
            <a:endParaRPr lang="en-US"/>
          </a:p>
        </p:txBody>
      </p:sp>
      <p:sp>
        <p:nvSpPr>
          <p:cNvPr id="5" name="Footer Placeholder 4">
            <a:extLst>
              <a:ext uri="{FF2B5EF4-FFF2-40B4-BE49-F238E27FC236}">
                <a16:creationId xmlns:a16="http://schemas.microsoft.com/office/drawing/2014/main" id="{D4E27A52-F594-4B86-9FDF-95CF1D3EE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1BD14-0612-4CAB-A94F-8B0DF9B75834}"/>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10782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130B-A5DB-48ED-A045-836E679094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31B4BC-0A23-44AA-8D5B-8044029CD3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F7424-2301-42C3-82D8-D0F5C0473533}"/>
              </a:ext>
            </a:extLst>
          </p:cNvPr>
          <p:cNvSpPr>
            <a:spLocks noGrp="1"/>
          </p:cNvSpPr>
          <p:nvPr>
            <p:ph type="dt" sz="half" idx="10"/>
          </p:nvPr>
        </p:nvSpPr>
        <p:spPr/>
        <p:txBody>
          <a:bodyPr/>
          <a:lstStyle/>
          <a:p>
            <a:fld id="{51A3F26F-C402-4322-946D-54B5BE03C1B0}" type="datetimeFigureOut">
              <a:rPr lang="en-US" smtClean="0"/>
              <a:t>11/13/2024</a:t>
            </a:fld>
            <a:endParaRPr lang="en-US"/>
          </a:p>
        </p:txBody>
      </p:sp>
      <p:sp>
        <p:nvSpPr>
          <p:cNvPr id="5" name="Footer Placeholder 4">
            <a:extLst>
              <a:ext uri="{FF2B5EF4-FFF2-40B4-BE49-F238E27FC236}">
                <a16:creationId xmlns:a16="http://schemas.microsoft.com/office/drawing/2014/main" id="{CB645EBB-C621-4954-A152-326231900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8595D-3A5C-49DC-B130-F33F39B3AEA8}"/>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1050155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C1109C-6F9D-4CCB-863D-F512C75AE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46A854-0BDF-4186-A35B-73098C38CA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EE315-EC2B-4FF8-80A8-A59EA94BE9C6}"/>
              </a:ext>
            </a:extLst>
          </p:cNvPr>
          <p:cNvSpPr>
            <a:spLocks noGrp="1"/>
          </p:cNvSpPr>
          <p:nvPr>
            <p:ph type="dt" sz="half" idx="10"/>
          </p:nvPr>
        </p:nvSpPr>
        <p:spPr/>
        <p:txBody>
          <a:bodyPr/>
          <a:lstStyle/>
          <a:p>
            <a:fld id="{51A3F26F-C402-4322-946D-54B5BE03C1B0}" type="datetimeFigureOut">
              <a:rPr lang="en-US" smtClean="0"/>
              <a:t>11/13/2024</a:t>
            </a:fld>
            <a:endParaRPr lang="en-US"/>
          </a:p>
        </p:txBody>
      </p:sp>
      <p:sp>
        <p:nvSpPr>
          <p:cNvPr id="5" name="Footer Placeholder 4">
            <a:extLst>
              <a:ext uri="{FF2B5EF4-FFF2-40B4-BE49-F238E27FC236}">
                <a16:creationId xmlns:a16="http://schemas.microsoft.com/office/drawing/2014/main" id="{E68C5A32-702A-48D7-A760-75801478D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8C812-6776-4394-BA60-1DACF4C58542}"/>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12253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94AD-1495-47A8-80F4-2DDEACE814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22B64-8772-46A2-8481-6FA862EDE7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5143D-0BD4-4154-86EA-0B3DFD59455E}"/>
              </a:ext>
            </a:extLst>
          </p:cNvPr>
          <p:cNvSpPr>
            <a:spLocks noGrp="1"/>
          </p:cNvSpPr>
          <p:nvPr>
            <p:ph type="dt" sz="half" idx="10"/>
          </p:nvPr>
        </p:nvSpPr>
        <p:spPr/>
        <p:txBody>
          <a:bodyPr/>
          <a:lstStyle/>
          <a:p>
            <a:fld id="{51A3F26F-C402-4322-946D-54B5BE03C1B0}" type="datetimeFigureOut">
              <a:rPr lang="en-US" smtClean="0"/>
              <a:t>11/13/2024</a:t>
            </a:fld>
            <a:endParaRPr lang="en-US"/>
          </a:p>
        </p:txBody>
      </p:sp>
      <p:sp>
        <p:nvSpPr>
          <p:cNvPr id="5" name="Footer Placeholder 4">
            <a:extLst>
              <a:ext uri="{FF2B5EF4-FFF2-40B4-BE49-F238E27FC236}">
                <a16:creationId xmlns:a16="http://schemas.microsoft.com/office/drawing/2014/main" id="{85C210C3-F5A2-449A-A6B4-24C718DFD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F53D3-E3D7-454A-9203-2A9B987A73BB}"/>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3122121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6B35E-F91E-480E-B989-3C1B84A01B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6A076D-3E7D-45FE-BE73-C6C085F68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C38F2-4A60-438D-9A13-56387DB72401}"/>
              </a:ext>
            </a:extLst>
          </p:cNvPr>
          <p:cNvSpPr>
            <a:spLocks noGrp="1"/>
          </p:cNvSpPr>
          <p:nvPr>
            <p:ph type="dt" sz="half" idx="10"/>
          </p:nvPr>
        </p:nvSpPr>
        <p:spPr/>
        <p:txBody>
          <a:bodyPr/>
          <a:lstStyle/>
          <a:p>
            <a:fld id="{51A3F26F-C402-4322-946D-54B5BE03C1B0}" type="datetimeFigureOut">
              <a:rPr lang="en-US" smtClean="0"/>
              <a:t>11/13/2024</a:t>
            </a:fld>
            <a:endParaRPr lang="en-US"/>
          </a:p>
        </p:txBody>
      </p:sp>
      <p:sp>
        <p:nvSpPr>
          <p:cNvPr id="5" name="Footer Placeholder 4">
            <a:extLst>
              <a:ext uri="{FF2B5EF4-FFF2-40B4-BE49-F238E27FC236}">
                <a16:creationId xmlns:a16="http://schemas.microsoft.com/office/drawing/2014/main" id="{AFBAF29A-EDA1-418C-B212-B504ED1B6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1321C-DCDB-43D4-B828-F2E2F8847DA7}"/>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3589909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82DD-AF31-4AF2-BD01-75EFE472A4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3A81AC-97F3-44F5-ADAD-7F896368E6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DE6683-8DC9-44E3-A59A-EA58DFBC6A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6E37AD-87DC-41CF-8415-EE35824DDF61}"/>
              </a:ext>
            </a:extLst>
          </p:cNvPr>
          <p:cNvSpPr>
            <a:spLocks noGrp="1"/>
          </p:cNvSpPr>
          <p:nvPr>
            <p:ph type="dt" sz="half" idx="10"/>
          </p:nvPr>
        </p:nvSpPr>
        <p:spPr/>
        <p:txBody>
          <a:bodyPr/>
          <a:lstStyle/>
          <a:p>
            <a:fld id="{51A3F26F-C402-4322-946D-54B5BE03C1B0}" type="datetimeFigureOut">
              <a:rPr lang="en-US" smtClean="0"/>
              <a:t>11/13/2024</a:t>
            </a:fld>
            <a:endParaRPr lang="en-US"/>
          </a:p>
        </p:txBody>
      </p:sp>
      <p:sp>
        <p:nvSpPr>
          <p:cNvPr id="6" name="Footer Placeholder 5">
            <a:extLst>
              <a:ext uri="{FF2B5EF4-FFF2-40B4-BE49-F238E27FC236}">
                <a16:creationId xmlns:a16="http://schemas.microsoft.com/office/drawing/2014/main" id="{A999AE69-062B-48CD-B6BF-C2908E46C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1953E-5414-42F4-8C00-22B9CE5FC26C}"/>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3707951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AEA-D2B6-4ED1-B842-6721619F18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4A5610-B1F1-42AB-98DF-8D050BBE8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E3C8E5-CD33-4E72-957A-32F3F71647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C80E26-09C1-4051-AAC2-BE069E744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6255C6-AD57-4CC9-95B8-BAD6665D8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213196-8D77-42A9-8751-E8169685BC4C}"/>
              </a:ext>
            </a:extLst>
          </p:cNvPr>
          <p:cNvSpPr>
            <a:spLocks noGrp="1"/>
          </p:cNvSpPr>
          <p:nvPr>
            <p:ph type="dt" sz="half" idx="10"/>
          </p:nvPr>
        </p:nvSpPr>
        <p:spPr/>
        <p:txBody>
          <a:bodyPr/>
          <a:lstStyle/>
          <a:p>
            <a:fld id="{51A3F26F-C402-4322-946D-54B5BE03C1B0}" type="datetimeFigureOut">
              <a:rPr lang="en-US" smtClean="0"/>
              <a:t>11/13/2024</a:t>
            </a:fld>
            <a:endParaRPr lang="en-US"/>
          </a:p>
        </p:txBody>
      </p:sp>
      <p:sp>
        <p:nvSpPr>
          <p:cNvPr id="8" name="Footer Placeholder 7">
            <a:extLst>
              <a:ext uri="{FF2B5EF4-FFF2-40B4-BE49-F238E27FC236}">
                <a16:creationId xmlns:a16="http://schemas.microsoft.com/office/drawing/2014/main" id="{BE9D6691-B14C-43C6-8A93-DDCEB7B8E3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672F15-5F26-4E16-AF7A-1CA75474485A}"/>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2205039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4794-468E-4A96-ACDB-DE8F149B32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AD8271-DD8B-4CA5-A0A3-51AB5ABDDEB9}"/>
              </a:ext>
            </a:extLst>
          </p:cNvPr>
          <p:cNvSpPr>
            <a:spLocks noGrp="1"/>
          </p:cNvSpPr>
          <p:nvPr>
            <p:ph type="dt" sz="half" idx="10"/>
          </p:nvPr>
        </p:nvSpPr>
        <p:spPr/>
        <p:txBody>
          <a:bodyPr/>
          <a:lstStyle/>
          <a:p>
            <a:fld id="{51A3F26F-C402-4322-946D-54B5BE03C1B0}" type="datetimeFigureOut">
              <a:rPr lang="en-US" smtClean="0"/>
              <a:t>11/13/2024</a:t>
            </a:fld>
            <a:endParaRPr lang="en-US"/>
          </a:p>
        </p:txBody>
      </p:sp>
      <p:sp>
        <p:nvSpPr>
          <p:cNvPr id="4" name="Footer Placeholder 3">
            <a:extLst>
              <a:ext uri="{FF2B5EF4-FFF2-40B4-BE49-F238E27FC236}">
                <a16:creationId xmlns:a16="http://schemas.microsoft.com/office/drawing/2014/main" id="{533FD39B-A006-488E-9205-E4411DE624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13078-5650-415A-8071-11E9D5A70717}"/>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367050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A0247-2677-41A0-B7EC-A1B25A9C20F3}"/>
              </a:ext>
            </a:extLst>
          </p:cNvPr>
          <p:cNvSpPr>
            <a:spLocks noGrp="1"/>
          </p:cNvSpPr>
          <p:nvPr>
            <p:ph type="dt" sz="half" idx="10"/>
          </p:nvPr>
        </p:nvSpPr>
        <p:spPr/>
        <p:txBody>
          <a:bodyPr/>
          <a:lstStyle/>
          <a:p>
            <a:fld id="{51A3F26F-C402-4322-946D-54B5BE03C1B0}" type="datetimeFigureOut">
              <a:rPr lang="en-US" smtClean="0"/>
              <a:t>11/13/2024</a:t>
            </a:fld>
            <a:endParaRPr lang="en-US"/>
          </a:p>
        </p:txBody>
      </p:sp>
      <p:sp>
        <p:nvSpPr>
          <p:cNvPr id="3" name="Footer Placeholder 2">
            <a:extLst>
              <a:ext uri="{FF2B5EF4-FFF2-40B4-BE49-F238E27FC236}">
                <a16:creationId xmlns:a16="http://schemas.microsoft.com/office/drawing/2014/main" id="{C04AF197-B909-4E9C-9874-FC612265EA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D52756-EA34-49EF-BECF-7571762996D2}"/>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334920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D571-A1DE-4002-95E6-B9CBED4002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8AA52E-BFA5-48B1-890B-66A1BC9002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461529-663B-40FB-AEAA-D49DE08283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312B5-3E03-4B1C-937F-A879DB7AD407}"/>
              </a:ext>
            </a:extLst>
          </p:cNvPr>
          <p:cNvSpPr>
            <a:spLocks noGrp="1"/>
          </p:cNvSpPr>
          <p:nvPr>
            <p:ph type="dt" sz="half" idx="10"/>
          </p:nvPr>
        </p:nvSpPr>
        <p:spPr/>
        <p:txBody>
          <a:bodyPr/>
          <a:lstStyle/>
          <a:p>
            <a:fld id="{51A3F26F-C402-4322-946D-54B5BE03C1B0}" type="datetimeFigureOut">
              <a:rPr lang="en-US" smtClean="0"/>
              <a:t>11/13/2024</a:t>
            </a:fld>
            <a:endParaRPr lang="en-US"/>
          </a:p>
        </p:txBody>
      </p:sp>
      <p:sp>
        <p:nvSpPr>
          <p:cNvPr id="6" name="Footer Placeholder 5">
            <a:extLst>
              <a:ext uri="{FF2B5EF4-FFF2-40B4-BE49-F238E27FC236}">
                <a16:creationId xmlns:a16="http://schemas.microsoft.com/office/drawing/2014/main" id="{9430531C-F662-4999-A499-80D23696FD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6D56BD-C2B4-41BA-B52A-064E22D44162}"/>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213670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F362D-0B9C-49CE-B089-D26B271AF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91A6D-1A8E-44C5-8813-82C07D4629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CC21-EF77-459B-B174-3EF3E7BD0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54077-0B3F-48AC-800F-D453001C116F}"/>
              </a:ext>
            </a:extLst>
          </p:cNvPr>
          <p:cNvSpPr>
            <a:spLocks noGrp="1"/>
          </p:cNvSpPr>
          <p:nvPr>
            <p:ph type="dt" sz="half" idx="10"/>
          </p:nvPr>
        </p:nvSpPr>
        <p:spPr/>
        <p:txBody>
          <a:bodyPr/>
          <a:lstStyle/>
          <a:p>
            <a:fld id="{51A3F26F-C402-4322-946D-54B5BE03C1B0}" type="datetimeFigureOut">
              <a:rPr lang="en-US" smtClean="0"/>
              <a:t>11/13/2024</a:t>
            </a:fld>
            <a:endParaRPr lang="en-US"/>
          </a:p>
        </p:txBody>
      </p:sp>
      <p:sp>
        <p:nvSpPr>
          <p:cNvPr id="6" name="Footer Placeholder 5">
            <a:extLst>
              <a:ext uri="{FF2B5EF4-FFF2-40B4-BE49-F238E27FC236}">
                <a16:creationId xmlns:a16="http://schemas.microsoft.com/office/drawing/2014/main" id="{2426651B-39C7-47C2-8BF1-ECBDAEC75E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2B090-CEA8-49E1-A50A-8FD14BB5CC1C}"/>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351320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2EDA6F-FC6F-4183-8F21-09C206BCC9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091B18-1038-47D3-A8B6-10B3A5843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51097-DCC9-48A7-ADCA-9A1D4E2B3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3F26F-C402-4322-946D-54B5BE03C1B0}" type="datetimeFigureOut">
              <a:rPr lang="en-US" smtClean="0"/>
              <a:t>11/13/2024</a:t>
            </a:fld>
            <a:endParaRPr lang="en-US"/>
          </a:p>
        </p:txBody>
      </p:sp>
      <p:sp>
        <p:nvSpPr>
          <p:cNvPr id="5" name="Footer Placeholder 4">
            <a:extLst>
              <a:ext uri="{FF2B5EF4-FFF2-40B4-BE49-F238E27FC236}">
                <a16:creationId xmlns:a16="http://schemas.microsoft.com/office/drawing/2014/main" id="{C4CA3F5F-221A-4CD1-9D8D-CBBAC3EE6D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11B909-D0E8-43D0-B81C-F556A750B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31AEE-1B38-41D5-B373-C9E8065451F9}" type="slidenum">
              <a:rPr lang="en-US" smtClean="0"/>
              <a:t>‹#›</a:t>
            </a:fld>
            <a:endParaRPr lang="en-US"/>
          </a:p>
        </p:txBody>
      </p:sp>
    </p:spTree>
    <p:extLst>
      <p:ext uri="{BB962C8B-B14F-4D97-AF65-F5344CB8AC3E}">
        <p14:creationId xmlns:p14="http://schemas.microsoft.com/office/powerpoint/2010/main" val="1069426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56A3F3-93A9-495F-923D-7996CE8E0C33}"/>
              </a:ext>
            </a:extLst>
          </p:cNvPr>
          <p:cNvSpPr txBox="1"/>
          <p:nvPr/>
        </p:nvSpPr>
        <p:spPr>
          <a:xfrm>
            <a:off x="4343400" y="484129"/>
            <a:ext cx="3505200" cy="923330"/>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Mustansiriayh</a:t>
            </a:r>
            <a:r>
              <a:rPr lang="en-US" dirty="0">
                <a:latin typeface="Times New Roman" panose="02020603050405020304" pitchFamily="18" charset="0"/>
                <a:cs typeface="Times New Roman" panose="02020603050405020304" pitchFamily="18" charset="0"/>
              </a:rPr>
              <a:t> University</a:t>
            </a:r>
          </a:p>
          <a:p>
            <a:pPr algn="ctr"/>
            <a:r>
              <a:rPr lang="en-US" dirty="0">
                <a:latin typeface="Times New Roman" panose="02020603050405020304" pitchFamily="18" charset="0"/>
                <a:cs typeface="Times New Roman" panose="02020603050405020304" pitchFamily="18" charset="0"/>
              </a:rPr>
              <a:t>College of Engineering</a:t>
            </a:r>
          </a:p>
          <a:p>
            <a:pPr algn="ctr"/>
            <a:r>
              <a:rPr lang="en-US" dirty="0">
                <a:latin typeface="Times New Roman" panose="02020603050405020304" pitchFamily="18" charset="0"/>
                <a:cs typeface="Times New Roman" panose="02020603050405020304" pitchFamily="18" charset="0"/>
              </a:rPr>
              <a:t>Computer Engineering Department</a:t>
            </a:r>
          </a:p>
        </p:txBody>
      </p:sp>
      <p:pic>
        <p:nvPicPr>
          <p:cNvPr id="5" name="Picture 4">
            <a:extLst>
              <a:ext uri="{FF2B5EF4-FFF2-40B4-BE49-F238E27FC236}">
                <a16:creationId xmlns:a16="http://schemas.microsoft.com/office/drawing/2014/main" id="{088ACED9-F66F-4D42-AC8C-C51ECDAE5B16}"/>
              </a:ext>
            </a:extLst>
          </p:cNvPr>
          <p:cNvPicPr/>
          <p:nvPr/>
        </p:nvPicPr>
        <p:blipFill>
          <a:blip r:embed="rId2">
            <a:extLst>
              <a:ext uri="{BEBA8EAE-BF5A-486C-A8C5-ECC9F3942E4B}">
                <a14:imgProps xmlns:a14="http://schemas.microsoft.com/office/drawing/2010/main">
                  <a14:imgLayer r:embed="rId3">
                    <a14:imgEffect>
                      <a14:backgroundRemoval t="4911" b="94643" l="2667" r="94667">
                        <a14:foregroundMark x1="42222" y1="8482" x2="42222" y2="8482"/>
                        <a14:foregroundMark x1="42222" y1="8482" x2="42222" y2="8482"/>
                        <a14:foregroundMark x1="21778" y1="18750" x2="21778" y2="18750"/>
                        <a14:foregroundMark x1="21778" y1="18750" x2="21778" y2="18750"/>
                        <a14:foregroundMark x1="21778" y1="18750" x2="21778" y2="18750"/>
                        <a14:foregroundMark x1="21778" y1="18750" x2="21778" y2="18750"/>
                        <a14:foregroundMark x1="21778" y1="18750" x2="21778" y2="18750"/>
                        <a14:foregroundMark x1="21778" y1="18750" x2="21778" y2="18750"/>
                        <a14:foregroundMark x1="21778" y1="18750" x2="21778" y2="18750"/>
                        <a14:foregroundMark x1="21778" y1="24107" x2="21778" y2="24107"/>
                        <a14:foregroundMark x1="21778" y1="24107" x2="21778" y2="24107"/>
                        <a14:foregroundMark x1="21778" y1="24107" x2="21778" y2="24107"/>
                        <a14:foregroundMark x1="21778" y1="24107" x2="21778" y2="24107"/>
                        <a14:foregroundMark x1="40000" y1="5357" x2="40000" y2="5357"/>
                        <a14:foregroundMark x1="24889" y1="11607" x2="24889" y2="11607"/>
                        <a14:foregroundMark x1="13333" y1="20982" x2="13333" y2="20982"/>
                        <a14:foregroundMark x1="13333" y1="34375" x2="13333" y2="34375"/>
                        <a14:foregroundMark x1="3111" y1="35268" x2="3111" y2="35268"/>
                        <a14:foregroundMark x1="11556" y1="24107" x2="11556" y2="24107"/>
                        <a14:foregroundMark x1="7111" y1="55357" x2="7111" y2="55357"/>
                        <a14:foregroundMark x1="12444" y1="75893" x2="12444" y2="75893"/>
                        <a14:foregroundMark x1="23556" y1="87500" x2="23556" y2="87500"/>
                        <a14:foregroundMark x1="36000" y1="92857" x2="36000" y2="92857"/>
                        <a14:foregroundMark x1="43111" y1="91518" x2="43111" y2="91518"/>
                        <a14:foregroundMark x1="61778" y1="94643" x2="61778" y2="94643"/>
                        <a14:foregroundMark x1="92889" y1="63393" x2="92889" y2="63393"/>
                        <a14:foregroundMark x1="94667" y1="49107" x2="94667" y2="49107"/>
                        <a14:backgroundMark x1="6222" y1="8482" x2="6222" y2="8482"/>
                        <a14:backgroundMark x1="6222" y1="8482" x2="6222" y2="8482"/>
                      </a14:backgroundRemoval>
                    </a14:imgEffect>
                  </a14:imgLayer>
                </a14:imgProps>
              </a:ext>
              <a:ext uri="{28A0092B-C50C-407E-A947-70E740481C1C}">
                <a14:useLocalDpi xmlns:a14="http://schemas.microsoft.com/office/drawing/2010/main" val="0"/>
              </a:ext>
            </a:extLst>
          </a:blip>
          <a:srcRect/>
          <a:stretch>
            <a:fillRect/>
          </a:stretch>
        </p:blipFill>
        <p:spPr bwMode="auto">
          <a:xfrm>
            <a:off x="1008249" y="308590"/>
            <a:ext cx="1430151" cy="1274408"/>
          </a:xfrm>
          <a:prstGeom prst="rect">
            <a:avLst/>
          </a:prstGeom>
          <a:noFill/>
          <a:ln>
            <a:noFill/>
          </a:ln>
        </p:spPr>
      </p:pic>
      <p:pic>
        <p:nvPicPr>
          <p:cNvPr id="6" name="Picture 5">
            <a:extLst>
              <a:ext uri="{FF2B5EF4-FFF2-40B4-BE49-F238E27FC236}">
                <a16:creationId xmlns:a16="http://schemas.microsoft.com/office/drawing/2014/main" id="{FD128BCE-48F1-4848-9BAC-6877D9516860}"/>
              </a:ext>
            </a:extLst>
          </p:cNvPr>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753600" y="308591"/>
            <a:ext cx="1430151" cy="1274408"/>
          </a:xfrm>
          <a:prstGeom prst="rect">
            <a:avLst/>
          </a:prstGeom>
          <a:noFill/>
          <a:ln>
            <a:noFill/>
          </a:ln>
        </p:spPr>
      </p:pic>
      <p:sp>
        <p:nvSpPr>
          <p:cNvPr id="7" name="TextBox 6">
            <a:extLst>
              <a:ext uri="{FF2B5EF4-FFF2-40B4-BE49-F238E27FC236}">
                <a16:creationId xmlns:a16="http://schemas.microsoft.com/office/drawing/2014/main" id="{8758070E-D7C0-45FF-BC57-68A7B69897D6}"/>
              </a:ext>
            </a:extLst>
          </p:cNvPr>
          <p:cNvSpPr txBox="1"/>
          <p:nvPr/>
        </p:nvSpPr>
        <p:spPr>
          <a:xfrm>
            <a:off x="3437965" y="2767280"/>
            <a:ext cx="5316070"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Optimization Problem Formulation</a:t>
            </a:r>
          </a:p>
        </p:txBody>
      </p:sp>
      <p:sp>
        <p:nvSpPr>
          <p:cNvPr id="8" name="TextBox 7">
            <a:extLst>
              <a:ext uri="{FF2B5EF4-FFF2-40B4-BE49-F238E27FC236}">
                <a16:creationId xmlns:a16="http://schemas.microsoft.com/office/drawing/2014/main" id="{DD774EA3-FAF1-4E17-8FDD-1FC9E01C55A1}"/>
              </a:ext>
            </a:extLst>
          </p:cNvPr>
          <p:cNvSpPr txBox="1"/>
          <p:nvPr/>
        </p:nvSpPr>
        <p:spPr>
          <a:xfrm>
            <a:off x="1008249" y="5173542"/>
            <a:ext cx="7122739"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By: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Thoalfeqar </a:t>
            </a:r>
            <a:r>
              <a:rPr lang="en-US" sz="2400" dirty="0" err="1">
                <a:latin typeface="Times New Roman" panose="02020603050405020304" pitchFamily="18" charset="0"/>
                <a:cs typeface="Times New Roman" panose="02020603050405020304" pitchFamily="18" charset="0"/>
              </a:rPr>
              <a:t>Gatea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Jarullah</a:t>
            </a:r>
            <a:r>
              <a:rPr lang="en-US" sz="2400" dirty="0">
                <a:latin typeface="Times New Roman" panose="02020603050405020304" pitchFamily="18" charset="0"/>
                <a:cs typeface="Times New Roman" panose="02020603050405020304" pitchFamily="18" charset="0"/>
              </a:rPr>
              <a:t>, Master Degree Student</a:t>
            </a:r>
          </a:p>
          <a:p>
            <a:r>
              <a:rPr lang="en-US" sz="2400" dirty="0">
                <a:latin typeface="Times New Roman" panose="02020603050405020304" pitchFamily="18" charset="0"/>
                <a:cs typeface="Times New Roman" panose="02020603050405020304" pitchFamily="18" charset="0"/>
              </a:rPr>
              <a:t>thoalfeqar.gatea.jarullah@uomustansiriyah.edu.iq  </a:t>
            </a:r>
          </a:p>
        </p:txBody>
      </p:sp>
    </p:spTree>
    <p:extLst>
      <p:ext uri="{BB962C8B-B14F-4D97-AF65-F5344CB8AC3E}">
        <p14:creationId xmlns:p14="http://schemas.microsoft.com/office/powerpoint/2010/main" val="261697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58DA-1CEA-4D64-A745-E304C2ABC52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9AE5130-23C5-420F-8150-61B336C2532C}"/>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We also have the constraint that we only have 1000 liters of apple juice and 1500 liters of pineapple juice. This information, combined with the fact that the first drink requires 30% of apple juice and 70% of pineapple juice, while the second drink requires 60% by 40%, respectively, means that the constraints are given by: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6</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1000</m:t>
                      </m:r>
                    </m:oMath>
                  </m:oMathPara>
                </a14:m>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7</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4</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1500</m:t>
                      </m:r>
                    </m:oMath>
                  </m:oMathPara>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Also, we add the non-negativity constraints here: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oMath>
                  </m:oMathPara>
                </a14:m>
                <a:endParaRPr lang="en-US"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39AE5130-23C5-420F-8150-61B336C2532C}"/>
                  </a:ext>
                </a:extLst>
              </p:cNvPr>
              <p:cNvSpPr>
                <a:spLocks noGrp="1" noRot="1" noChangeAspect="1" noMove="1" noResize="1" noEditPoints="1" noAdjustHandles="1" noChangeArrowheads="1" noChangeShapeType="1" noTextEdit="1"/>
              </p:cNvSpPr>
              <p:nvPr>
                <p:ph idx="1"/>
              </p:nvPr>
            </p:nvSpPr>
            <p:spPr>
              <a:blipFill>
                <a:blip r:embed="rId2"/>
                <a:stretch>
                  <a:fillRect l="-1217" t="-2381" r="-116"/>
                </a:stretch>
              </a:blipFill>
            </p:spPr>
            <p:txBody>
              <a:bodyPr/>
              <a:lstStyle/>
              <a:p>
                <a:r>
                  <a:rPr lang="en-US">
                    <a:noFill/>
                  </a:rPr>
                  <a:t> </a:t>
                </a:r>
              </a:p>
            </p:txBody>
          </p:sp>
        </mc:Fallback>
      </mc:AlternateContent>
    </p:spTree>
    <p:extLst>
      <p:ext uri="{BB962C8B-B14F-4D97-AF65-F5344CB8AC3E}">
        <p14:creationId xmlns:p14="http://schemas.microsoft.com/office/powerpoint/2010/main" val="183970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C36D-7E98-4C84-9B9C-2D4637C791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6F43A75-F8D4-4AC0-82BC-1FC2EC135D1F}"/>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Finally, the problem statement is translated as:</a:t>
                </a:r>
              </a:p>
              <a:p>
                <a:pPr marL="0" indent="0">
                  <a:buNone/>
                </a:pPr>
                <a:r>
                  <a:rPr lang="en-US" sz="2400" dirty="0">
                    <a:latin typeface="Times New Roman" panose="02020603050405020304" pitchFamily="18" charset="0"/>
                    <a:cs typeface="Times New Roman" panose="02020603050405020304" pitchFamily="18" charset="0"/>
                  </a:rPr>
                  <a:t>Maximize:</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e>
                      </m:d>
                      <m:r>
                        <a:rPr lang="en-US" sz="2400" i="1">
                          <a:latin typeface="Cambria Math" panose="02040503050406030204" pitchFamily="18" charset="0"/>
                          <a:cs typeface="Times New Roman" panose="02020603050405020304" pitchFamily="18" charset="0"/>
                        </a:rPr>
                        <m:t>=0.6</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+0.5</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Subject to:</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Times New Roman" panose="02020603050405020304" pitchFamily="18" charset="0"/>
                        </a:rPr>
                        <m:t>0.3</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+0.6</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1000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Times New Roman" panose="02020603050405020304" pitchFamily="18" charset="0"/>
                        </a:rPr>
                        <m:t>0.7</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+0.4</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1500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≥0</m:t>
                      </m:r>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solution (obtained using python) is:</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=1666.6667,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=833.333</m:t>
                      </m:r>
                    </m:oMath>
                  </m:oMathPara>
                </a14:m>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6F43A75-F8D4-4AC0-82BC-1FC2EC135D1F}"/>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US">
                    <a:noFill/>
                  </a:rPr>
                  <a:t> </a:t>
                </a:r>
              </a:p>
            </p:txBody>
          </p:sp>
        </mc:Fallback>
      </mc:AlternateContent>
    </p:spTree>
    <p:extLst>
      <p:ext uri="{BB962C8B-B14F-4D97-AF65-F5344CB8AC3E}">
        <p14:creationId xmlns:p14="http://schemas.microsoft.com/office/powerpoint/2010/main" val="351518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3A63-5FE2-4BAC-9AC5-F0CEE3FC4B5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3</a:t>
            </a:r>
          </a:p>
        </p:txBody>
      </p:sp>
      <p:sp>
        <p:nvSpPr>
          <p:cNvPr id="3" name="Content Placeholder 2">
            <a:extLst>
              <a:ext uri="{FF2B5EF4-FFF2-40B4-BE49-F238E27FC236}">
                <a16:creationId xmlns:a16="http://schemas.microsoft.com/office/drawing/2014/main" id="{4203F47D-906B-4A99-A26E-1DA27A935BD9}"/>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 store wants to liquidate 200 shirts and 100 pairs of pants from last season. They have decided to put together two offers, A and B. Offer A is a package of one shirt and a pair of pants which will sell for 30. Offer B is a package of three shirts and a pair of pants, which will sell for 50. The store does not want to sell less than 20 packages of offer A and less than 10 of offer B. How many packages of each do they have to deal to maximize the money generated from the promotion?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317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9437-E05F-4A63-AFD6-A68A7358D88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EBE683-FE6D-406A-A388-6C56FCBC1933}"/>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It is required to find the number of offers of each type that will maximize the profit. Therefore, the objective function is:</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 </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e>
                      </m:d>
                      <m:r>
                        <a:rPr lang="en-US" b="0" i="1" smtClean="0">
                          <a:latin typeface="Cambria Math" panose="02040503050406030204" pitchFamily="18" charset="0"/>
                          <a:cs typeface="Times New Roman" panose="02020603050405020304" pitchFamily="18" charset="0"/>
                        </a:rPr>
                        <m:t>=30</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+50</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oMath>
                  </m:oMathPara>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Offers A and B provide one pair of pants each. Therefore: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=100</m:t>
                      </m:r>
                    </m:oMath>
                  </m:oMathPara>
                </a14:m>
                <a:endParaRPr lang="en-US" b="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Offers A and B provide three and one shirts, respectively. Therefore: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+3</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=200</m:t>
                      </m:r>
                    </m:oMath>
                  </m:oMathPara>
                </a14:m>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1DEBE683-FE6D-406A-A388-6C56FCBC1933}"/>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911612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31005-BC8A-4113-BD7B-44C8816152E0}"/>
              </a:ext>
            </a:extLst>
          </p:cNvPr>
          <p:cNvSpPr>
            <a:spLocks noGrp="1"/>
          </p:cNvSpPr>
          <p:nvPr>
            <p:ph type="title"/>
          </p:nvPr>
        </p:nvSpPr>
        <p:spPr>
          <a:xfrm>
            <a:off x="838200" y="365126"/>
            <a:ext cx="10515600" cy="683746"/>
          </a:xfrm>
        </p:spPr>
        <p:txBody>
          <a:bodyPr>
            <a:normAutofit fontScale="90000"/>
          </a:bodyPr>
          <a:lstStyle/>
          <a:p>
            <a:r>
              <a:rPr lang="en-US" dirty="0">
                <a:latin typeface="Times New Roman" panose="02020603050405020304" pitchFamily="18" charset="0"/>
                <a:cs typeface="Times New Roman" panose="02020603050405020304" pitchFamily="18" charset="0"/>
              </a:rPr>
              <a:t>Problem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F6C5E5-E100-4073-94A3-1C05542FA77A}"/>
                  </a:ext>
                </a:extLst>
              </p:cNvPr>
              <p:cNvSpPr>
                <a:spLocks noGrp="1"/>
              </p:cNvSpPr>
              <p:nvPr>
                <p:ph idx="1"/>
              </p:nvPr>
            </p:nvSpPr>
            <p:spPr>
              <a:xfrm>
                <a:off x="838200" y="1048872"/>
                <a:ext cx="10515600" cy="512809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Finally, the store does not want to sell less than 20 packages of offer A nor less than 10 packages of offer B. Therefore: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≥20</m:t>
                      </m:r>
                    </m:oMath>
                  </m:oMathPara>
                </a14:m>
                <a:endParaRPr lang="en-US" sz="24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≥10</m:t>
                      </m:r>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problem statement is then:</a:t>
                </a:r>
              </a:p>
              <a:p>
                <a:pPr marL="0" indent="0">
                  <a:buNone/>
                </a:pPr>
                <a:r>
                  <a:rPr lang="en-US" sz="2400" dirty="0">
                    <a:latin typeface="Times New Roman" panose="02020603050405020304" pitchFamily="18" charset="0"/>
                    <a:cs typeface="Times New Roman" panose="02020603050405020304" pitchFamily="18" charset="0"/>
                  </a:rPr>
                  <a:t>Maximize:</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e>
                      </m:d>
                      <m:r>
                        <a:rPr lang="en-US" sz="2400" i="1">
                          <a:latin typeface="Cambria Math" panose="02040503050406030204" pitchFamily="18" charset="0"/>
                          <a:cs typeface="Times New Roman" panose="02020603050405020304" pitchFamily="18" charset="0"/>
                        </a:rPr>
                        <m:t>=30</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+50</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Subject to:</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100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+3</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200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≥20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≥10</m:t>
                      </m:r>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solution is: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=50,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=50</m:t>
                    </m:r>
                  </m:oMath>
                </a14:m>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C4F6C5E5-E100-4073-94A3-1C05542FA77A}"/>
                  </a:ext>
                </a:extLst>
              </p:cNvPr>
              <p:cNvSpPr>
                <a:spLocks noGrp="1" noRot="1" noChangeAspect="1" noMove="1" noResize="1" noEditPoints="1" noAdjustHandles="1" noChangeArrowheads="1" noChangeShapeType="1" noTextEdit="1"/>
              </p:cNvSpPr>
              <p:nvPr>
                <p:ph idx="1"/>
              </p:nvPr>
            </p:nvSpPr>
            <p:spPr>
              <a:xfrm>
                <a:off x="838200" y="1048872"/>
                <a:ext cx="10515600" cy="5128091"/>
              </a:xfrm>
              <a:blipFill>
                <a:blip r:embed="rId2"/>
                <a:stretch>
                  <a:fillRect l="-928" t="-1665" r="-290"/>
                </a:stretch>
              </a:blipFill>
            </p:spPr>
            <p:txBody>
              <a:bodyPr/>
              <a:lstStyle/>
              <a:p>
                <a:r>
                  <a:rPr lang="en-US">
                    <a:noFill/>
                  </a:rPr>
                  <a:t> </a:t>
                </a:r>
              </a:p>
            </p:txBody>
          </p:sp>
        </mc:Fallback>
      </mc:AlternateContent>
    </p:spTree>
    <p:extLst>
      <p:ext uri="{BB962C8B-B14F-4D97-AF65-F5344CB8AC3E}">
        <p14:creationId xmlns:p14="http://schemas.microsoft.com/office/powerpoint/2010/main" val="3501166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C270-6B40-49A8-A4C9-06B7036AD7E7}"/>
              </a:ext>
            </a:extLst>
          </p:cNvPr>
          <p:cNvSpPr>
            <a:spLocks noGrp="1"/>
          </p:cNvSpPr>
          <p:nvPr>
            <p:ph type="title"/>
          </p:nvPr>
        </p:nvSpPr>
        <p:spPr>
          <a:xfrm>
            <a:off x="838200" y="365126"/>
            <a:ext cx="10515600" cy="1112520"/>
          </a:xfrm>
        </p:spPr>
        <p:txBody>
          <a:bodyPr/>
          <a:lstStyle/>
          <a:p>
            <a:r>
              <a:rPr lang="en-US" dirty="0">
                <a:latin typeface="Times New Roman" panose="02020603050405020304" pitchFamily="18" charset="0"/>
                <a:cs typeface="Times New Roman" panose="02020603050405020304" pitchFamily="18" charset="0"/>
              </a:rPr>
              <a:t>Problem 4</a:t>
            </a:r>
          </a:p>
        </p:txBody>
      </p:sp>
      <p:sp>
        <p:nvSpPr>
          <p:cNvPr id="3" name="Content Placeholder 2">
            <a:extLst>
              <a:ext uri="{FF2B5EF4-FFF2-40B4-BE49-F238E27FC236}">
                <a16:creationId xmlns:a16="http://schemas.microsoft.com/office/drawing/2014/main" id="{C24A48A0-ECAD-4D8E-9F08-92F85995BFBF}"/>
              </a:ext>
            </a:extLst>
          </p:cNvPr>
          <p:cNvSpPr>
            <a:spLocks noGrp="1"/>
          </p:cNvSpPr>
          <p:nvPr>
            <p:ph idx="1"/>
          </p:nvPr>
        </p:nvSpPr>
        <p:spPr>
          <a:xfrm>
            <a:off x="838200" y="1479176"/>
            <a:ext cx="10515600" cy="4697787"/>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advertising alternatives for a company include television, radio, and newspaper advertisements. The costs and estimates for audience coverage are given in the following table: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local newspaper limits the number of weekly advertisements from a single company to ten. Moreover, in order to balance advertising among the three types of media, no more than half of the total number of advertisements should occur on the radio, and at least 10% should occur on television. The weekly advertising budget is $18,200. How many advertisements should be run in each of the three types of media to maximize the total audience?</a:t>
            </a:r>
          </a:p>
        </p:txBody>
      </p:sp>
      <p:graphicFrame>
        <p:nvGraphicFramePr>
          <p:cNvPr id="4" name="Table 4">
            <a:extLst>
              <a:ext uri="{FF2B5EF4-FFF2-40B4-BE49-F238E27FC236}">
                <a16:creationId xmlns:a16="http://schemas.microsoft.com/office/drawing/2014/main" id="{6AC1CC4C-64D0-4C2B-9449-0896784A51E3}"/>
              </a:ext>
            </a:extLst>
          </p:cNvPr>
          <p:cNvGraphicFramePr>
            <a:graphicFrameLocks noGrp="1"/>
          </p:cNvGraphicFramePr>
          <p:nvPr>
            <p:extLst>
              <p:ext uri="{D42A27DB-BD31-4B8C-83A1-F6EECF244321}">
                <p14:modId xmlns:p14="http://schemas.microsoft.com/office/powerpoint/2010/main" val="1074892182"/>
              </p:ext>
            </p:extLst>
          </p:nvPr>
        </p:nvGraphicFramePr>
        <p:xfrm>
          <a:off x="838201" y="2715549"/>
          <a:ext cx="10515599" cy="1112520"/>
        </p:xfrm>
        <a:graphic>
          <a:graphicData uri="http://schemas.openxmlformats.org/drawingml/2006/table">
            <a:tbl>
              <a:tblPr firstRow="1" bandRow="1">
                <a:tableStyleId>{5940675A-B579-460E-94D1-54222C63F5DA}</a:tableStyleId>
              </a:tblPr>
              <a:tblGrid>
                <a:gridCol w="3137648">
                  <a:extLst>
                    <a:ext uri="{9D8B030D-6E8A-4147-A177-3AD203B41FA5}">
                      <a16:colId xmlns:a16="http://schemas.microsoft.com/office/drawing/2014/main" val="3983004008"/>
                    </a:ext>
                  </a:extLst>
                </a:gridCol>
                <a:gridCol w="2186707">
                  <a:extLst>
                    <a:ext uri="{9D8B030D-6E8A-4147-A177-3AD203B41FA5}">
                      <a16:colId xmlns:a16="http://schemas.microsoft.com/office/drawing/2014/main" val="253526953"/>
                    </a:ext>
                  </a:extLst>
                </a:gridCol>
                <a:gridCol w="2529068">
                  <a:extLst>
                    <a:ext uri="{9D8B030D-6E8A-4147-A177-3AD203B41FA5}">
                      <a16:colId xmlns:a16="http://schemas.microsoft.com/office/drawing/2014/main" val="695640235"/>
                    </a:ext>
                  </a:extLst>
                </a:gridCol>
                <a:gridCol w="2662176">
                  <a:extLst>
                    <a:ext uri="{9D8B030D-6E8A-4147-A177-3AD203B41FA5}">
                      <a16:colId xmlns:a16="http://schemas.microsoft.com/office/drawing/2014/main" val="2472301338"/>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Television</a:t>
                      </a:r>
                    </a:p>
                  </a:txBody>
                  <a:tcPr/>
                </a:tc>
                <a:tc>
                  <a:txBody>
                    <a:bodyPr/>
                    <a:lstStyle/>
                    <a:p>
                      <a:pPr algn="ctr"/>
                      <a:r>
                        <a:rPr lang="en-US" dirty="0">
                          <a:latin typeface="Times New Roman" panose="02020603050405020304" pitchFamily="18" charset="0"/>
                          <a:cs typeface="Times New Roman" panose="02020603050405020304" pitchFamily="18" charset="0"/>
                        </a:rPr>
                        <a:t>Newspaper</a:t>
                      </a:r>
                    </a:p>
                  </a:txBody>
                  <a:tcPr/>
                </a:tc>
                <a:tc>
                  <a:txBody>
                    <a:bodyPr/>
                    <a:lstStyle/>
                    <a:p>
                      <a:pPr algn="ctr"/>
                      <a:r>
                        <a:rPr lang="en-US" dirty="0">
                          <a:latin typeface="Times New Roman" panose="02020603050405020304" pitchFamily="18" charset="0"/>
                          <a:cs typeface="Times New Roman" panose="02020603050405020304" pitchFamily="18" charset="0"/>
                        </a:rPr>
                        <a:t>Radio</a:t>
                      </a:r>
                    </a:p>
                  </a:txBody>
                  <a:tcPr/>
                </a:tc>
                <a:extLst>
                  <a:ext uri="{0D108BD9-81ED-4DB2-BD59-A6C34878D82A}">
                    <a16:rowId xmlns:a16="http://schemas.microsoft.com/office/drawing/2014/main" val="3750228746"/>
                  </a:ext>
                </a:extLst>
              </a:tr>
              <a:tr h="370840">
                <a:tc>
                  <a:txBody>
                    <a:bodyPr/>
                    <a:lstStyle/>
                    <a:p>
                      <a:pPr algn="ctr"/>
                      <a:r>
                        <a:rPr lang="en-US" dirty="0">
                          <a:latin typeface="Times New Roman" panose="02020603050405020304" pitchFamily="18" charset="0"/>
                          <a:cs typeface="Times New Roman" panose="02020603050405020304" pitchFamily="18" charset="0"/>
                        </a:rPr>
                        <a:t>Cost per advertisement</a:t>
                      </a:r>
                    </a:p>
                  </a:txBody>
                  <a:tcPr/>
                </a:tc>
                <a:tc>
                  <a:txBody>
                    <a:bodyPr/>
                    <a:lstStyle/>
                    <a:p>
                      <a:pPr algn="ctr"/>
                      <a:r>
                        <a:rPr lang="en-US" dirty="0">
                          <a:latin typeface="Times New Roman" panose="02020603050405020304" pitchFamily="18" charset="0"/>
                          <a:cs typeface="Times New Roman" panose="02020603050405020304" pitchFamily="18" charset="0"/>
                        </a:rPr>
                        <a:t>$2000</a:t>
                      </a:r>
                    </a:p>
                  </a:txBody>
                  <a:tcPr/>
                </a:tc>
                <a:tc>
                  <a:txBody>
                    <a:bodyPr/>
                    <a:lstStyle/>
                    <a:p>
                      <a:pPr algn="ctr"/>
                      <a:r>
                        <a:rPr lang="en-US" dirty="0">
                          <a:latin typeface="Times New Roman" panose="02020603050405020304" pitchFamily="18" charset="0"/>
                          <a:cs typeface="Times New Roman" panose="02020603050405020304" pitchFamily="18" charset="0"/>
                        </a:rPr>
                        <a:t>$600</a:t>
                      </a:r>
                    </a:p>
                  </a:txBody>
                  <a:tcPr/>
                </a:tc>
                <a:tc>
                  <a:txBody>
                    <a:bodyPr/>
                    <a:lstStyle/>
                    <a:p>
                      <a:pPr algn="ctr"/>
                      <a:r>
                        <a:rPr lang="en-US" dirty="0">
                          <a:latin typeface="Times New Roman" panose="02020603050405020304" pitchFamily="18" charset="0"/>
                          <a:cs typeface="Times New Roman" panose="02020603050405020304" pitchFamily="18" charset="0"/>
                        </a:rPr>
                        <a:t>$300</a:t>
                      </a:r>
                    </a:p>
                  </a:txBody>
                  <a:tcPr/>
                </a:tc>
                <a:extLst>
                  <a:ext uri="{0D108BD9-81ED-4DB2-BD59-A6C34878D82A}">
                    <a16:rowId xmlns:a16="http://schemas.microsoft.com/office/drawing/2014/main" val="1277339303"/>
                  </a:ext>
                </a:extLst>
              </a:tr>
              <a:tr h="370840">
                <a:tc>
                  <a:txBody>
                    <a:bodyPr/>
                    <a:lstStyle/>
                    <a:p>
                      <a:pPr algn="ctr"/>
                      <a:r>
                        <a:rPr lang="en-US" dirty="0">
                          <a:latin typeface="Times New Roman" panose="02020603050405020304" pitchFamily="18" charset="0"/>
                          <a:cs typeface="Times New Roman" panose="02020603050405020304" pitchFamily="18" charset="0"/>
                        </a:rPr>
                        <a:t>Audience per advertisement</a:t>
                      </a:r>
                    </a:p>
                  </a:txBody>
                  <a:tcPr/>
                </a:tc>
                <a:tc>
                  <a:txBody>
                    <a:bodyPr/>
                    <a:lstStyle/>
                    <a:p>
                      <a:pPr algn="ctr"/>
                      <a:r>
                        <a:rPr lang="en-US" dirty="0">
                          <a:latin typeface="Times New Roman" panose="02020603050405020304" pitchFamily="18" charset="0"/>
                          <a:cs typeface="Times New Roman" panose="02020603050405020304" pitchFamily="18" charset="0"/>
                        </a:rPr>
                        <a:t>100,000</a:t>
                      </a:r>
                    </a:p>
                  </a:txBody>
                  <a:tcPr/>
                </a:tc>
                <a:tc>
                  <a:txBody>
                    <a:bodyPr/>
                    <a:lstStyle/>
                    <a:p>
                      <a:pPr algn="ctr"/>
                      <a:r>
                        <a:rPr lang="en-US" dirty="0">
                          <a:latin typeface="Times New Roman" panose="02020603050405020304" pitchFamily="18" charset="0"/>
                          <a:cs typeface="Times New Roman" panose="02020603050405020304" pitchFamily="18" charset="0"/>
                        </a:rPr>
                        <a:t>40,000</a:t>
                      </a:r>
                    </a:p>
                  </a:txBody>
                  <a:tcPr/>
                </a:tc>
                <a:tc>
                  <a:txBody>
                    <a:bodyPr/>
                    <a:lstStyle/>
                    <a:p>
                      <a:pPr algn="ctr"/>
                      <a:r>
                        <a:rPr lang="en-US" dirty="0">
                          <a:latin typeface="Times New Roman" panose="02020603050405020304" pitchFamily="18" charset="0"/>
                          <a:cs typeface="Times New Roman" panose="02020603050405020304" pitchFamily="18" charset="0"/>
                        </a:rPr>
                        <a:t>18,000</a:t>
                      </a:r>
                    </a:p>
                  </a:txBody>
                  <a:tcPr/>
                </a:tc>
                <a:extLst>
                  <a:ext uri="{0D108BD9-81ED-4DB2-BD59-A6C34878D82A}">
                    <a16:rowId xmlns:a16="http://schemas.microsoft.com/office/drawing/2014/main" val="3183693777"/>
                  </a:ext>
                </a:extLst>
              </a:tr>
            </a:tbl>
          </a:graphicData>
        </a:graphic>
      </p:graphicFrame>
    </p:spTree>
    <p:extLst>
      <p:ext uri="{BB962C8B-B14F-4D97-AF65-F5344CB8AC3E}">
        <p14:creationId xmlns:p14="http://schemas.microsoft.com/office/powerpoint/2010/main" val="3446391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0C575-B9F6-4758-BAAA-4DB5FB06769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E49786-DFF4-43FF-B045-229D88CD7095}"/>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First, we obtain the objective function from the statement “How many advertisements should be run in each of the three types of media to maximize the total audience?” as: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3</m:t>
                              </m:r>
                            </m:sub>
                          </m:sSub>
                        </m:e>
                      </m:d>
                      <m:r>
                        <a:rPr lang="en-US" b="0" i="1" smtClean="0">
                          <a:latin typeface="Cambria Math" panose="02040503050406030204" pitchFamily="18" charset="0"/>
                          <a:cs typeface="Times New Roman" panose="02020603050405020304" pitchFamily="18" charset="0"/>
                        </a:rPr>
                        <m:t>= 100</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000</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+40,000</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+18,000</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3</m:t>
                          </m:r>
                        </m:sub>
                      </m:sSub>
                    </m:oMath>
                  </m:oMathPara>
                </a14:m>
                <a:endParaRPr lang="en-US" b="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Where,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𝑛𝑢𝑚𝑏𝑒𝑟</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𝑜𝑓</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𝑤𝑒𝑒𝑘𝑒𝑙𝑦</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𝑡𝑒𝑙𝑒𝑣𝑖𝑠𝑖𝑜𝑛</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𝑎𝑑𝑣𝑒𝑟𝑡𝑖𝑠𝑒𝑚𝑒𝑛𝑡𝑠</m:t>
                      </m:r>
                    </m:oMath>
                  </m:oMathPara>
                </a14:m>
                <a:endParaRPr lang="en-US"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𝑛𝑢𝑚𝑏𝑒𝑟</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𝑜𝑓</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𝑤𝑒𝑒𝑘𝑒𝑙𝑦</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𝑛𝑒𝑤𝑠𝑝𝑎𝑝𝑒𝑟</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𝑎𝑑𝑣𝑒𝑟𝑡𝑖𝑠𝑒𝑚𝑒𝑛𝑡𝑠</m:t>
                      </m:r>
                      <m:r>
                        <a:rPr lang="en-US" b="0" i="1" smtClean="0">
                          <a:latin typeface="Cambria Math" panose="02040503050406030204" pitchFamily="18" charset="0"/>
                          <a:cs typeface="Times New Roman" panose="02020603050405020304" pitchFamily="18" charset="0"/>
                        </a:rPr>
                        <m:t> </m:t>
                      </m:r>
                    </m:oMath>
                  </m:oMathPara>
                </a14:m>
                <a:endParaRPr lang="en-US"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3</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𝑛𝑢𝑚𝑏𝑒𝑟</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𝑜𝑓</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𝑤𝑒𝑒𝑘𝑒𝑙𝑦</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𝑟𝑎𝑑𝑖𝑜</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𝑎𝑑𝑣𝑒𝑟𝑡𝑖𝑠𝑒𝑚𝑒𝑛𝑡𝑠</m:t>
                      </m:r>
                    </m:oMath>
                  </m:oMathPara>
                </a14:m>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AE49786-DFF4-43FF-B045-229D88CD7095}"/>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349787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AE58-C657-4057-8485-EED830F652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89A629-E6C1-4651-BF8C-AAFD7B4FFD1E}"/>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Now, let us find the constraints imposed on the objective function. </a:t>
                </a:r>
              </a:p>
              <a:p>
                <a:pPr marL="0" indent="0">
                  <a:buNone/>
                </a:pPr>
                <a:r>
                  <a:rPr lang="en-US" dirty="0">
                    <a:latin typeface="Times New Roman" panose="02020603050405020304" pitchFamily="18" charset="0"/>
                    <a:cs typeface="Times New Roman" panose="02020603050405020304" pitchFamily="18" charset="0"/>
                  </a:rPr>
                  <a:t>First, the statement “The local newspaper limits the number of weekly advertisements from a single company to ten” translates as: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10</m:t>
                      </m:r>
                    </m:oMath>
                  </m:oMathPara>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Second, the statement “Moreover, in order to balance advertising among the three types of media, no more than half of the total number of advertisements should occur on the radio” translates as: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3</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5</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3</m:t>
                              </m:r>
                            </m:sub>
                          </m:sSub>
                        </m:e>
                      </m:d>
                    </m:oMath>
                  </m:oMathPara>
                </a14:m>
                <a:endParaRPr lang="en-US" b="0" dirty="0">
                  <a:latin typeface="Times New Roman" panose="02020603050405020304" pitchFamily="18" charset="0"/>
                  <a:cs typeface="Times New Roman" panose="02020603050405020304" pitchFamily="18" charset="0"/>
                </a:endParaRPr>
              </a:p>
              <a:p>
                <a:pPr marL="0" indent="0">
                  <a:buNone/>
                </a:pPr>
                <a:endParaRPr lang="en-US" b="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C89A629-E6C1-4651-BF8C-AAFD7B4FFD1E}"/>
                  </a:ext>
                </a:extLst>
              </p:cNvPr>
              <p:cNvSpPr>
                <a:spLocks noGrp="1" noRot="1" noChangeAspect="1" noMove="1" noResize="1" noEditPoints="1" noAdjustHandles="1" noChangeArrowheads="1" noChangeShapeType="1" noTextEdit="1"/>
              </p:cNvSpPr>
              <p:nvPr>
                <p:ph idx="1"/>
              </p:nvPr>
            </p:nvSpPr>
            <p:spPr>
              <a:blipFill>
                <a:blip r:embed="rId2"/>
                <a:stretch>
                  <a:fillRect l="-1217" t="-3361" r="-1623"/>
                </a:stretch>
              </a:blipFill>
            </p:spPr>
            <p:txBody>
              <a:bodyPr/>
              <a:lstStyle/>
              <a:p>
                <a:r>
                  <a:rPr lang="en-US">
                    <a:noFill/>
                  </a:rPr>
                  <a:t> </a:t>
                </a:r>
              </a:p>
            </p:txBody>
          </p:sp>
        </mc:Fallback>
      </mc:AlternateContent>
    </p:spTree>
    <p:extLst>
      <p:ext uri="{BB962C8B-B14F-4D97-AF65-F5344CB8AC3E}">
        <p14:creationId xmlns:p14="http://schemas.microsoft.com/office/powerpoint/2010/main" val="4057973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65F8-7B86-4EE2-925E-116B8C17E8E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884E03-930E-417A-9CD7-AD5BEC062EF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Third, the statement “at least 10% should occur on television” translates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3</m:t>
                              </m:r>
                            </m:sub>
                          </m:sSub>
                        </m:e>
                      </m:d>
                    </m:oMath>
                  </m:oMathPara>
                </a14:m>
                <a:endParaRPr lang="en-US" b="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Fourth, the statement “The weekly advertising budget is $18,200” translates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2000</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600</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300</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3</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18200</m:t>
                      </m:r>
                    </m:oMath>
                  </m:oMathPara>
                </a14:m>
                <a:endParaRPr lang="en-US" b="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Finally, we add the non-negativity constraints: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oMath>
                  </m:oMathPara>
                </a14:m>
                <a:endParaRPr lang="en-US"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oMath>
                  </m:oMathPara>
                </a14:m>
                <a:endParaRPr lang="en-US"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3</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1884E03-930E-417A-9CD7-AD5BEC062EF0}"/>
                  </a:ext>
                </a:extLst>
              </p:cNvPr>
              <p:cNvSpPr>
                <a:spLocks noGrp="1" noRot="1" noChangeAspect="1" noMove="1" noResize="1" noEditPoints="1" noAdjustHandles="1" noChangeArrowheads="1" noChangeShapeType="1" noTextEdit="1"/>
              </p:cNvSpPr>
              <p:nvPr>
                <p:ph idx="1"/>
              </p:nvPr>
            </p:nvSpPr>
            <p:spPr>
              <a:blipFill>
                <a:blip r:embed="rId2"/>
                <a:stretch>
                  <a:fillRect l="-1217" t="-2381" r="-1159"/>
                </a:stretch>
              </a:blipFill>
            </p:spPr>
            <p:txBody>
              <a:bodyPr/>
              <a:lstStyle/>
              <a:p>
                <a:r>
                  <a:rPr lang="en-US">
                    <a:noFill/>
                  </a:rPr>
                  <a:t> </a:t>
                </a:r>
              </a:p>
            </p:txBody>
          </p:sp>
        </mc:Fallback>
      </mc:AlternateContent>
    </p:spTree>
    <p:extLst>
      <p:ext uri="{BB962C8B-B14F-4D97-AF65-F5344CB8AC3E}">
        <p14:creationId xmlns:p14="http://schemas.microsoft.com/office/powerpoint/2010/main" val="3748220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C343-D27E-4B71-9E15-19BAD13811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39F7C5-3027-415A-9378-DD89DF8B94FA}"/>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Now, we have the following information:</a:t>
                </a:r>
              </a:p>
              <a:p>
                <a:pPr marL="0" indent="0">
                  <a:buNone/>
                </a:pPr>
                <a:r>
                  <a:rPr lang="en-US" sz="2400" dirty="0">
                    <a:latin typeface="Times New Roman" panose="02020603050405020304" pitchFamily="18" charset="0"/>
                    <a:cs typeface="Times New Roman" panose="02020603050405020304" pitchFamily="18" charset="0"/>
                  </a:rPr>
                  <a:t>Maximize: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=100,000</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+40,000</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+18000</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Subject to:</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≤10</m:t>
                      </m:r>
                    </m:oMath>
                  </m:oMathPara>
                </a14:m>
                <a:endParaRPr lang="en-US" sz="24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≤0.5</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m:oMathPara>
                </a14:m>
                <a:endParaRPr lang="en-US" sz="24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≥0.1</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m:oMathPara>
                </a14:m>
                <a:endParaRPr lang="en-US" sz="24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ar-IQ" sz="2400" b="0" i="1" smtClean="0">
                          <a:latin typeface="Cambria Math" panose="02040503050406030204" pitchFamily="18" charset="0"/>
                          <a:cs typeface="Times New Roman" panose="02020603050405020304" pitchFamily="18" charset="0"/>
                        </a:rPr>
                        <m:t>2000</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600</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300</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18200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0</m:t>
                      </m:r>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3339F7C5-3027-415A-9378-DD89DF8B94FA}"/>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US">
                    <a:noFill/>
                  </a:rPr>
                  <a:t> </a:t>
                </a:r>
              </a:p>
            </p:txBody>
          </p:sp>
        </mc:Fallback>
      </mc:AlternateContent>
    </p:spTree>
    <p:extLst>
      <p:ext uri="{BB962C8B-B14F-4D97-AF65-F5344CB8AC3E}">
        <p14:creationId xmlns:p14="http://schemas.microsoft.com/office/powerpoint/2010/main" val="108349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41F1-9BA1-4A58-B862-A9BF39036532}"/>
              </a:ext>
            </a:extLst>
          </p:cNvPr>
          <p:cNvSpPr>
            <a:spLocks noGrp="1"/>
          </p:cNvSpPr>
          <p:nvPr>
            <p:ph type="title"/>
          </p:nvPr>
        </p:nvSpPr>
        <p:spPr>
          <a:xfrm>
            <a:off x="838200" y="365125"/>
            <a:ext cx="10515600" cy="594099"/>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9FA02AA-5E7F-412B-9A2D-840CC00BBBE4}"/>
              </a:ext>
            </a:extLst>
          </p:cNvPr>
          <p:cNvSpPr>
            <a:spLocks noGrp="1"/>
          </p:cNvSpPr>
          <p:nvPr>
            <p:ph idx="1"/>
          </p:nvPr>
        </p:nvSpPr>
        <p:spPr>
          <a:xfrm>
            <a:off x="838200" y="1102659"/>
            <a:ext cx="10515600" cy="507430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the real world, we often encounter problems that require minimizing or maximizing a certain value according to some constraints. </a:t>
            </a:r>
          </a:p>
          <a:p>
            <a:pPr marL="0" indent="0">
              <a:buNone/>
            </a:pPr>
            <a:r>
              <a:rPr lang="en-US" sz="2400" dirty="0">
                <a:latin typeface="Times New Roman" panose="02020603050405020304" pitchFamily="18" charset="0"/>
                <a:cs typeface="Times New Roman" panose="02020603050405020304" pitchFamily="18" charset="0"/>
              </a:rPr>
              <a:t>These problems are given as statements that include some information about what it is required to achieve and what constraints are imposed. </a:t>
            </a:r>
          </a:p>
          <a:p>
            <a:pPr marL="0" indent="0">
              <a:buNone/>
            </a:pPr>
            <a:r>
              <a:rPr lang="en-US" sz="2400" dirty="0">
                <a:latin typeface="Times New Roman" panose="02020603050405020304" pitchFamily="18" charset="0"/>
                <a:cs typeface="Times New Roman" panose="02020603050405020304" pitchFamily="18" charset="0"/>
              </a:rPr>
              <a:t>To turn these English expressions into Mathematical expressions, we can follow these general steps:  </a:t>
            </a:r>
          </a:p>
          <a:p>
            <a:pPr marL="457200" indent="-457200">
              <a:buAutoNum type="arabicPeriod"/>
            </a:pPr>
            <a:r>
              <a:rPr lang="en-US" sz="2400" dirty="0">
                <a:latin typeface="Times New Roman" panose="02020603050405020304" pitchFamily="18" charset="0"/>
                <a:cs typeface="Times New Roman" panose="02020603050405020304" pitchFamily="18" charset="0"/>
              </a:rPr>
              <a:t>Identify the goal of the problem, which is called “the objective function”. What do we want to maximize or minimize?</a:t>
            </a:r>
          </a:p>
          <a:p>
            <a:pPr marL="457200" indent="-457200">
              <a:buAutoNum type="arabicPeriod"/>
            </a:pPr>
            <a:r>
              <a:rPr lang="en-US" sz="2400" dirty="0">
                <a:latin typeface="Times New Roman" panose="02020603050405020304" pitchFamily="18" charset="0"/>
                <a:cs typeface="Times New Roman" panose="02020603050405020304" pitchFamily="18" charset="0"/>
              </a:rPr>
              <a:t>Search for the constraints imposed on the objective function. What should be done while minimizing or maximizing the objective function?</a:t>
            </a:r>
          </a:p>
          <a:p>
            <a:pPr marL="457200" indent="-457200">
              <a:buAutoNum type="arabicPeriod"/>
            </a:pPr>
            <a:r>
              <a:rPr lang="en-US" sz="2400" dirty="0">
                <a:latin typeface="Times New Roman" panose="02020603050405020304" pitchFamily="18" charset="0"/>
                <a:cs typeface="Times New Roman" panose="02020603050405020304" pitchFamily="18" charset="0"/>
              </a:rPr>
              <a:t>Search for statements that tell you about the boundaries of each variable of the objective function. Are the variables required to be only positive, only negative, or should fall within a specific range?</a:t>
            </a:r>
          </a:p>
        </p:txBody>
      </p:sp>
    </p:spTree>
    <p:extLst>
      <p:ext uri="{BB962C8B-B14F-4D97-AF65-F5344CB8AC3E}">
        <p14:creationId xmlns:p14="http://schemas.microsoft.com/office/powerpoint/2010/main" val="326743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44F0-1D00-41F6-8C80-E1E7A30377A1}"/>
              </a:ext>
            </a:extLst>
          </p:cNvPr>
          <p:cNvSpPr>
            <a:spLocks noGrp="1"/>
          </p:cNvSpPr>
          <p:nvPr>
            <p:ph type="title"/>
          </p:nvPr>
        </p:nvSpPr>
        <p:spPr>
          <a:xfrm>
            <a:off x="838200" y="365126"/>
            <a:ext cx="10515600" cy="710640"/>
          </a:xfrm>
        </p:spPr>
        <p:txBody>
          <a:bodyPr/>
          <a:lstStyle/>
          <a:p>
            <a:r>
              <a:rPr lang="en-US" dirty="0">
                <a:latin typeface="Times New Roman" panose="02020603050405020304" pitchFamily="18" charset="0"/>
                <a:cs typeface="Times New Roman" panose="02020603050405020304" pitchFamily="18" charset="0"/>
              </a:rPr>
              <a:t>Problem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1BAB71-3F48-490E-9436-3B246EBA7EA3}"/>
                  </a:ext>
                </a:extLst>
              </p:cNvPr>
              <p:cNvSpPr>
                <a:spLocks noGrp="1"/>
              </p:cNvSpPr>
              <p:nvPr>
                <p:ph idx="1"/>
              </p:nvPr>
            </p:nvSpPr>
            <p:spPr>
              <a:xfrm>
                <a:off x="838200" y="1075766"/>
                <a:ext cx="10515600" cy="510119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obtaining the equations, we will simplify the constraints so that the final problem statement becomes:</a:t>
                </a:r>
              </a:p>
              <a:p>
                <a:pPr marL="0" indent="0">
                  <a:buNone/>
                </a:pPr>
                <a:r>
                  <a:rPr lang="en-US" sz="2400" dirty="0">
                    <a:latin typeface="Times New Roman" panose="02020603050405020304" pitchFamily="18" charset="0"/>
                    <a:cs typeface="Times New Roman" panose="02020603050405020304" pitchFamily="18" charset="0"/>
                  </a:rPr>
                  <a:t>Maximize:</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sub>
                          </m:sSub>
                        </m:e>
                      </m:d>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100</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000</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40</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000</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18000</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sub>
                      </m:sSub>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Subject to:</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10</m:t>
                      </m:r>
                    </m:oMath>
                  </m:oMathPara>
                </a14:m>
                <a:endParaRPr lang="en-US" sz="24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9</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20</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6</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3</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182</m:t>
                      </m:r>
                    </m:oMath>
                  </m:oMathPara>
                </a14:m>
                <a:endParaRPr lang="en-US" sz="2400" dirty="0">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0</m:t>
                      </m:r>
                    </m:oMath>
                  </m:oMathPara>
                </a14:m>
                <a:endParaRPr lang="en-US" sz="2400" dirty="0">
                  <a:effectLst/>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0</m:t>
                      </m:r>
                    </m:oMath>
                  </m:oMathPara>
                </a14:m>
                <a:endParaRPr lang="en-US" sz="2400" dirty="0">
                  <a:effectLst/>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3</m:t>
                          </m:r>
                        </m:sub>
                      </m:sSub>
                      <m:r>
                        <a:rPr lang="en-US" sz="2400" i="1">
                          <a:latin typeface="Cambria Math" panose="02040503050406030204" pitchFamily="18" charset="0"/>
                        </a:rPr>
                        <m:t>≥</m:t>
                      </m:r>
                      <m:r>
                        <a:rPr lang="en-US" sz="2400" i="1">
                          <a:latin typeface="Cambria Math" panose="02040503050406030204" pitchFamily="18" charset="0"/>
                        </a:rPr>
                        <m:t>0</m:t>
                      </m:r>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effectLst/>
                    <a:latin typeface="Times New Roman" panose="02020603050405020304" pitchFamily="18" charset="0"/>
                    <a:cs typeface="Times New Roman" panose="02020603050405020304" pitchFamily="18" charset="0"/>
                  </a:rPr>
                  <a:t>The solution is: </a:t>
                </a:r>
                <a14:m>
                  <m:oMath xmlns:m="http://schemas.openxmlformats.org/officeDocument/2006/math">
                    <m:sSub>
                      <m:sSubPr>
                        <m:ctrlPr>
                          <a:rPr lang="en-US" sz="2400" b="0" i="1" smtClean="0">
                            <a:effectLst/>
                            <a:latin typeface="Cambria Math" panose="02040503050406030204" pitchFamily="18" charset="0"/>
                            <a:cs typeface="Times New Roman" panose="02020603050405020304" pitchFamily="18" charset="0"/>
                          </a:rPr>
                        </m:ctrlPr>
                      </m:sSubPr>
                      <m:e>
                        <m:r>
                          <a:rPr lang="en-US" sz="2400" b="0" i="1" smtClean="0">
                            <a:effectLst/>
                            <a:latin typeface="Cambria Math" panose="02040503050406030204" pitchFamily="18" charset="0"/>
                            <a:cs typeface="Times New Roman" panose="02020603050405020304" pitchFamily="18" charset="0"/>
                          </a:rPr>
                          <m:t>𝑥</m:t>
                        </m:r>
                      </m:e>
                      <m:sub>
                        <m:r>
                          <a:rPr lang="en-US" sz="2400" b="0" i="1" smtClean="0">
                            <a:effectLst/>
                            <a:latin typeface="Cambria Math" panose="02040503050406030204" pitchFamily="18" charset="0"/>
                            <a:cs typeface="Times New Roman" panose="02020603050405020304" pitchFamily="18" charset="0"/>
                          </a:rPr>
                          <m:t>1</m:t>
                        </m:r>
                      </m:sub>
                    </m:sSub>
                    <m:r>
                      <a:rPr lang="en-US" sz="2400" b="0" i="1" smtClean="0">
                        <a:effectLst/>
                        <a:latin typeface="Cambria Math" panose="02040503050406030204" pitchFamily="18" charset="0"/>
                        <a:cs typeface="Times New Roman" panose="02020603050405020304" pitchFamily="18" charset="0"/>
                      </a:rPr>
                      <m:t>=</m:t>
                    </m:r>
                    <m:r>
                      <a:rPr lang="en-US" sz="2400" b="0" i="1" smtClean="0">
                        <a:effectLst/>
                        <a:latin typeface="Cambria Math" panose="02040503050406030204" pitchFamily="18" charset="0"/>
                        <a:cs typeface="Times New Roman" panose="02020603050405020304" pitchFamily="18" charset="0"/>
                      </a:rPr>
                      <m:t>4</m:t>
                    </m:r>
                    <m:r>
                      <a:rPr lang="en-US" sz="2400" b="0" i="1" smtClean="0">
                        <a:effectLst/>
                        <a:latin typeface="Cambria Math" panose="02040503050406030204" pitchFamily="18" charset="0"/>
                        <a:cs typeface="Times New Roman" panose="02020603050405020304" pitchFamily="18" charset="0"/>
                      </a:rPr>
                      <m:t>, </m:t>
                    </m:r>
                    <m:sSub>
                      <m:sSubPr>
                        <m:ctrlPr>
                          <a:rPr lang="en-US" sz="2400" b="0" i="1" smtClean="0">
                            <a:effectLst/>
                            <a:latin typeface="Cambria Math" panose="02040503050406030204" pitchFamily="18" charset="0"/>
                            <a:cs typeface="Times New Roman" panose="02020603050405020304" pitchFamily="18" charset="0"/>
                          </a:rPr>
                        </m:ctrlPr>
                      </m:sSubPr>
                      <m:e>
                        <m:r>
                          <a:rPr lang="en-US" sz="2400" b="0" i="1" smtClean="0">
                            <a:effectLst/>
                            <a:latin typeface="Cambria Math" panose="02040503050406030204" pitchFamily="18" charset="0"/>
                            <a:cs typeface="Times New Roman" panose="02020603050405020304" pitchFamily="18" charset="0"/>
                          </a:rPr>
                          <m:t>𝑥</m:t>
                        </m:r>
                      </m:e>
                      <m:sub>
                        <m:r>
                          <a:rPr lang="en-US" sz="2400" b="0" i="1" smtClean="0">
                            <a:effectLst/>
                            <a:latin typeface="Cambria Math" panose="02040503050406030204" pitchFamily="18" charset="0"/>
                            <a:cs typeface="Times New Roman" panose="02020603050405020304" pitchFamily="18" charset="0"/>
                          </a:rPr>
                          <m:t>2</m:t>
                        </m:r>
                      </m:sub>
                    </m:sSub>
                    <m:r>
                      <a:rPr lang="en-US" sz="2400" b="0" i="1" smtClean="0">
                        <a:effectLst/>
                        <a:latin typeface="Cambria Math" panose="02040503050406030204" pitchFamily="18" charset="0"/>
                        <a:cs typeface="Times New Roman" panose="02020603050405020304" pitchFamily="18" charset="0"/>
                      </a:rPr>
                      <m:t>=</m:t>
                    </m:r>
                    <m:r>
                      <a:rPr lang="en-US" sz="2400" b="0" i="1" smtClean="0">
                        <a:effectLst/>
                        <a:latin typeface="Cambria Math" panose="02040503050406030204" pitchFamily="18" charset="0"/>
                        <a:cs typeface="Times New Roman" panose="02020603050405020304" pitchFamily="18" charset="0"/>
                      </a:rPr>
                      <m:t>10</m:t>
                    </m:r>
                    <m:r>
                      <a:rPr lang="en-US" sz="2400" b="0" i="1" smtClean="0">
                        <a:effectLst/>
                        <a:latin typeface="Cambria Math" panose="02040503050406030204" pitchFamily="18" charset="0"/>
                        <a:cs typeface="Times New Roman" panose="02020603050405020304" pitchFamily="18" charset="0"/>
                      </a:rPr>
                      <m:t>, </m:t>
                    </m:r>
                    <m:sSub>
                      <m:sSubPr>
                        <m:ctrlPr>
                          <a:rPr lang="en-US" sz="2400" b="0" i="1" smtClean="0">
                            <a:effectLst/>
                            <a:latin typeface="Cambria Math" panose="02040503050406030204" pitchFamily="18" charset="0"/>
                            <a:cs typeface="Times New Roman" panose="02020603050405020304" pitchFamily="18" charset="0"/>
                          </a:rPr>
                        </m:ctrlPr>
                      </m:sSubPr>
                      <m:e>
                        <m:r>
                          <a:rPr lang="en-US" sz="2400" b="0" i="1" smtClean="0">
                            <a:effectLst/>
                            <a:latin typeface="Cambria Math" panose="02040503050406030204" pitchFamily="18" charset="0"/>
                            <a:cs typeface="Times New Roman" panose="02020603050405020304" pitchFamily="18" charset="0"/>
                          </a:rPr>
                          <m:t>𝑥</m:t>
                        </m:r>
                      </m:e>
                      <m:sub>
                        <m:r>
                          <a:rPr lang="en-US" sz="2400" b="0" i="1" smtClean="0">
                            <a:effectLst/>
                            <a:latin typeface="Cambria Math" panose="02040503050406030204" pitchFamily="18" charset="0"/>
                            <a:cs typeface="Times New Roman" panose="02020603050405020304" pitchFamily="18" charset="0"/>
                          </a:rPr>
                          <m:t>3</m:t>
                        </m:r>
                      </m:sub>
                    </m:sSub>
                    <m:r>
                      <a:rPr lang="en-US" sz="2400" b="0" i="1" smtClean="0">
                        <a:effectLst/>
                        <a:latin typeface="Cambria Math" panose="02040503050406030204" pitchFamily="18" charset="0"/>
                        <a:cs typeface="Times New Roman" panose="02020603050405020304" pitchFamily="18" charset="0"/>
                      </a:rPr>
                      <m:t>=</m:t>
                    </m:r>
                    <m:r>
                      <a:rPr lang="en-US" sz="2400" b="0" i="1" smtClean="0">
                        <a:effectLst/>
                        <a:latin typeface="Cambria Math" panose="02040503050406030204" pitchFamily="18" charset="0"/>
                        <a:cs typeface="Times New Roman" panose="02020603050405020304" pitchFamily="18" charset="0"/>
                      </a:rPr>
                      <m:t>14</m:t>
                    </m:r>
                  </m:oMath>
                </a14:m>
                <a:r>
                  <a:rPr lang="en-US" sz="2400" dirty="0">
                    <a:effectLst/>
                    <a:latin typeface="Times New Roman" panose="02020603050405020304" pitchFamily="18" charset="0"/>
                    <a:cs typeface="Times New Roman" panose="02020603050405020304" pitchFamily="18" charset="0"/>
                  </a:rPr>
                  <a:t>.</a:t>
                </a:r>
              </a:p>
              <a:p>
                <a:pPr marL="0" indent="0" algn="ctr">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71BAB71-3F48-490E-9436-3B246EBA7EA3}"/>
                  </a:ext>
                </a:extLst>
              </p:cNvPr>
              <p:cNvSpPr>
                <a:spLocks noGrp="1" noRot="1" noChangeAspect="1" noMove="1" noResize="1" noEditPoints="1" noAdjustHandles="1" noChangeArrowheads="1" noChangeShapeType="1" noTextEdit="1"/>
              </p:cNvSpPr>
              <p:nvPr>
                <p:ph idx="1"/>
              </p:nvPr>
            </p:nvSpPr>
            <p:spPr>
              <a:xfrm>
                <a:off x="838200" y="1075766"/>
                <a:ext cx="10515600" cy="5101197"/>
              </a:xfrm>
              <a:blipFill>
                <a:blip r:embed="rId2"/>
                <a:stretch>
                  <a:fillRect l="-928" t="-1673"/>
                </a:stretch>
              </a:blipFill>
            </p:spPr>
            <p:txBody>
              <a:bodyPr/>
              <a:lstStyle/>
              <a:p>
                <a:r>
                  <a:rPr lang="en-US">
                    <a:noFill/>
                  </a:rPr>
                  <a:t> </a:t>
                </a:r>
              </a:p>
            </p:txBody>
          </p:sp>
        </mc:Fallback>
      </mc:AlternateContent>
    </p:spTree>
    <p:extLst>
      <p:ext uri="{BB962C8B-B14F-4D97-AF65-F5344CB8AC3E}">
        <p14:creationId xmlns:p14="http://schemas.microsoft.com/office/powerpoint/2010/main" val="3275706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2965-7D37-4141-8916-3B680944860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 list of words to pay attention to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7C8571-9547-4699-AA7B-48DEB829C29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Minimal cost =&gt; Minimization problem.</a:t>
                </a:r>
              </a:p>
              <a:p>
                <a:r>
                  <a:rPr lang="en-US" dirty="0">
                    <a:latin typeface="Times New Roman" panose="02020603050405020304" pitchFamily="18" charset="0"/>
                    <a:cs typeface="Times New Roman" panose="02020603050405020304" pitchFamily="18" charset="0"/>
                  </a:rPr>
                  <a:t>Maximize profit =&gt; Maximization problem.</a:t>
                </a:r>
              </a:p>
              <a:p>
                <a:r>
                  <a:rPr lang="en-US" dirty="0">
                    <a:latin typeface="Times New Roman" panose="02020603050405020304" pitchFamily="18" charset="0"/>
                    <a:cs typeface="Times New Roman" panose="02020603050405020304" pitchFamily="18" charset="0"/>
                  </a:rPr>
                  <a:t>Limits the number of =&gt; less than or equal to </a:t>
                </a:r>
                <a14:m>
                  <m:oMath xmlns:m="http://schemas.openxmlformats.org/officeDocument/2006/math">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m:t>
                        </m:r>
                      </m:e>
                    </m:d>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 more than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oMath>
                </a14:m>
                <a:r>
                  <a:rPr lang="en-US" dirty="0">
                    <a:latin typeface="Times New Roman" panose="02020603050405020304" pitchFamily="18" charset="0"/>
                    <a:cs typeface="Times New Roman" panose="02020603050405020304" pitchFamily="18" charset="0"/>
                  </a:rPr>
                  <a:t> =&gt; less than or equal to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𝑥</m:t>
                        </m:r>
                      </m:e>
                    </m:d>
                  </m:oMath>
                </a14:m>
                <a:endParaRPr lang="en-US" b="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 less than x =&gt; greater than or equal to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dirty="0" smtClean="0">
                        <a:latin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cs typeface="Times New Roman" panose="02020603050405020304" pitchFamily="18" charset="0"/>
                      </a:rPr>
                      <m:t>𝑥</m:t>
                    </m:r>
                    <m:r>
                      <a:rPr lang="en-US" b="0" i="1" dirty="0" smtClean="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least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oMath>
                </a14:m>
                <a:r>
                  <a:rPr lang="en-US" dirty="0">
                    <a:latin typeface="Times New Roman" panose="02020603050405020304" pitchFamily="18" charset="0"/>
                    <a:cs typeface="Times New Roman" panose="02020603050405020304" pitchFamily="18" charset="0"/>
                  </a:rPr>
                  <a:t> =&gt; greater than or equal to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b="0" i="1" dirty="0" smtClean="0">
                            <a:latin typeface="Cambria Math" panose="02040503050406030204" pitchFamily="18" charset="0"/>
                            <a:cs typeface="Times New Roman" panose="02020603050405020304" pitchFamily="18" charset="0"/>
                          </a:rPr>
                        </m:ctrlPr>
                      </m:dPr>
                      <m:e>
                        <m:r>
                          <a:rPr lang="en-US" b="0" i="1" dirty="0" smtClean="0">
                            <a:latin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cs typeface="Times New Roman" panose="02020603050405020304" pitchFamily="18" charset="0"/>
                          </a:rPr>
                          <m:t>𝑥</m:t>
                        </m:r>
                      </m:e>
                    </m:d>
                  </m:oMath>
                </a14:m>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At most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oMath>
                </a14:m>
                <a:r>
                  <a:rPr lang="en-US" b="0" dirty="0">
                    <a:latin typeface="Times New Roman" panose="02020603050405020304" pitchFamily="18" charset="0"/>
                    <a:cs typeface="Times New Roman" panose="02020603050405020304" pitchFamily="18" charset="0"/>
                  </a:rPr>
                  <a:t> =&gt; less than or equal to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oMath>
                </a14:m>
                <a:r>
                  <a:rPr lang="en-US" b="0"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b="0" i="1" dirty="0" smtClean="0">
                            <a:latin typeface="Cambria Math" panose="02040503050406030204" pitchFamily="18" charset="0"/>
                            <a:cs typeface="Times New Roman" panose="02020603050405020304" pitchFamily="18" charset="0"/>
                          </a:rPr>
                        </m:ctrlPr>
                      </m:dPr>
                      <m:e>
                        <m:r>
                          <a:rPr lang="en-US" b="0" i="1" dirty="0" smtClean="0">
                            <a:latin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cs typeface="Times New Roman" panose="02020603050405020304" pitchFamily="18" charset="0"/>
                          </a:rPr>
                          <m:t>𝑥</m:t>
                        </m:r>
                      </m:e>
                    </m:d>
                  </m:oMath>
                </a14:m>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If a number is specified, then it is simply an equal sign. </a:t>
                </a:r>
                <a14:m>
                  <m:oMath xmlns:m="http://schemas.openxmlformats.org/officeDocument/2006/math">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𝑥</m:t>
                        </m:r>
                      </m:e>
                    </m:d>
                  </m:oMath>
                </a14:m>
                <a:endParaRPr lang="en-US" b="0" dirty="0">
                  <a:latin typeface="Times New Roman" panose="02020603050405020304" pitchFamily="18" charset="0"/>
                  <a:cs typeface="Times New Roman" panose="02020603050405020304" pitchFamily="18" charset="0"/>
                </a:endParaRPr>
              </a:p>
              <a:p>
                <a:pPr marL="0" indent="0">
                  <a:buNone/>
                </a:pPr>
                <a:endParaRPr lang="en-US" b="0" dirty="0">
                  <a:latin typeface="Times New Roman" panose="02020603050405020304" pitchFamily="18" charset="0"/>
                  <a:cs typeface="Times New Roman" panose="02020603050405020304" pitchFamily="18" charset="0"/>
                </a:endParaRPr>
              </a:p>
              <a:p>
                <a:pPr marL="0" indent="0">
                  <a:buNone/>
                </a:pPr>
                <a:endParaRPr lang="en-US" b="0" dirty="0">
                  <a:latin typeface="Times New Roman" panose="02020603050405020304" pitchFamily="18" charset="0"/>
                  <a:cs typeface="Times New Roman" panose="02020603050405020304" pitchFamily="18" charset="0"/>
                </a:endParaRPr>
              </a:p>
              <a:p>
                <a:pPr marL="0" indent="0">
                  <a:buNone/>
                </a:pPr>
                <a:endParaRPr lang="en-US" b="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3E7C8571-9547-4699-AA7B-48DEB829C29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53138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C66BE6-A61B-4CD3-9A5F-F29EB158AAAD}"/>
              </a:ext>
            </a:extLst>
          </p:cNvPr>
          <p:cNvSpPr txBox="1"/>
          <p:nvPr/>
        </p:nvSpPr>
        <p:spPr>
          <a:xfrm>
            <a:off x="2066365" y="2921168"/>
            <a:ext cx="8059270" cy="1015663"/>
          </a:xfrm>
          <a:prstGeom prst="rect">
            <a:avLst/>
          </a:prstGeom>
          <a:noFill/>
        </p:spPr>
        <p:txBody>
          <a:bodyPr wrap="square" rtlCol="0">
            <a:spAutoFit/>
          </a:bodyPr>
          <a:lstStyle/>
          <a:p>
            <a:pPr algn="ctr"/>
            <a:r>
              <a:rPr lang="en-US" sz="6000" dirty="0">
                <a:latin typeface="Times New Roman" panose="02020603050405020304" pitchFamily="18" charset="0"/>
                <a:cs typeface="Times New Roman" panose="02020603050405020304" pitchFamily="18" charset="0"/>
              </a:rPr>
              <a:t>Thank you for listening!</a:t>
            </a:r>
          </a:p>
        </p:txBody>
      </p:sp>
    </p:spTree>
    <p:extLst>
      <p:ext uri="{BB962C8B-B14F-4D97-AF65-F5344CB8AC3E}">
        <p14:creationId xmlns:p14="http://schemas.microsoft.com/office/powerpoint/2010/main" val="79267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7F5B-0D04-407E-A4AF-7D13E167F0C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E0E716-E1E0-466F-A70B-D986E006489D}"/>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 transport company has two types of trucks, Type A, and Type B. Type A trucks have a refrigerated capacity of </a:t>
                </a:r>
                <a14:m>
                  <m:oMath xmlns:m="http://schemas.openxmlformats.org/officeDocument/2006/math">
                    <m:r>
                      <a:rPr lang="en-US" b="0" i="1" smtClean="0">
                        <a:latin typeface="Cambria Math" panose="02040503050406030204" pitchFamily="18" charset="0"/>
                      </a:rPr>
                      <m:t>20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and a non-refrigerated capacity of </a:t>
                </a:r>
                <a14:m>
                  <m:oMath xmlns:m="http://schemas.openxmlformats.org/officeDocument/2006/math">
                    <m:r>
                      <a:rPr lang="en-US" b="0" i="1" smtClean="0">
                        <a:latin typeface="Cambria Math" panose="02040503050406030204" pitchFamily="18" charset="0"/>
                      </a:rPr>
                      <m:t>40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On the other hand, Type B trucks have an equal refrigerated and non-refrigerated capacity (</a:t>
                </a:r>
                <a14:m>
                  <m:oMath xmlns:m="http://schemas.openxmlformats.org/officeDocument/2006/math">
                    <m:r>
                      <a:rPr lang="en-US" b="0" i="1" smtClean="0">
                        <a:latin typeface="Cambria Math" panose="02040503050406030204" pitchFamily="18" charset="0"/>
                      </a:rPr>
                      <m:t>30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A grocer must hire trucks to transport </a:t>
                </a:r>
                <a14:m>
                  <m:oMath xmlns:m="http://schemas.openxmlformats.org/officeDocument/2006/math">
                    <m:r>
                      <a:rPr lang="en-US" b="0" i="1" smtClean="0">
                        <a:latin typeface="Cambria Math" panose="02040503050406030204" pitchFamily="18" charset="0"/>
                      </a:rPr>
                      <m:t>3000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of refrigerated stock and </a:t>
                </a:r>
                <a14:m>
                  <m:oMath xmlns:m="http://schemas.openxmlformats.org/officeDocument/2006/math">
                    <m:r>
                      <a:rPr lang="en-US" b="0" i="1" smtClean="0">
                        <a:latin typeface="Cambria Math" panose="02040503050406030204" pitchFamily="18" charset="0"/>
                      </a:rPr>
                      <m:t>4000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of non-refrigerated stock. The cost per kilometer for Type A is </a:t>
                </a:r>
                <a14:m>
                  <m:oMath xmlns:m="http://schemas.openxmlformats.org/officeDocument/2006/math">
                    <m:r>
                      <a:rPr lang="en-US" b="0" i="1" smtClean="0">
                        <a:latin typeface="Cambria Math" panose="02040503050406030204" pitchFamily="18" charset="0"/>
                      </a:rPr>
                      <m:t>30</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b="0" i="1" smtClean="0">
                        <a:latin typeface="Cambria Math" panose="02040503050406030204" pitchFamily="18" charset="0"/>
                      </a:rPr>
                      <m:t>40</m:t>
                    </m:r>
                  </m:oMath>
                </a14:m>
                <a:r>
                  <a:rPr lang="en-US" dirty="0">
                    <a:latin typeface="Times New Roman" panose="02020603050405020304" pitchFamily="18" charset="0"/>
                    <a:cs typeface="Times New Roman" panose="02020603050405020304" pitchFamily="18" charset="0"/>
                  </a:rPr>
                  <a:t> for Type B. How many trucks of each type should the grocer rent to achieve minimal cost?</a:t>
                </a:r>
              </a:p>
            </p:txBody>
          </p:sp>
        </mc:Choice>
        <mc:Fallback xmlns="">
          <p:sp>
            <p:nvSpPr>
              <p:cNvPr id="3" name="Content Placeholder 2">
                <a:extLst>
                  <a:ext uri="{FF2B5EF4-FFF2-40B4-BE49-F238E27FC236}">
                    <a16:creationId xmlns:a16="http://schemas.microsoft.com/office/drawing/2014/main" id="{D7E0E716-E1E0-466F-A70B-D986E006489D}"/>
                  </a:ext>
                </a:extLst>
              </p:cNvPr>
              <p:cNvSpPr>
                <a:spLocks noGrp="1" noRot="1" noChangeAspect="1" noMove="1" noResize="1" noEditPoints="1" noAdjustHandles="1" noChangeArrowheads="1" noChangeShapeType="1" noTextEdit="1"/>
              </p:cNvSpPr>
              <p:nvPr>
                <p:ph idx="1"/>
              </p:nvPr>
            </p:nvSpPr>
            <p:spPr>
              <a:blipFill>
                <a:blip r:embed="rId2"/>
                <a:stretch>
                  <a:fillRect l="-1217" t="-2381" r="-1623"/>
                </a:stretch>
              </a:blipFill>
            </p:spPr>
            <p:txBody>
              <a:bodyPr/>
              <a:lstStyle/>
              <a:p>
                <a:r>
                  <a:rPr lang="en-US">
                    <a:noFill/>
                  </a:rPr>
                  <a:t> </a:t>
                </a:r>
              </a:p>
            </p:txBody>
          </p:sp>
        </mc:Fallback>
      </mc:AlternateContent>
    </p:spTree>
    <p:extLst>
      <p:ext uri="{BB962C8B-B14F-4D97-AF65-F5344CB8AC3E}">
        <p14:creationId xmlns:p14="http://schemas.microsoft.com/office/powerpoint/2010/main" val="141249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59D7-81DD-4920-8C1F-5A95E64CA19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CE7200-1B8B-4110-8CD3-6F110A0EE550}"/>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first step in turning the problem statement into a set of mathematical expressions is to determine the objective function. The statement “How many trucks of each type should the grocer rent to achieve minimal cost?” represents the clue to obtaining the objective function. </a:t>
                </a:r>
              </a:p>
              <a:p>
                <a:pPr marL="0" indent="0">
                  <a:buNone/>
                </a:pPr>
                <a:r>
                  <a:rPr lang="en-US" sz="2400" dirty="0">
                    <a:latin typeface="Times New Roman" panose="02020603050405020304" pitchFamily="18" charset="0"/>
                    <a:cs typeface="Times New Roman" panose="02020603050405020304" pitchFamily="18" charset="0"/>
                  </a:rPr>
                  <a:t>Since Type A trucks cost 30 dollars per kilometer and Type B trucks cost 40, the total cost, our objective, depends on the number of trucks used from each type. Therefore, the objective function is: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=30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+40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Where,</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𝑛𝑢𝑚𝑏𝑒𝑟</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𝑇𝑦𝑝𝑒</m:t>
                      </m:r>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𝑡𝑟𝑢𝑐𝑘𝑠</m:t>
                      </m:r>
                    </m:oMath>
                  </m:oMathPara>
                </a14:m>
                <a:endParaRPr lang="en-US" sz="24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𝑛𝑢𝑚𝑏𝑒𝑟</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𝑇𝑦𝑝𝑒</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 </m:t>
                      </m:r>
                      <m:r>
                        <a:rPr lang="en-US" sz="2400" b="0" i="1" smtClean="0">
                          <a:latin typeface="Cambria Math" panose="02040503050406030204" pitchFamily="18" charset="0"/>
                        </a:rPr>
                        <m:t>𝑡𝑟𝑢𝑐𝑘𝑠</m:t>
                      </m:r>
                    </m:oMath>
                  </m:oMathPara>
                </a14:m>
                <a:endParaRPr lang="en-US" sz="2400" b="0" dirty="0">
                  <a:latin typeface="Times New Roman" panose="02020603050405020304" pitchFamily="18" charset="0"/>
                  <a:cs typeface="Times New Roman" panose="02020603050405020304" pitchFamily="18" charset="0"/>
                </a:endParaRPr>
              </a:p>
              <a:p>
                <a:pPr marL="0" indent="0">
                  <a:buNone/>
                </a:pPr>
                <a:endParaRPr lang="en-US" sz="2000" b="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91CE7200-1B8B-4110-8CD3-6F110A0EE550}"/>
                  </a:ext>
                </a:extLst>
              </p:cNvPr>
              <p:cNvSpPr>
                <a:spLocks noGrp="1" noRot="1" noChangeAspect="1" noMove="1" noResize="1" noEditPoints="1" noAdjustHandles="1" noChangeArrowheads="1" noChangeShapeType="1" noTextEdit="1"/>
              </p:cNvSpPr>
              <p:nvPr>
                <p:ph idx="1"/>
              </p:nvPr>
            </p:nvSpPr>
            <p:spPr>
              <a:blipFill>
                <a:blip r:embed="rId2"/>
                <a:stretch>
                  <a:fillRect l="-928" t="-1961" r="-1043"/>
                </a:stretch>
              </a:blipFill>
            </p:spPr>
            <p:txBody>
              <a:bodyPr/>
              <a:lstStyle/>
              <a:p>
                <a:r>
                  <a:rPr lang="en-US">
                    <a:noFill/>
                  </a:rPr>
                  <a:t> </a:t>
                </a:r>
              </a:p>
            </p:txBody>
          </p:sp>
        </mc:Fallback>
      </mc:AlternateContent>
    </p:spTree>
    <p:extLst>
      <p:ext uri="{BB962C8B-B14F-4D97-AF65-F5344CB8AC3E}">
        <p14:creationId xmlns:p14="http://schemas.microsoft.com/office/powerpoint/2010/main" val="109775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D1C1-9FCA-4614-8539-427691FD10A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006DAF6-6893-4908-A43A-79283C74F6ED}"/>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Next, we determine the constraints. The statement “A grocer must hire trucks to transport </a:t>
                </a:r>
                <a14:m>
                  <m:oMath xmlns:m="http://schemas.openxmlformats.org/officeDocument/2006/math">
                    <m:r>
                      <a:rPr lang="en-US" i="1">
                        <a:latin typeface="Cambria Math" panose="02040503050406030204" pitchFamily="18" charset="0"/>
                      </a:rPr>
                      <m:t>3000</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of refrigerated stock and </a:t>
                </a:r>
                <a14:m>
                  <m:oMath xmlns:m="http://schemas.openxmlformats.org/officeDocument/2006/math">
                    <m:r>
                      <a:rPr lang="en-US" i="1">
                        <a:latin typeface="Cambria Math" panose="02040503050406030204" pitchFamily="18" charset="0"/>
                      </a:rPr>
                      <m:t>4000</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of non-refrigerated stock.” Determines the constraints of this optimization problem. We need to carry </a:t>
                </a:r>
                <a14:m>
                  <m:oMath xmlns:m="http://schemas.openxmlformats.org/officeDocument/2006/math">
                    <m:r>
                      <a:rPr lang="en-US" i="1">
                        <a:latin typeface="Cambria Math" panose="02040503050406030204" pitchFamily="18" charset="0"/>
                      </a:rPr>
                      <m:t>3000</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i="1">
                        <a:latin typeface="Cambria Math" panose="02040503050406030204" pitchFamily="18" charset="0"/>
                      </a:rPr>
                      <m:t>4000</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of refrigerated and non-refrigerated stock, respectively. Since trucks of Type A can carry </a:t>
                </a:r>
                <a14:m>
                  <m:oMath xmlns:m="http://schemas.openxmlformats.org/officeDocument/2006/math">
                    <m:r>
                      <a:rPr lang="en-US" i="1">
                        <a:latin typeface="Cambria Math" panose="02040503050406030204" pitchFamily="18" charset="0"/>
                      </a:rPr>
                      <m:t>20</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of refrigerated stock, and trucks of Type B can carry </a:t>
                </a:r>
                <a14:m>
                  <m:oMath xmlns:m="http://schemas.openxmlformats.org/officeDocument/2006/math">
                    <m:r>
                      <a:rPr lang="en-US" b="0" i="1" smtClean="0">
                        <a:latin typeface="Cambria Math" panose="02040503050406030204" pitchFamily="18" charset="0"/>
                      </a:rPr>
                      <m:t>30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of refrigerated stock, the following equation represents this constraint: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+30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3000</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7006DAF6-6893-4908-A43A-79283C74F6ED}"/>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377648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8795-FC05-494B-9F03-88FC687D22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A8506F-82B4-4175-8C9F-1BA2E87D7A03}"/>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Since Type A trucks can carry </a:t>
                </a:r>
                <a14:m>
                  <m:oMath xmlns:m="http://schemas.openxmlformats.org/officeDocument/2006/math">
                    <m:r>
                      <a:rPr lang="en-US" b="0" i="1" smtClean="0">
                        <a:latin typeface="Cambria Math" panose="02040503050406030204" pitchFamily="18" charset="0"/>
                      </a:rPr>
                      <m:t>40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of non-refrigerated stock and Type B trucks can carry </a:t>
                </a:r>
                <a14:m>
                  <m:oMath xmlns:m="http://schemas.openxmlformats.org/officeDocument/2006/math">
                    <m:r>
                      <a:rPr lang="en-US" b="0" i="1" smtClean="0">
                        <a:latin typeface="Cambria Math" panose="02040503050406030204" pitchFamily="18" charset="0"/>
                      </a:rPr>
                      <m:t>30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of non-refrigerated stock, the next constraint is:</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30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4000</m:t>
                      </m:r>
                    </m:oMath>
                  </m:oMathPara>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Finally, it is obvious that the number of trucks can only be positive. Therefore, we need non-negativity constraints, which are: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oMath>
                  </m:oMathPara>
                </a14:m>
                <a:endParaRPr lang="en-US"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oMath>
                  </m:oMathPara>
                </a14:m>
                <a:endParaRPr lang="en-US" b="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 </a:t>
                </a:r>
              </a:p>
            </p:txBody>
          </p:sp>
        </mc:Choice>
        <mc:Fallback>
          <p:sp>
            <p:nvSpPr>
              <p:cNvPr id="3" name="Content Placeholder 2">
                <a:extLst>
                  <a:ext uri="{FF2B5EF4-FFF2-40B4-BE49-F238E27FC236}">
                    <a16:creationId xmlns:a16="http://schemas.microsoft.com/office/drawing/2014/main" id="{89A8506F-82B4-4175-8C9F-1BA2E87D7A03}"/>
                  </a:ext>
                </a:extLst>
              </p:cNvPr>
              <p:cNvSpPr>
                <a:spLocks noGrp="1" noRot="1" noChangeAspect="1" noMove="1" noResize="1" noEditPoints="1" noAdjustHandles="1" noChangeArrowheads="1" noChangeShapeType="1" noTextEdit="1"/>
              </p:cNvSpPr>
              <p:nvPr>
                <p:ph idx="1"/>
              </p:nvPr>
            </p:nvSpPr>
            <p:spPr>
              <a:blipFill>
                <a:blip r:embed="rId2"/>
                <a:stretch>
                  <a:fillRect l="-1217" t="-2381" r="-812"/>
                </a:stretch>
              </a:blipFill>
            </p:spPr>
            <p:txBody>
              <a:bodyPr/>
              <a:lstStyle/>
              <a:p>
                <a:r>
                  <a:rPr lang="en-US">
                    <a:noFill/>
                  </a:rPr>
                  <a:t> </a:t>
                </a:r>
              </a:p>
            </p:txBody>
          </p:sp>
        </mc:Fallback>
      </mc:AlternateContent>
    </p:spTree>
    <p:extLst>
      <p:ext uri="{BB962C8B-B14F-4D97-AF65-F5344CB8AC3E}">
        <p14:creationId xmlns:p14="http://schemas.microsoft.com/office/powerpoint/2010/main" val="3025131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9DA3-1AE0-447D-96C8-96BD281DC4E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8C9624-11AC-49C1-A66D-5D44E4D64E90}"/>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The final expressions to solve this problem are:</a:t>
                </a:r>
              </a:p>
              <a:p>
                <a:pPr marL="0" indent="0">
                  <a:buNone/>
                </a:pPr>
                <a:r>
                  <a:rPr lang="en-US" sz="2400" dirty="0">
                    <a:latin typeface="Times New Roman" panose="02020603050405020304" pitchFamily="18" charset="0"/>
                    <a:cs typeface="Times New Roman" panose="02020603050405020304" pitchFamily="18" charset="0"/>
                  </a:rPr>
                  <a:t>Minimize: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30</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40</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oMath>
                  </m:oMathPara>
                </a14:m>
                <a:endParaRPr lang="en-US" sz="2400" b="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Subject to:</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20</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30</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b="0" i="1" smtClean="0">
                          <a:latin typeface="Cambria Math" panose="02040503050406030204" pitchFamily="18" charset="0"/>
                        </a:rPr>
                        <m:t>=</m:t>
                      </m:r>
                      <m:r>
                        <a:rPr lang="en-US" sz="2400" i="1">
                          <a:latin typeface="Cambria Math" panose="02040503050406030204" pitchFamily="18" charset="0"/>
                        </a:rPr>
                        <m:t>300</m:t>
                      </m:r>
                      <m:r>
                        <a:rPr lang="en-US" sz="2400" b="0" i="1" smtClean="0">
                          <a:latin typeface="Cambria Math" panose="02040503050406030204" pitchFamily="18" charset="0"/>
                        </a:rPr>
                        <m:t>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40</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30</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b="0" i="1" smtClean="0">
                          <a:latin typeface="Cambria Math" panose="02040503050406030204" pitchFamily="18" charset="0"/>
                        </a:rPr>
                        <m:t>=</m:t>
                      </m:r>
                      <m:r>
                        <a:rPr lang="en-US" sz="2400" i="1">
                          <a:latin typeface="Cambria Math" panose="02040503050406030204" pitchFamily="18" charset="0"/>
                        </a:rPr>
                        <m:t>4000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0</m:t>
                      </m:r>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solution to this problem (obtained using python code) is: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51</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66</m:t>
                      </m:r>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608C9624-11AC-49C1-A66D-5D44E4D64E90}"/>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US">
                    <a:noFill/>
                  </a:rPr>
                  <a:t> </a:t>
                </a:r>
              </a:p>
            </p:txBody>
          </p:sp>
        </mc:Fallback>
      </mc:AlternateContent>
    </p:spTree>
    <p:extLst>
      <p:ext uri="{BB962C8B-B14F-4D97-AF65-F5344CB8AC3E}">
        <p14:creationId xmlns:p14="http://schemas.microsoft.com/office/powerpoint/2010/main" val="72801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2C14-D3CF-40F2-8098-A034668529F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2</a:t>
            </a:r>
          </a:p>
        </p:txBody>
      </p:sp>
      <p:sp>
        <p:nvSpPr>
          <p:cNvPr id="3" name="Content Placeholder 2">
            <a:extLst>
              <a:ext uri="{FF2B5EF4-FFF2-40B4-BE49-F238E27FC236}">
                <a16:creationId xmlns:a16="http://schemas.microsoft.com/office/drawing/2014/main" id="{F6B3A20C-BAC7-454A-BFD2-678D8FE49B82}"/>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A fruit juice company makes two special drinks by blending apple and pineapple juices. The profit per liter is $0.60 for the first drink and $0.50 for the second drink. The table shows the portions of apple and pineapple juice in each drink.</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There are 1000 liters of apple juice and 1500 liters of pineapple juice available. Use the simplex method to find the numbers of liters of each drink that should be produced in order to maximize the profit.</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40E9C34D-49F7-49ED-A86C-346230F8A2AC}"/>
              </a:ext>
            </a:extLst>
          </p:cNvPr>
          <p:cNvGraphicFramePr>
            <a:graphicFrameLocks noGrp="1"/>
          </p:cNvGraphicFramePr>
          <p:nvPr>
            <p:extLst>
              <p:ext uri="{D42A27DB-BD31-4B8C-83A1-F6EECF244321}">
                <p14:modId xmlns:p14="http://schemas.microsoft.com/office/powerpoint/2010/main" val="3642307073"/>
              </p:ext>
            </p:extLst>
          </p:nvPr>
        </p:nvGraphicFramePr>
        <p:xfrm>
          <a:off x="1751106" y="3128682"/>
          <a:ext cx="8689788" cy="1339128"/>
        </p:xfrm>
        <a:graphic>
          <a:graphicData uri="http://schemas.openxmlformats.org/drawingml/2006/table">
            <a:tbl>
              <a:tblPr firstRow="1" bandRow="1">
                <a:tableStyleId>{5940675A-B579-460E-94D1-54222C63F5DA}</a:tableStyleId>
              </a:tblPr>
              <a:tblGrid>
                <a:gridCol w="2896596">
                  <a:extLst>
                    <a:ext uri="{9D8B030D-6E8A-4147-A177-3AD203B41FA5}">
                      <a16:colId xmlns:a16="http://schemas.microsoft.com/office/drawing/2014/main" val="1209074774"/>
                    </a:ext>
                  </a:extLst>
                </a:gridCol>
                <a:gridCol w="2896596">
                  <a:extLst>
                    <a:ext uri="{9D8B030D-6E8A-4147-A177-3AD203B41FA5}">
                      <a16:colId xmlns:a16="http://schemas.microsoft.com/office/drawing/2014/main" val="995964314"/>
                    </a:ext>
                  </a:extLst>
                </a:gridCol>
                <a:gridCol w="2896596">
                  <a:extLst>
                    <a:ext uri="{9D8B030D-6E8A-4147-A177-3AD203B41FA5}">
                      <a16:colId xmlns:a16="http://schemas.microsoft.com/office/drawing/2014/main" val="302883917"/>
                    </a:ext>
                  </a:extLst>
                </a:gridCol>
              </a:tblGrid>
              <a:tr h="446376">
                <a:tc>
                  <a:txBody>
                    <a:bodyPr/>
                    <a:lstStyle/>
                    <a:p>
                      <a:pPr algn="ctr"/>
                      <a:r>
                        <a:rPr lang="en-US" dirty="0">
                          <a:latin typeface="Times New Roman" panose="02020603050405020304" pitchFamily="18" charset="0"/>
                          <a:cs typeface="Times New Roman" panose="02020603050405020304" pitchFamily="18" charset="0"/>
                        </a:rPr>
                        <a:t>Ingredients</a:t>
                      </a:r>
                    </a:p>
                  </a:txBody>
                  <a:tcPr/>
                </a:tc>
                <a:tc>
                  <a:txBody>
                    <a:bodyPr/>
                    <a:lstStyle/>
                    <a:p>
                      <a:pPr algn="ctr"/>
                      <a:r>
                        <a:rPr lang="en-US" dirty="0">
                          <a:latin typeface="Times New Roman" panose="02020603050405020304" pitchFamily="18" charset="0"/>
                          <a:cs typeface="Times New Roman" panose="02020603050405020304" pitchFamily="18" charset="0"/>
                        </a:rPr>
                        <a:t>First drink</a:t>
                      </a:r>
                    </a:p>
                  </a:txBody>
                  <a:tcPr/>
                </a:tc>
                <a:tc>
                  <a:txBody>
                    <a:bodyPr/>
                    <a:lstStyle/>
                    <a:p>
                      <a:pPr algn="ctr"/>
                      <a:r>
                        <a:rPr lang="en-US" dirty="0">
                          <a:latin typeface="Times New Roman" panose="02020603050405020304" pitchFamily="18" charset="0"/>
                          <a:cs typeface="Times New Roman" panose="02020603050405020304" pitchFamily="18" charset="0"/>
                        </a:rPr>
                        <a:t>Second Drink</a:t>
                      </a:r>
                    </a:p>
                  </a:txBody>
                  <a:tcPr/>
                </a:tc>
                <a:extLst>
                  <a:ext uri="{0D108BD9-81ED-4DB2-BD59-A6C34878D82A}">
                    <a16:rowId xmlns:a16="http://schemas.microsoft.com/office/drawing/2014/main" val="1783322733"/>
                  </a:ext>
                </a:extLst>
              </a:tr>
              <a:tr h="446376">
                <a:tc>
                  <a:txBody>
                    <a:bodyPr/>
                    <a:lstStyle/>
                    <a:p>
                      <a:pPr algn="ctr"/>
                      <a:r>
                        <a:rPr lang="en-US" dirty="0">
                          <a:latin typeface="Times New Roman" panose="02020603050405020304" pitchFamily="18" charset="0"/>
                          <a:cs typeface="Times New Roman" panose="02020603050405020304" pitchFamily="18" charset="0"/>
                        </a:rPr>
                        <a:t>Apple Juice</a:t>
                      </a:r>
                    </a:p>
                  </a:txBody>
                  <a:tcPr/>
                </a:tc>
                <a:tc>
                  <a:txBody>
                    <a:bodyPr/>
                    <a:lstStyle/>
                    <a:p>
                      <a:pPr algn="ctr"/>
                      <a:r>
                        <a:rPr lang="en-US" dirty="0">
                          <a:latin typeface="Times New Roman" panose="02020603050405020304" pitchFamily="18" charset="0"/>
                          <a:cs typeface="Times New Roman" panose="02020603050405020304" pitchFamily="18" charset="0"/>
                        </a:rPr>
                        <a:t>30%</a:t>
                      </a:r>
                    </a:p>
                  </a:txBody>
                  <a:tcPr/>
                </a:tc>
                <a:tc>
                  <a:txBody>
                    <a:bodyPr/>
                    <a:lstStyle/>
                    <a:p>
                      <a:pPr algn="ctr"/>
                      <a:r>
                        <a:rPr lang="en-US" dirty="0">
                          <a:latin typeface="Times New Roman" panose="02020603050405020304" pitchFamily="18" charset="0"/>
                          <a:cs typeface="Times New Roman" panose="02020603050405020304" pitchFamily="18" charset="0"/>
                        </a:rPr>
                        <a:t>60%</a:t>
                      </a:r>
                    </a:p>
                  </a:txBody>
                  <a:tcPr/>
                </a:tc>
                <a:extLst>
                  <a:ext uri="{0D108BD9-81ED-4DB2-BD59-A6C34878D82A}">
                    <a16:rowId xmlns:a16="http://schemas.microsoft.com/office/drawing/2014/main" val="162008627"/>
                  </a:ext>
                </a:extLst>
              </a:tr>
              <a:tr h="446376">
                <a:tc>
                  <a:txBody>
                    <a:bodyPr/>
                    <a:lstStyle/>
                    <a:p>
                      <a:pPr algn="ctr"/>
                      <a:r>
                        <a:rPr lang="en-US" dirty="0">
                          <a:latin typeface="Times New Roman" panose="02020603050405020304" pitchFamily="18" charset="0"/>
                          <a:cs typeface="Times New Roman" panose="02020603050405020304" pitchFamily="18" charset="0"/>
                        </a:rPr>
                        <a:t>Pineapple Juice</a:t>
                      </a:r>
                    </a:p>
                  </a:txBody>
                  <a:tcPr/>
                </a:tc>
                <a:tc>
                  <a:txBody>
                    <a:bodyPr/>
                    <a:lstStyle/>
                    <a:p>
                      <a:pPr algn="ctr"/>
                      <a:r>
                        <a:rPr lang="en-US" dirty="0">
                          <a:latin typeface="Times New Roman" panose="02020603050405020304" pitchFamily="18" charset="0"/>
                          <a:cs typeface="Times New Roman" panose="02020603050405020304" pitchFamily="18" charset="0"/>
                        </a:rPr>
                        <a:t>70%</a:t>
                      </a:r>
                    </a:p>
                  </a:txBody>
                  <a:tcPr/>
                </a:tc>
                <a:tc>
                  <a:txBody>
                    <a:bodyPr/>
                    <a:lstStyle/>
                    <a:p>
                      <a:pPr algn="ctr"/>
                      <a:r>
                        <a:rPr lang="en-US" dirty="0">
                          <a:latin typeface="Times New Roman" panose="02020603050405020304" pitchFamily="18" charset="0"/>
                          <a:cs typeface="Times New Roman" panose="02020603050405020304" pitchFamily="18" charset="0"/>
                        </a:rPr>
                        <a:t>40%</a:t>
                      </a:r>
                    </a:p>
                  </a:txBody>
                  <a:tcPr/>
                </a:tc>
                <a:extLst>
                  <a:ext uri="{0D108BD9-81ED-4DB2-BD59-A6C34878D82A}">
                    <a16:rowId xmlns:a16="http://schemas.microsoft.com/office/drawing/2014/main" val="667681680"/>
                  </a:ext>
                </a:extLst>
              </a:tr>
            </a:tbl>
          </a:graphicData>
        </a:graphic>
      </p:graphicFrame>
    </p:spTree>
    <p:extLst>
      <p:ext uri="{BB962C8B-B14F-4D97-AF65-F5344CB8AC3E}">
        <p14:creationId xmlns:p14="http://schemas.microsoft.com/office/powerpoint/2010/main" val="3931540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9395-CD94-4DDC-A65A-ADF22FDA9B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9672A7-620F-46E9-94A7-A58EA99DEFB8}"/>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It is clear from the statement “Use the simplex method to find the number of liters of each drink that should be produced in order to maximize the profit” that the objective is to maximize the profit. Since the profits per liter for the first and second drinks are $0.60 and $0.50, respectively, the objective function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 </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e>
                      </m:d>
                      <m:r>
                        <a:rPr lang="en-US" b="0" i="1" smtClean="0">
                          <a:latin typeface="Cambria Math" panose="02040503050406030204" pitchFamily="18" charset="0"/>
                          <a:cs typeface="Times New Roman" panose="02020603050405020304" pitchFamily="18" charset="0"/>
                        </a:rPr>
                        <m:t>=0.6</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+0.5</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Where,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𝑛𝑢𝑚𝑏𝑒𝑟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𝑜𝑓</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𝑙𝑖𝑡𝑒𝑟𝑠</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𝑓𝑜𝑟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𝑡h𝑒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𝑓𝑖𝑟𝑠𝑡</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𝑑𝑟𝑖𝑛𝑘</m:t>
                      </m:r>
                    </m:oMath>
                  </m:oMathPara>
                </a14:m>
                <a:endParaRPr lang="en-US" sz="24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𝑛𝑢𝑚𝑏𝑒𝑟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𝑜𝑓</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𝑙𝑖𝑡𝑒𝑟𝑠</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𝑓𝑜𝑟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𝑡h𝑒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𝑠𝑒𝑐𝑜𝑛𝑑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𝑑𝑟𝑖𝑛𝑘</m:t>
                      </m:r>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0E9672A7-620F-46E9-94A7-A58EA99DEFB8}"/>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1507370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1854</Words>
  <Application>Microsoft Office PowerPoint</Application>
  <PresentationFormat>Widescreen</PresentationFormat>
  <Paragraphs>188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Times New Roman</vt:lpstr>
      <vt:lpstr>Office Theme</vt:lpstr>
      <vt:lpstr>PowerPoint Presentation</vt:lpstr>
      <vt:lpstr>Introduction</vt:lpstr>
      <vt:lpstr>Problem 1</vt:lpstr>
      <vt:lpstr>Problem 1</vt:lpstr>
      <vt:lpstr>Problem 1</vt:lpstr>
      <vt:lpstr>Problem 1</vt:lpstr>
      <vt:lpstr>Problem 1</vt:lpstr>
      <vt:lpstr>Problem 2</vt:lpstr>
      <vt:lpstr>Problem 2</vt:lpstr>
      <vt:lpstr>Problem 2</vt:lpstr>
      <vt:lpstr>Problem 2</vt:lpstr>
      <vt:lpstr>Problem 3</vt:lpstr>
      <vt:lpstr>Problem 3</vt:lpstr>
      <vt:lpstr>Problem 3</vt:lpstr>
      <vt:lpstr>Problem 4</vt:lpstr>
      <vt:lpstr>Problem 4</vt:lpstr>
      <vt:lpstr>Problem 4</vt:lpstr>
      <vt:lpstr>Problem 4</vt:lpstr>
      <vt:lpstr>Problem 4</vt:lpstr>
      <vt:lpstr>Problem 4</vt:lpstr>
      <vt:lpstr>A list of words to pay attention to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Thoalfeqar kata</dc:creator>
  <cp:lastModifiedBy>Thoalfeqar kata</cp:lastModifiedBy>
  <cp:revision>90</cp:revision>
  <dcterms:created xsi:type="dcterms:W3CDTF">2024-11-11T12:21:30Z</dcterms:created>
  <dcterms:modified xsi:type="dcterms:W3CDTF">2024-11-12T23:10:47Z</dcterms:modified>
</cp:coreProperties>
</file>