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72" r:id="rId7"/>
    <p:sldId id="262" r:id="rId8"/>
    <p:sldId id="269" r:id="rId9"/>
    <p:sldId id="263" r:id="rId10"/>
    <p:sldId id="264" r:id="rId11"/>
    <p:sldId id="265" r:id="rId12"/>
    <p:sldId id="266" r:id="rId13"/>
    <p:sldId id="268" r:id="rId14"/>
    <p:sldId id="267" r:id="rId15"/>
    <p:sldId id="270" r:id="rId16"/>
    <p:sldId id="271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3"/>
    <p:restoredTop sz="94758"/>
  </p:normalViewPr>
  <p:slideViewPr>
    <p:cSldViewPr snapToGrid="0">
      <p:cViewPr varScale="1">
        <p:scale>
          <a:sx n="97" d="100"/>
          <a:sy n="97" d="100"/>
        </p:scale>
        <p:origin x="22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2EBBDA-3009-4069-9025-EC83F5BFB24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5173D9D-7900-4F5A-BFAD-EC0E78AC7A06}">
      <dgm:prSet/>
      <dgm:spPr/>
      <dgm:t>
        <a:bodyPr/>
        <a:lstStyle/>
        <a:p>
          <a:r>
            <a:rPr lang="en-DE"/>
            <a:t>E-commerce platforms like </a:t>
          </a:r>
          <a:r>
            <a:rPr lang="en-DE" b="1"/>
            <a:t>Unicorn</a:t>
          </a:r>
          <a:r>
            <a:rPr lang="en-DE"/>
            <a:t> allow people to buy products via online from different caretogies </a:t>
          </a:r>
          <a:endParaRPr lang="en-US"/>
        </a:p>
      </dgm:t>
    </dgm:pt>
    <dgm:pt modelId="{229E8FC9-308B-4E92-8AF6-0801A24D61BB}" type="parTrans" cxnId="{1EEA6A97-B25B-4A66-B9E3-B516C50313A2}">
      <dgm:prSet/>
      <dgm:spPr/>
      <dgm:t>
        <a:bodyPr/>
        <a:lstStyle/>
        <a:p>
          <a:endParaRPr lang="en-US"/>
        </a:p>
      </dgm:t>
    </dgm:pt>
    <dgm:pt modelId="{2CD24B04-81D3-4F12-B798-99BB85218C48}" type="sibTrans" cxnId="{1EEA6A97-B25B-4A66-B9E3-B516C50313A2}">
      <dgm:prSet/>
      <dgm:spPr/>
      <dgm:t>
        <a:bodyPr/>
        <a:lstStyle/>
        <a:p>
          <a:endParaRPr lang="en-US"/>
        </a:p>
      </dgm:t>
    </dgm:pt>
    <dgm:pt modelId="{9BCFBDAC-8F12-48E4-BED5-E0CE1E0460D3}">
      <dgm:prSet/>
      <dgm:spPr/>
      <dgm:t>
        <a:bodyPr/>
        <a:lstStyle/>
        <a:p>
          <a:r>
            <a:rPr lang="en-DE" b="1"/>
            <a:t>Furniture</a:t>
          </a:r>
          <a:r>
            <a:rPr lang="en-DE"/>
            <a:t> (Bookcases, Chairs,Furnishings, Tables) ,</a:t>
          </a:r>
          <a:endParaRPr lang="en-US"/>
        </a:p>
      </dgm:t>
    </dgm:pt>
    <dgm:pt modelId="{C2698C27-28B1-4272-9EE4-F31A8BEA3A29}" type="parTrans" cxnId="{91F156D3-752C-44BF-A7BE-188F7075349A}">
      <dgm:prSet/>
      <dgm:spPr/>
      <dgm:t>
        <a:bodyPr/>
        <a:lstStyle/>
        <a:p>
          <a:endParaRPr lang="en-US"/>
        </a:p>
      </dgm:t>
    </dgm:pt>
    <dgm:pt modelId="{2C6D346D-7247-41B6-99E0-1375ED431E5A}" type="sibTrans" cxnId="{91F156D3-752C-44BF-A7BE-188F7075349A}">
      <dgm:prSet/>
      <dgm:spPr/>
      <dgm:t>
        <a:bodyPr/>
        <a:lstStyle/>
        <a:p>
          <a:endParaRPr lang="en-US"/>
        </a:p>
      </dgm:t>
    </dgm:pt>
    <dgm:pt modelId="{A066DC85-A3CE-4A12-A8FA-0EFF9C5149A3}">
      <dgm:prSet/>
      <dgm:spPr/>
      <dgm:t>
        <a:bodyPr/>
        <a:lstStyle/>
        <a:p>
          <a:r>
            <a:rPr lang="en-DE" b="1"/>
            <a:t>Office Supplies </a:t>
          </a:r>
          <a:r>
            <a:rPr lang="en-DE"/>
            <a:t>( Appliances, Art, Binders, Envelops, Fasteners, Labels, Paper, Storage, Supplies) and </a:t>
          </a:r>
          <a:endParaRPr lang="en-US"/>
        </a:p>
      </dgm:t>
    </dgm:pt>
    <dgm:pt modelId="{76E7D173-D08D-438C-8093-6487DDB8739A}" type="parTrans" cxnId="{D04BA699-4179-44ED-967B-48BD7CA66726}">
      <dgm:prSet/>
      <dgm:spPr/>
      <dgm:t>
        <a:bodyPr/>
        <a:lstStyle/>
        <a:p>
          <a:endParaRPr lang="en-US"/>
        </a:p>
      </dgm:t>
    </dgm:pt>
    <dgm:pt modelId="{C8031081-EC57-4F8E-B821-461AB6D15498}" type="sibTrans" cxnId="{D04BA699-4179-44ED-967B-48BD7CA66726}">
      <dgm:prSet/>
      <dgm:spPr/>
      <dgm:t>
        <a:bodyPr/>
        <a:lstStyle/>
        <a:p>
          <a:endParaRPr lang="en-US"/>
        </a:p>
      </dgm:t>
    </dgm:pt>
    <dgm:pt modelId="{0F813518-AB06-4663-B4F4-A32605D30F9C}">
      <dgm:prSet/>
      <dgm:spPr/>
      <dgm:t>
        <a:bodyPr/>
        <a:lstStyle/>
        <a:p>
          <a:r>
            <a:rPr lang="en-DE" b="1"/>
            <a:t>Technology</a:t>
          </a:r>
          <a:r>
            <a:rPr lang="en-DE"/>
            <a:t> (Accesorries, Copiers, Machines,Phones) in different sates in USA.</a:t>
          </a:r>
          <a:endParaRPr lang="en-US"/>
        </a:p>
      </dgm:t>
    </dgm:pt>
    <dgm:pt modelId="{E398709E-9154-45FD-9ED4-5C2A7404EA9B}" type="parTrans" cxnId="{515C6BAF-C462-4442-AFE2-ED39437F8A1A}">
      <dgm:prSet/>
      <dgm:spPr/>
      <dgm:t>
        <a:bodyPr/>
        <a:lstStyle/>
        <a:p>
          <a:endParaRPr lang="en-US"/>
        </a:p>
      </dgm:t>
    </dgm:pt>
    <dgm:pt modelId="{11F55F07-6FCE-4B04-8AE3-72A443CF8200}" type="sibTrans" cxnId="{515C6BAF-C462-4442-AFE2-ED39437F8A1A}">
      <dgm:prSet/>
      <dgm:spPr/>
      <dgm:t>
        <a:bodyPr/>
        <a:lstStyle/>
        <a:p>
          <a:endParaRPr lang="en-US"/>
        </a:p>
      </dgm:t>
    </dgm:pt>
    <dgm:pt modelId="{BE2A7333-9064-49E3-8736-D9F1F85ECEE2}" type="pres">
      <dgm:prSet presAssocID="{322EBBDA-3009-4069-9025-EC83F5BFB241}" presName="root" presStyleCnt="0">
        <dgm:presLayoutVars>
          <dgm:dir/>
          <dgm:resizeHandles val="exact"/>
        </dgm:presLayoutVars>
      </dgm:prSet>
      <dgm:spPr/>
    </dgm:pt>
    <dgm:pt modelId="{649E030C-024E-488B-A63B-DD11B439CDB3}" type="pres">
      <dgm:prSet presAssocID="{85173D9D-7900-4F5A-BFAD-EC0E78AC7A06}" presName="compNode" presStyleCnt="0"/>
      <dgm:spPr/>
    </dgm:pt>
    <dgm:pt modelId="{F1A75FF3-9D8B-408F-BB10-261DA8B639C9}" type="pres">
      <dgm:prSet presAssocID="{85173D9D-7900-4F5A-BFAD-EC0E78AC7A06}" presName="bgRect" presStyleLbl="bgShp" presStyleIdx="0" presStyleCnt="4"/>
      <dgm:spPr/>
    </dgm:pt>
    <dgm:pt modelId="{DC8F34BA-5966-4762-91B2-903075D08476}" type="pres">
      <dgm:prSet presAssocID="{85173D9D-7900-4F5A-BFAD-EC0E78AC7A0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icorn"/>
        </a:ext>
      </dgm:extLst>
    </dgm:pt>
    <dgm:pt modelId="{925255FC-638B-41A5-8F25-15D4B953E545}" type="pres">
      <dgm:prSet presAssocID="{85173D9D-7900-4F5A-BFAD-EC0E78AC7A06}" presName="spaceRect" presStyleCnt="0"/>
      <dgm:spPr/>
    </dgm:pt>
    <dgm:pt modelId="{161D76BC-B2FD-4D5C-972C-FC2254179A3D}" type="pres">
      <dgm:prSet presAssocID="{85173D9D-7900-4F5A-BFAD-EC0E78AC7A06}" presName="parTx" presStyleLbl="revTx" presStyleIdx="0" presStyleCnt="4">
        <dgm:presLayoutVars>
          <dgm:chMax val="0"/>
          <dgm:chPref val="0"/>
        </dgm:presLayoutVars>
      </dgm:prSet>
      <dgm:spPr/>
    </dgm:pt>
    <dgm:pt modelId="{67684835-D6FC-45EA-A2FF-050E3850F32E}" type="pres">
      <dgm:prSet presAssocID="{2CD24B04-81D3-4F12-B798-99BB85218C48}" presName="sibTrans" presStyleCnt="0"/>
      <dgm:spPr/>
    </dgm:pt>
    <dgm:pt modelId="{8D992555-4870-480A-84C9-09B999AF4C33}" type="pres">
      <dgm:prSet presAssocID="{9BCFBDAC-8F12-48E4-BED5-E0CE1E0460D3}" presName="compNode" presStyleCnt="0"/>
      <dgm:spPr/>
    </dgm:pt>
    <dgm:pt modelId="{BBC1BF1D-1753-4197-9F7A-CA37E54CC748}" type="pres">
      <dgm:prSet presAssocID="{9BCFBDAC-8F12-48E4-BED5-E0CE1E0460D3}" presName="bgRect" presStyleLbl="bgShp" presStyleIdx="1" presStyleCnt="4"/>
      <dgm:spPr/>
    </dgm:pt>
    <dgm:pt modelId="{268303A0-8CAB-491E-B98A-A2B457DC856D}" type="pres">
      <dgm:prSet presAssocID="{9BCFBDAC-8F12-48E4-BED5-E0CE1E0460D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uch"/>
        </a:ext>
      </dgm:extLst>
    </dgm:pt>
    <dgm:pt modelId="{5D6F860A-B7BA-4BB4-A53D-63A929691C9B}" type="pres">
      <dgm:prSet presAssocID="{9BCFBDAC-8F12-48E4-BED5-E0CE1E0460D3}" presName="spaceRect" presStyleCnt="0"/>
      <dgm:spPr/>
    </dgm:pt>
    <dgm:pt modelId="{9518BCD8-9A00-433B-B05E-51E68F744846}" type="pres">
      <dgm:prSet presAssocID="{9BCFBDAC-8F12-48E4-BED5-E0CE1E0460D3}" presName="parTx" presStyleLbl="revTx" presStyleIdx="1" presStyleCnt="4">
        <dgm:presLayoutVars>
          <dgm:chMax val="0"/>
          <dgm:chPref val="0"/>
        </dgm:presLayoutVars>
      </dgm:prSet>
      <dgm:spPr/>
    </dgm:pt>
    <dgm:pt modelId="{5E3FA9A0-08FC-4385-BA89-4D9EFB211413}" type="pres">
      <dgm:prSet presAssocID="{2C6D346D-7247-41B6-99E0-1375ED431E5A}" presName="sibTrans" presStyleCnt="0"/>
      <dgm:spPr/>
    </dgm:pt>
    <dgm:pt modelId="{7E8DCE88-964B-4C35-93C9-6B4A1E183830}" type="pres">
      <dgm:prSet presAssocID="{A066DC85-A3CE-4A12-A8FA-0EFF9C5149A3}" presName="compNode" presStyleCnt="0"/>
      <dgm:spPr/>
    </dgm:pt>
    <dgm:pt modelId="{3DD42452-B9C0-4D2D-AE2C-2D476B8DA865}" type="pres">
      <dgm:prSet presAssocID="{A066DC85-A3CE-4A12-A8FA-0EFF9C5149A3}" presName="bgRect" presStyleLbl="bgShp" presStyleIdx="2" presStyleCnt="4"/>
      <dgm:spPr/>
    </dgm:pt>
    <dgm:pt modelId="{E5C0C793-C8E3-4C1B-B9A3-92EC6280BE79}" type="pres">
      <dgm:prSet presAssocID="{A066DC85-A3CE-4A12-A8FA-0EFF9C5149A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9C1E4FCD-9751-4E92-A629-53B271A79235}" type="pres">
      <dgm:prSet presAssocID="{A066DC85-A3CE-4A12-A8FA-0EFF9C5149A3}" presName="spaceRect" presStyleCnt="0"/>
      <dgm:spPr/>
    </dgm:pt>
    <dgm:pt modelId="{654CA06C-8C76-433D-8BB5-DE09EE9C98CB}" type="pres">
      <dgm:prSet presAssocID="{A066DC85-A3CE-4A12-A8FA-0EFF9C5149A3}" presName="parTx" presStyleLbl="revTx" presStyleIdx="2" presStyleCnt="4">
        <dgm:presLayoutVars>
          <dgm:chMax val="0"/>
          <dgm:chPref val="0"/>
        </dgm:presLayoutVars>
      </dgm:prSet>
      <dgm:spPr/>
    </dgm:pt>
    <dgm:pt modelId="{8A1FEA69-C75F-497B-BA2B-17E8201FA0B9}" type="pres">
      <dgm:prSet presAssocID="{C8031081-EC57-4F8E-B821-461AB6D15498}" presName="sibTrans" presStyleCnt="0"/>
      <dgm:spPr/>
    </dgm:pt>
    <dgm:pt modelId="{7AEBD291-5510-44D2-9045-D6DB007277D8}" type="pres">
      <dgm:prSet presAssocID="{0F813518-AB06-4663-B4F4-A32605D30F9C}" presName="compNode" presStyleCnt="0"/>
      <dgm:spPr/>
    </dgm:pt>
    <dgm:pt modelId="{540B4741-E998-4C3B-ACAB-5A6B6B242BDB}" type="pres">
      <dgm:prSet presAssocID="{0F813518-AB06-4663-B4F4-A32605D30F9C}" presName="bgRect" presStyleLbl="bgShp" presStyleIdx="3" presStyleCnt="4"/>
      <dgm:spPr/>
    </dgm:pt>
    <dgm:pt modelId="{452C0C90-2FC5-4F32-A260-EFA380C383E9}" type="pres">
      <dgm:prSet presAssocID="{0F813518-AB06-4663-B4F4-A32605D30F9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t Air Balloon"/>
        </a:ext>
      </dgm:extLst>
    </dgm:pt>
    <dgm:pt modelId="{E11B218D-D85C-415E-BC06-02228C529BE1}" type="pres">
      <dgm:prSet presAssocID="{0F813518-AB06-4663-B4F4-A32605D30F9C}" presName="spaceRect" presStyleCnt="0"/>
      <dgm:spPr/>
    </dgm:pt>
    <dgm:pt modelId="{6ADF825D-E29C-4C34-A69F-5CAE21B287EB}" type="pres">
      <dgm:prSet presAssocID="{0F813518-AB06-4663-B4F4-A32605D30F9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FC5EB70-1D0F-438B-96F0-38D7E9596D8E}" type="presOf" srcId="{85173D9D-7900-4F5A-BFAD-EC0E78AC7A06}" destId="{161D76BC-B2FD-4D5C-972C-FC2254179A3D}" srcOrd="0" destOrd="0" presId="urn:microsoft.com/office/officeart/2018/2/layout/IconVerticalSolidList"/>
    <dgm:cxn modelId="{F1E1E982-0CE0-48CA-BFD0-69EBB533B41D}" type="presOf" srcId="{0F813518-AB06-4663-B4F4-A32605D30F9C}" destId="{6ADF825D-E29C-4C34-A69F-5CAE21B287EB}" srcOrd="0" destOrd="0" presId="urn:microsoft.com/office/officeart/2018/2/layout/IconVerticalSolidList"/>
    <dgm:cxn modelId="{1EEA6A97-B25B-4A66-B9E3-B516C50313A2}" srcId="{322EBBDA-3009-4069-9025-EC83F5BFB241}" destId="{85173D9D-7900-4F5A-BFAD-EC0E78AC7A06}" srcOrd="0" destOrd="0" parTransId="{229E8FC9-308B-4E92-8AF6-0801A24D61BB}" sibTransId="{2CD24B04-81D3-4F12-B798-99BB85218C48}"/>
    <dgm:cxn modelId="{D04BA699-4179-44ED-967B-48BD7CA66726}" srcId="{322EBBDA-3009-4069-9025-EC83F5BFB241}" destId="{A066DC85-A3CE-4A12-A8FA-0EFF9C5149A3}" srcOrd="2" destOrd="0" parTransId="{76E7D173-D08D-438C-8093-6487DDB8739A}" sibTransId="{C8031081-EC57-4F8E-B821-461AB6D15498}"/>
    <dgm:cxn modelId="{515C6BAF-C462-4442-AFE2-ED39437F8A1A}" srcId="{322EBBDA-3009-4069-9025-EC83F5BFB241}" destId="{0F813518-AB06-4663-B4F4-A32605D30F9C}" srcOrd="3" destOrd="0" parTransId="{E398709E-9154-45FD-9ED4-5C2A7404EA9B}" sibTransId="{11F55F07-6FCE-4B04-8AE3-72A443CF8200}"/>
    <dgm:cxn modelId="{91F156D3-752C-44BF-A7BE-188F7075349A}" srcId="{322EBBDA-3009-4069-9025-EC83F5BFB241}" destId="{9BCFBDAC-8F12-48E4-BED5-E0CE1E0460D3}" srcOrd="1" destOrd="0" parTransId="{C2698C27-28B1-4272-9EE4-F31A8BEA3A29}" sibTransId="{2C6D346D-7247-41B6-99E0-1375ED431E5A}"/>
    <dgm:cxn modelId="{7A5A00E6-A8D8-46F5-85CC-2526F987F0DF}" type="presOf" srcId="{A066DC85-A3CE-4A12-A8FA-0EFF9C5149A3}" destId="{654CA06C-8C76-433D-8BB5-DE09EE9C98CB}" srcOrd="0" destOrd="0" presId="urn:microsoft.com/office/officeart/2018/2/layout/IconVerticalSolidList"/>
    <dgm:cxn modelId="{18FA32E7-7ECA-44E8-9E2C-6E009D73ED22}" type="presOf" srcId="{9BCFBDAC-8F12-48E4-BED5-E0CE1E0460D3}" destId="{9518BCD8-9A00-433B-B05E-51E68F744846}" srcOrd="0" destOrd="0" presId="urn:microsoft.com/office/officeart/2018/2/layout/IconVerticalSolidList"/>
    <dgm:cxn modelId="{A7AAD1FA-08AB-4E99-98E7-7349171643E6}" type="presOf" srcId="{322EBBDA-3009-4069-9025-EC83F5BFB241}" destId="{BE2A7333-9064-49E3-8736-D9F1F85ECEE2}" srcOrd="0" destOrd="0" presId="urn:microsoft.com/office/officeart/2018/2/layout/IconVerticalSolidList"/>
    <dgm:cxn modelId="{FDCC04C2-33DF-4994-98CF-F45F13D19C5B}" type="presParOf" srcId="{BE2A7333-9064-49E3-8736-D9F1F85ECEE2}" destId="{649E030C-024E-488B-A63B-DD11B439CDB3}" srcOrd="0" destOrd="0" presId="urn:microsoft.com/office/officeart/2018/2/layout/IconVerticalSolidList"/>
    <dgm:cxn modelId="{706520CC-A622-4CCB-9BA4-DC5910939947}" type="presParOf" srcId="{649E030C-024E-488B-A63B-DD11B439CDB3}" destId="{F1A75FF3-9D8B-408F-BB10-261DA8B639C9}" srcOrd="0" destOrd="0" presId="urn:microsoft.com/office/officeart/2018/2/layout/IconVerticalSolidList"/>
    <dgm:cxn modelId="{A7C7E2DD-F7C2-4DBB-9670-4E993EDA37F5}" type="presParOf" srcId="{649E030C-024E-488B-A63B-DD11B439CDB3}" destId="{DC8F34BA-5966-4762-91B2-903075D08476}" srcOrd="1" destOrd="0" presId="urn:microsoft.com/office/officeart/2018/2/layout/IconVerticalSolidList"/>
    <dgm:cxn modelId="{E869D660-24BC-42B9-A468-D6FBAED1D53D}" type="presParOf" srcId="{649E030C-024E-488B-A63B-DD11B439CDB3}" destId="{925255FC-638B-41A5-8F25-15D4B953E545}" srcOrd="2" destOrd="0" presId="urn:microsoft.com/office/officeart/2018/2/layout/IconVerticalSolidList"/>
    <dgm:cxn modelId="{CE2BB4FD-8A3B-4603-AADD-3AE4067622DC}" type="presParOf" srcId="{649E030C-024E-488B-A63B-DD11B439CDB3}" destId="{161D76BC-B2FD-4D5C-972C-FC2254179A3D}" srcOrd="3" destOrd="0" presId="urn:microsoft.com/office/officeart/2018/2/layout/IconVerticalSolidList"/>
    <dgm:cxn modelId="{8E042F62-F964-4F2B-8855-567532C0161E}" type="presParOf" srcId="{BE2A7333-9064-49E3-8736-D9F1F85ECEE2}" destId="{67684835-D6FC-45EA-A2FF-050E3850F32E}" srcOrd="1" destOrd="0" presId="urn:microsoft.com/office/officeart/2018/2/layout/IconVerticalSolidList"/>
    <dgm:cxn modelId="{7D1973C2-865C-4917-BB21-C4085A733A4A}" type="presParOf" srcId="{BE2A7333-9064-49E3-8736-D9F1F85ECEE2}" destId="{8D992555-4870-480A-84C9-09B999AF4C33}" srcOrd="2" destOrd="0" presId="urn:microsoft.com/office/officeart/2018/2/layout/IconVerticalSolidList"/>
    <dgm:cxn modelId="{42015C47-EDA4-44F3-80A4-2F3F6BEE5268}" type="presParOf" srcId="{8D992555-4870-480A-84C9-09B999AF4C33}" destId="{BBC1BF1D-1753-4197-9F7A-CA37E54CC748}" srcOrd="0" destOrd="0" presId="urn:microsoft.com/office/officeart/2018/2/layout/IconVerticalSolidList"/>
    <dgm:cxn modelId="{4D016933-971D-4789-8A22-0B6A3D97968B}" type="presParOf" srcId="{8D992555-4870-480A-84C9-09B999AF4C33}" destId="{268303A0-8CAB-491E-B98A-A2B457DC856D}" srcOrd="1" destOrd="0" presId="urn:microsoft.com/office/officeart/2018/2/layout/IconVerticalSolidList"/>
    <dgm:cxn modelId="{1BB48F2D-0608-4E20-9956-EB01E7E07536}" type="presParOf" srcId="{8D992555-4870-480A-84C9-09B999AF4C33}" destId="{5D6F860A-B7BA-4BB4-A53D-63A929691C9B}" srcOrd="2" destOrd="0" presId="urn:microsoft.com/office/officeart/2018/2/layout/IconVerticalSolidList"/>
    <dgm:cxn modelId="{81743E05-B9DD-4341-9455-9F7D2E6B4F62}" type="presParOf" srcId="{8D992555-4870-480A-84C9-09B999AF4C33}" destId="{9518BCD8-9A00-433B-B05E-51E68F744846}" srcOrd="3" destOrd="0" presId="urn:microsoft.com/office/officeart/2018/2/layout/IconVerticalSolidList"/>
    <dgm:cxn modelId="{BDE34FC9-1142-4C36-A65E-62AA11D4E414}" type="presParOf" srcId="{BE2A7333-9064-49E3-8736-D9F1F85ECEE2}" destId="{5E3FA9A0-08FC-4385-BA89-4D9EFB211413}" srcOrd="3" destOrd="0" presId="urn:microsoft.com/office/officeart/2018/2/layout/IconVerticalSolidList"/>
    <dgm:cxn modelId="{AD11AC9A-1170-4C28-8410-1CA9F9116A16}" type="presParOf" srcId="{BE2A7333-9064-49E3-8736-D9F1F85ECEE2}" destId="{7E8DCE88-964B-4C35-93C9-6B4A1E183830}" srcOrd="4" destOrd="0" presId="urn:microsoft.com/office/officeart/2018/2/layout/IconVerticalSolidList"/>
    <dgm:cxn modelId="{0A09F37C-57D9-47A3-B30B-6F064F2E4A1C}" type="presParOf" srcId="{7E8DCE88-964B-4C35-93C9-6B4A1E183830}" destId="{3DD42452-B9C0-4D2D-AE2C-2D476B8DA865}" srcOrd="0" destOrd="0" presId="urn:microsoft.com/office/officeart/2018/2/layout/IconVerticalSolidList"/>
    <dgm:cxn modelId="{AB1A4F99-E9B2-4926-925E-F41D7CE4B168}" type="presParOf" srcId="{7E8DCE88-964B-4C35-93C9-6B4A1E183830}" destId="{E5C0C793-C8E3-4C1B-B9A3-92EC6280BE79}" srcOrd="1" destOrd="0" presId="urn:microsoft.com/office/officeart/2018/2/layout/IconVerticalSolidList"/>
    <dgm:cxn modelId="{44185FC5-DEA6-445C-8F8F-817657443550}" type="presParOf" srcId="{7E8DCE88-964B-4C35-93C9-6B4A1E183830}" destId="{9C1E4FCD-9751-4E92-A629-53B271A79235}" srcOrd="2" destOrd="0" presId="urn:microsoft.com/office/officeart/2018/2/layout/IconVerticalSolidList"/>
    <dgm:cxn modelId="{779AEC29-4BF4-45BB-A321-63A2738E1206}" type="presParOf" srcId="{7E8DCE88-964B-4C35-93C9-6B4A1E183830}" destId="{654CA06C-8C76-433D-8BB5-DE09EE9C98CB}" srcOrd="3" destOrd="0" presId="urn:microsoft.com/office/officeart/2018/2/layout/IconVerticalSolidList"/>
    <dgm:cxn modelId="{9466DBFF-3FE1-487E-B8F8-BA9C3A6CA7D4}" type="presParOf" srcId="{BE2A7333-9064-49E3-8736-D9F1F85ECEE2}" destId="{8A1FEA69-C75F-497B-BA2B-17E8201FA0B9}" srcOrd="5" destOrd="0" presId="urn:microsoft.com/office/officeart/2018/2/layout/IconVerticalSolidList"/>
    <dgm:cxn modelId="{BB36B1F1-4855-485E-930D-47B187486DA1}" type="presParOf" srcId="{BE2A7333-9064-49E3-8736-D9F1F85ECEE2}" destId="{7AEBD291-5510-44D2-9045-D6DB007277D8}" srcOrd="6" destOrd="0" presId="urn:microsoft.com/office/officeart/2018/2/layout/IconVerticalSolidList"/>
    <dgm:cxn modelId="{CDF4BAC2-4E94-47E8-B12A-C70417E117E8}" type="presParOf" srcId="{7AEBD291-5510-44D2-9045-D6DB007277D8}" destId="{540B4741-E998-4C3B-ACAB-5A6B6B242BDB}" srcOrd="0" destOrd="0" presId="urn:microsoft.com/office/officeart/2018/2/layout/IconVerticalSolidList"/>
    <dgm:cxn modelId="{35EE8ED7-AFF9-4DF1-A493-01DBA110116F}" type="presParOf" srcId="{7AEBD291-5510-44D2-9045-D6DB007277D8}" destId="{452C0C90-2FC5-4F32-A260-EFA380C383E9}" srcOrd="1" destOrd="0" presId="urn:microsoft.com/office/officeart/2018/2/layout/IconVerticalSolidList"/>
    <dgm:cxn modelId="{9311C307-8F4D-4FF6-BBD2-2999C5442C52}" type="presParOf" srcId="{7AEBD291-5510-44D2-9045-D6DB007277D8}" destId="{E11B218D-D85C-415E-BC06-02228C529BE1}" srcOrd="2" destOrd="0" presId="urn:microsoft.com/office/officeart/2018/2/layout/IconVerticalSolidList"/>
    <dgm:cxn modelId="{86B9934D-E57C-44CB-8F08-AABDD800979F}" type="presParOf" srcId="{7AEBD291-5510-44D2-9045-D6DB007277D8}" destId="{6ADF825D-E29C-4C34-A69F-5CAE21B287E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A75FF3-9D8B-408F-BB10-261DA8B639C9}">
      <dsp:nvSpPr>
        <dsp:cNvPr id="0" name=""/>
        <dsp:cNvSpPr/>
      </dsp:nvSpPr>
      <dsp:spPr>
        <a:xfrm>
          <a:off x="0" y="1924"/>
          <a:ext cx="5913437" cy="97541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8F34BA-5966-4762-91B2-903075D08476}">
      <dsp:nvSpPr>
        <dsp:cNvPr id="0" name=""/>
        <dsp:cNvSpPr/>
      </dsp:nvSpPr>
      <dsp:spPr>
        <a:xfrm>
          <a:off x="295064" y="221393"/>
          <a:ext cx="536480" cy="5364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1D76BC-B2FD-4D5C-972C-FC2254179A3D}">
      <dsp:nvSpPr>
        <dsp:cNvPr id="0" name=""/>
        <dsp:cNvSpPr/>
      </dsp:nvSpPr>
      <dsp:spPr>
        <a:xfrm>
          <a:off x="1126608" y="1924"/>
          <a:ext cx="4786828" cy="975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32" tIns="103232" rIns="103232" bIns="1032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900" kern="1200"/>
            <a:t>E-commerce platforms like </a:t>
          </a:r>
          <a:r>
            <a:rPr lang="en-DE" sz="1900" b="1" kern="1200"/>
            <a:t>Unicorn</a:t>
          </a:r>
          <a:r>
            <a:rPr lang="en-DE" sz="1900" kern="1200"/>
            <a:t> allow people to buy products via online from different caretogies </a:t>
          </a:r>
          <a:endParaRPr lang="en-US" sz="1900" kern="1200"/>
        </a:p>
      </dsp:txBody>
      <dsp:txXfrm>
        <a:off x="1126608" y="1924"/>
        <a:ext cx="4786828" cy="975418"/>
      </dsp:txXfrm>
    </dsp:sp>
    <dsp:sp modelId="{BBC1BF1D-1753-4197-9F7A-CA37E54CC748}">
      <dsp:nvSpPr>
        <dsp:cNvPr id="0" name=""/>
        <dsp:cNvSpPr/>
      </dsp:nvSpPr>
      <dsp:spPr>
        <a:xfrm>
          <a:off x="0" y="1221197"/>
          <a:ext cx="5913437" cy="9754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8303A0-8CAB-491E-B98A-A2B457DC856D}">
      <dsp:nvSpPr>
        <dsp:cNvPr id="0" name=""/>
        <dsp:cNvSpPr/>
      </dsp:nvSpPr>
      <dsp:spPr>
        <a:xfrm>
          <a:off x="295064" y="1440667"/>
          <a:ext cx="536480" cy="5364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18BCD8-9A00-433B-B05E-51E68F744846}">
      <dsp:nvSpPr>
        <dsp:cNvPr id="0" name=""/>
        <dsp:cNvSpPr/>
      </dsp:nvSpPr>
      <dsp:spPr>
        <a:xfrm>
          <a:off x="1126608" y="1221197"/>
          <a:ext cx="4786828" cy="975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32" tIns="103232" rIns="103232" bIns="1032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900" b="1" kern="1200"/>
            <a:t>Furniture</a:t>
          </a:r>
          <a:r>
            <a:rPr lang="en-DE" sz="1900" kern="1200"/>
            <a:t> (Bookcases, Chairs,Furnishings, Tables) ,</a:t>
          </a:r>
          <a:endParaRPr lang="en-US" sz="1900" kern="1200"/>
        </a:p>
      </dsp:txBody>
      <dsp:txXfrm>
        <a:off x="1126608" y="1221197"/>
        <a:ext cx="4786828" cy="975418"/>
      </dsp:txXfrm>
    </dsp:sp>
    <dsp:sp modelId="{3DD42452-B9C0-4D2D-AE2C-2D476B8DA865}">
      <dsp:nvSpPr>
        <dsp:cNvPr id="0" name=""/>
        <dsp:cNvSpPr/>
      </dsp:nvSpPr>
      <dsp:spPr>
        <a:xfrm>
          <a:off x="0" y="2440471"/>
          <a:ext cx="5913437" cy="97541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C0C793-C8E3-4C1B-B9A3-92EC6280BE79}">
      <dsp:nvSpPr>
        <dsp:cNvPr id="0" name=""/>
        <dsp:cNvSpPr/>
      </dsp:nvSpPr>
      <dsp:spPr>
        <a:xfrm>
          <a:off x="295064" y="2659940"/>
          <a:ext cx="536480" cy="5364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4CA06C-8C76-433D-8BB5-DE09EE9C98CB}">
      <dsp:nvSpPr>
        <dsp:cNvPr id="0" name=""/>
        <dsp:cNvSpPr/>
      </dsp:nvSpPr>
      <dsp:spPr>
        <a:xfrm>
          <a:off x="1126608" y="2440471"/>
          <a:ext cx="4786828" cy="975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32" tIns="103232" rIns="103232" bIns="1032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900" b="1" kern="1200"/>
            <a:t>Office Supplies </a:t>
          </a:r>
          <a:r>
            <a:rPr lang="en-DE" sz="1900" kern="1200"/>
            <a:t>( Appliances, Art, Binders, Envelops, Fasteners, Labels, Paper, Storage, Supplies) and </a:t>
          </a:r>
          <a:endParaRPr lang="en-US" sz="1900" kern="1200"/>
        </a:p>
      </dsp:txBody>
      <dsp:txXfrm>
        <a:off x="1126608" y="2440471"/>
        <a:ext cx="4786828" cy="975418"/>
      </dsp:txXfrm>
    </dsp:sp>
    <dsp:sp modelId="{540B4741-E998-4C3B-ACAB-5A6B6B242BDB}">
      <dsp:nvSpPr>
        <dsp:cNvPr id="0" name=""/>
        <dsp:cNvSpPr/>
      </dsp:nvSpPr>
      <dsp:spPr>
        <a:xfrm>
          <a:off x="0" y="3659744"/>
          <a:ext cx="5913437" cy="97541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2C0C90-2FC5-4F32-A260-EFA380C383E9}">
      <dsp:nvSpPr>
        <dsp:cNvPr id="0" name=""/>
        <dsp:cNvSpPr/>
      </dsp:nvSpPr>
      <dsp:spPr>
        <a:xfrm>
          <a:off x="295064" y="3879213"/>
          <a:ext cx="536480" cy="5364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DF825D-E29C-4C34-A69F-5CAE21B287EB}">
      <dsp:nvSpPr>
        <dsp:cNvPr id="0" name=""/>
        <dsp:cNvSpPr/>
      </dsp:nvSpPr>
      <dsp:spPr>
        <a:xfrm>
          <a:off x="1126608" y="3659744"/>
          <a:ext cx="4786828" cy="975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32" tIns="103232" rIns="103232" bIns="1032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900" b="1" kern="1200"/>
            <a:t>Technology</a:t>
          </a:r>
          <a:r>
            <a:rPr lang="en-DE" sz="1900" kern="1200"/>
            <a:t> (Accesorries, Copiers, Machines,Phones) in different sates in USA.</a:t>
          </a:r>
          <a:endParaRPr lang="en-US" sz="1900" kern="1200"/>
        </a:p>
      </dsp:txBody>
      <dsp:txXfrm>
        <a:off x="1126608" y="3659744"/>
        <a:ext cx="4786828" cy="9754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0AB17F6-592B-45CB-96F6-705C9825A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17BAE2-1299-1E06-AFA6-4C74AF38F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9068" y="802298"/>
            <a:ext cx="6015784" cy="5116985"/>
          </a:xfrm>
        </p:spPr>
        <p:txBody>
          <a:bodyPr anchor="ctr">
            <a:normAutofit/>
          </a:bodyPr>
          <a:lstStyle/>
          <a:p>
            <a:r>
              <a:rPr lang="en-DE"/>
              <a:t>Unicorn Project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9823E8-F843-74EA-9CC4-C5B722ECE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352" y="802298"/>
            <a:ext cx="3401174" cy="5116985"/>
          </a:xfrm>
        </p:spPr>
        <p:txBody>
          <a:bodyPr anchor="ctr">
            <a:normAutofit/>
          </a:bodyPr>
          <a:lstStyle/>
          <a:p>
            <a:pPr algn="r"/>
            <a:r>
              <a:rPr lang="en-DE" sz="1600"/>
              <a:t>Sales Performance 2015-2018</a:t>
            </a:r>
          </a:p>
          <a:p>
            <a:pPr algn="r"/>
            <a:r>
              <a:rPr lang="en-DE" sz="1600"/>
              <a:t>Thofa Tazkia, masterschool da 105.4</a:t>
            </a:r>
          </a:p>
          <a:p>
            <a:pPr algn="r"/>
            <a:endParaRPr lang="en-DE" sz="16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9284E7-0823-472D-9963-18D89DFEB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760590"/>
            <a:ext cx="0" cy="32004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518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ADF1045-FC61-45F9-B214-2286C9675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6E3C4C5-1940-CD65-598F-2532F23E9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673" y="804519"/>
            <a:ext cx="6018263" cy="104923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dirty="0"/>
              <a:t>Sales performance by shipping time (standard mode)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23101D2-3677-9FDB-3986-020183AA1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51579" y="2015732"/>
            <a:ext cx="5550357" cy="345061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Avg. shipping time in day with  min and max per state &amp; region</a:t>
            </a:r>
          </a:p>
          <a:p>
            <a:r>
              <a:rPr lang="en-US" b="1" dirty="0"/>
              <a:t>Central</a:t>
            </a:r>
            <a:r>
              <a:rPr lang="en-US" dirty="0"/>
              <a:t>- North Dakota (8d), Nebraska (3.77d) </a:t>
            </a:r>
          </a:p>
          <a:p>
            <a:r>
              <a:rPr lang="en-US" b="1" dirty="0"/>
              <a:t>East</a:t>
            </a:r>
            <a:r>
              <a:rPr lang="en-US" dirty="0"/>
              <a:t>- Vermont (9d), West Virginia (3d)</a:t>
            </a:r>
          </a:p>
          <a:p>
            <a:r>
              <a:rPr lang="en-US" b="1" dirty="0"/>
              <a:t>South</a:t>
            </a:r>
            <a:r>
              <a:rPr lang="en-US" dirty="0"/>
              <a:t>- South Carolina (8d),Arkansas(5d)</a:t>
            </a:r>
          </a:p>
          <a:p>
            <a:r>
              <a:rPr lang="en-US" b="1" dirty="0"/>
              <a:t>West</a:t>
            </a:r>
            <a:r>
              <a:rPr lang="en-US" dirty="0"/>
              <a:t>- Nevada (7.6d) , Wyoming (1d)</a:t>
            </a:r>
          </a:p>
          <a:p>
            <a:r>
              <a:rPr lang="en-US" dirty="0"/>
              <a:t>Lower the avg- shipping time hence higher the sales volume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B94C953-DAEF-435E-75AD-00E88C538D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780521" y="481109"/>
            <a:ext cx="3584370" cy="2580746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8083BB3-847D-42B3-E939-2E35D8201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3594" y="3258766"/>
            <a:ext cx="4074836" cy="225134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492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C2A4B30-77D7-4FFB-8B53-A88BD68C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F543D0-0314-0624-4B82-CE1BABF18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4325112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/>
              <a:t>Shipping efficiency by region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AAE2E-5D6B-4952-A4BB-546C49F8D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43251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1E4D783-AD45-49E7-B6C7-BBACB829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AE6C0-A42B-8534-D97B-08ACF6166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51579" y="2015732"/>
            <a:ext cx="4325113" cy="407417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Most orders are shipped with in</a:t>
            </a:r>
          </a:p>
          <a:p>
            <a:r>
              <a:rPr lang="en-US" b="1" dirty="0"/>
              <a:t>Central-</a:t>
            </a:r>
            <a:r>
              <a:rPr lang="en-US" dirty="0"/>
              <a:t> 2 to 6 days (</a:t>
            </a:r>
            <a:r>
              <a:rPr lang="en-DE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performs best with the shortest median shipping time and the least variability.</a:t>
            </a:r>
            <a:r>
              <a:rPr lang="en-DE" dirty="0">
                <a:effectLst/>
              </a:rPr>
              <a:t> </a:t>
            </a:r>
            <a:r>
              <a:rPr lang="en-US" dirty="0"/>
              <a:t>)</a:t>
            </a:r>
          </a:p>
          <a:p>
            <a:r>
              <a:rPr lang="en-US" b="1" dirty="0"/>
              <a:t>East</a:t>
            </a:r>
            <a:r>
              <a:rPr lang="en-US" dirty="0"/>
              <a:t>- 3 to 8 days</a:t>
            </a:r>
          </a:p>
          <a:p>
            <a:r>
              <a:rPr lang="en-US" b="1" dirty="0"/>
              <a:t>South-</a:t>
            </a:r>
            <a:r>
              <a:rPr lang="en-US" dirty="0"/>
              <a:t> 4 to 10 days (</a:t>
            </a:r>
            <a:r>
              <a:rPr lang="en-DE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has the longest shipping times and the largest variation</a:t>
            </a:r>
            <a:r>
              <a:rPr lang="en-DE" dirty="0">
                <a:effectLst/>
              </a:rPr>
              <a:t> </a:t>
            </a:r>
            <a:r>
              <a:rPr lang="en-US" dirty="0"/>
              <a:t>)</a:t>
            </a:r>
          </a:p>
          <a:p>
            <a:r>
              <a:rPr lang="en-US" b="1" dirty="0"/>
              <a:t>West</a:t>
            </a:r>
            <a:r>
              <a:rPr lang="en-US" dirty="0"/>
              <a:t>- 3 to 7 days</a:t>
            </a:r>
          </a:p>
          <a:p>
            <a:r>
              <a:rPr lang="en-GB" b="1" dirty="0">
                <a:solidFill>
                  <a:srgbClr val="0E0E0E"/>
                </a:solidFill>
                <a:effectLst/>
                <a:latin typeface=".AppleSystemUIFont"/>
              </a:rPr>
              <a:t>East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and </a:t>
            </a:r>
            <a:r>
              <a:rPr lang="en-GB" b="1" dirty="0">
                <a:solidFill>
                  <a:srgbClr val="0E0E0E"/>
                </a:solidFill>
                <a:effectLst/>
                <a:latin typeface=".AppleSystemUIFont"/>
              </a:rPr>
              <a:t>West regions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perform moderately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BFE1B5F-B4FE-00E0-BB7F-0796E9C63F1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335666" y="804519"/>
            <a:ext cx="2801253" cy="528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73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48745F-86E6-F98F-7DAE-C47564EE6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Discount impact on profit ratio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6A71C4-8A8A-488A-AB70-2D4C3B075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52617" y="3531204"/>
            <a:ext cx="4171479" cy="1610643"/>
          </a:xfrm>
        </p:spPr>
        <p:txBody>
          <a:bodyPr vert="horz" lIns="91440" tIns="91440" rIns="91440" bIns="91440" rtlCol="0"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1600" dirty="0"/>
              <a:t>Higher discount leads negative profit ratio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 shot of a graph&#10;&#10;Description automatically generated">
            <a:extLst>
              <a:ext uri="{FF2B5EF4-FFF2-40B4-BE49-F238E27FC236}">
                <a16:creationId xmlns:a16="http://schemas.microsoft.com/office/drawing/2014/main" id="{5DCFB898-8BA3-4E62-1D51-46D595769AB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094411" y="1592027"/>
            <a:ext cx="4960442" cy="308787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842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CBA46-BB16-BFF7-292A-BF59E3973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State performance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49D5B6-6321-7CE9-D90F-E4155732C0CA}"/>
              </a:ext>
            </a:extLst>
          </p:cNvPr>
          <p:cNvSpPr txBox="1"/>
          <p:nvPr/>
        </p:nvSpPr>
        <p:spPr>
          <a:xfrm>
            <a:off x="1447800" y="1401538"/>
            <a:ext cx="4895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Higher discount rate leads negative profit in States</a:t>
            </a:r>
          </a:p>
          <a:p>
            <a:endParaRPr lang="en-DE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4AE3971-6D25-2619-FD37-DB61431F8EA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7800" y="2269468"/>
            <a:ext cx="4645025" cy="2931840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62E96397-64DB-3CF4-482C-BD930F1B5D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3500" y="2267785"/>
            <a:ext cx="4645025" cy="294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659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0B71149-EF12-409B-9E8F-12D4AD678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6C566F3-C07E-4D3A-BBEB-E92FCDC70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FEBE8-3501-0121-FC15-FB8E14D68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467" y="802298"/>
            <a:ext cx="5541503" cy="2541431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5400"/>
              <a:t>Sales and profit by customer</a:t>
            </a:r>
          </a:p>
        </p:txBody>
      </p:sp>
      <p:pic>
        <p:nvPicPr>
          <p:cNvPr id="6" name="Content Placeholder 5" descr="A graph of blue and green bars&#10;&#10;Description automatically generated">
            <a:extLst>
              <a:ext uri="{FF2B5EF4-FFF2-40B4-BE49-F238E27FC236}">
                <a16:creationId xmlns:a16="http://schemas.microsoft.com/office/drawing/2014/main" id="{7773D55E-DABF-94A4-AE95-6C8CC400C2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601504" y="481108"/>
            <a:ext cx="3819015" cy="2491907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4628083-088A-4340-9F78-79BB3B772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2924" y="3526496"/>
            <a:ext cx="55361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5F94E4C-AB57-8666-6BB8-91905B5C9EA7}"/>
              </a:ext>
            </a:extLst>
          </p:cNvPr>
          <p:cNvSpPr txBox="1"/>
          <p:nvPr/>
        </p:nvSpPr>
        <p:spPr>
          <a:xfrm>
            <a:off x="1444468" y="3531204"/>
            <a:ext cx="5541502" cy="977621"/>
          </a:xfrm>
          <a:prstGeom prst="rect">
            <a:avLst/>
          </a:prstGeom>
        </p:spPr>
        <p:txBody>
          <a:bodyPr vert="horz" lIns="91440" tIns="91440" rIns="91440" bIns="91440" rtlCol="0">
            <a:normAutofit fontScale="92500" lnSpcReduction="10000"/>
          </a:bodyPr>
          <a:lstStyle/>
          <a:p>
            <a:pPr marL="285750" indent="-285750" defTabSz="9144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itchFamily="2" charset="2"/>
              <a:buChar char="v"/>
            </a:pPr>
            <a:r>
              <a:rPr lang="en-US" sz="1500" dirty="0"/>
              <a:t>50% Customers are from </a:t>
            </a:r>
            <a:r>
              <a:rPr lang="en-US" sz="1500" b="1" dirty="0"/>
              <a:t>Consumer Segment , </a:t>
            </a:r>
            <a:r>
              <a:rPr lang="en-US" sz="1500" dirty="0"/>
              <a:t>30 %  and 18% from </a:t>
            </a:r>
            <a:r>
              <a:rPr lang="en-US" sz="1500" b="1" dirty="0"/>
              <a:t>Corporate a</a:t>
            </a:r>
            <a:r>
              <a:rPr lang="en-US" sz="1500" dirty="0"/>
              <a:t>nd </a:t>
            </a:r>
            <a:r>
              <a:rPr lang="en-US" sz="1500" b="1" dirty="0"/>
              <a:t>Home Office </a:t>
            </a:r>
            <a:r>
              <a:rPr lang="en-US" sz="1500" dirty="0"/>
              <a:t>Segments.</a:t>
            </a:r>
          </a:p>
          <a:p>
            <a:pPr marL="285750" indent="-285750" defTabSz="9144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itchFamily="2" charset="2"/>
              <a:buChar char="v"/>
            </a:pPr>
            <a:r>
              <a:rPr lang="en-US" sz="1500" dirty="0"/>
              <a:t>Mostly profit (46%) comes from Consumer segment</a:t>
            </a:r>
          </a:p>
        </p:txBody>
      </p:sp>
      <p:pic>
        <p:nvPicPr>
          <p:cNvPr id="8" name="Content Placeholder 7" descr="A screenshot of a graph&#10;&#10;Description automatically generated">
            <a:extLst>
              <a:ext uri="{FF2B5EF4-FFF2-40B4-BE49-F238E27FC236}">
                <a16:creationId xmlns:a16="http://schemas.microsoft.com/office/drawing/2014/main" id="{252BBCD4-8B32-3140-1F2D-0E7706EE4D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586759" y="3138582"/>
            <a:ext cx="3848504" cy="249190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19E7FDC-6797-4817-820D-2594ED938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9DF5848-4888-4C68-B050-02B3D1032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270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7CE73-07AB-D49B-5BD4-82D5BB411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DE" dirty="0"/>
              <a:t>op and bottom 10 profitable customer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261F777-20D3-299C-3216-699077FE07B7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410847"/>
            <a:ext cx="4754320" cy="2589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821669B-7E3E-87B9-02A4-4FF31D5A0DD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0" y="2410847"/>
            <a:ext cx="4645025" cy="2655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479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46DC7-23D9-3B73-A121-4100C7A5F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</a:t>
            </a:r>
            <a:r>
              <a:rPr lang="en-DE" dirty="0"/>
              <a:t>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4E6D-F1EB-794E-5636-B154C7C39D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b="1" dirty="0"/>
              <a:t>S</a:t>
            </a:r>
            <a:r>
              <a:rPr lang="en-DE" b="1" dirty="0"/>
              <a:t>ales </a:t>
            </a:r>
            <a:r>
              <a:rPr lang="en-DE" dirty="0"/>
              <a:t>are increased in 2018 than 2017 but </a:t>
            </a:r>
            <a:r>
              <a:rPr lang="en-DE" b="1" dirty="0"/>
              <a:t>profit</a:t>
            </a:r>
            <a:r>
              <a:rPr lang="en-DE" dirty="0"/>
              <a:t> has decreased</a:t>
            </a:r>
          </a:p>
          <a:p>
            <a:r>
              <a:rPr lang="en-DE" dirty="0"/>
              <a:t>Higher </a:t>
            </a:r>
            <a:r>
              <a:rPr lang="en-DE" b="1" dirty="0"/>
              <a:t>purchase rate </a:t>
            </a:r>
            <a:r>
              <a:rPr lang="en-DE" dirty="0"/>
              <a:t>from August to December.</a:t>
            </a:r>
          </a:p>
          <a:p>
            <a:r>
              <a:rPr lang="en-DE" b="1" dirty="0"/>
              <a:t>West</a:t>
            </a:r>
            <a:r>
              <a:rPr lang="en-DE" dirty="0"/>
              <a:t> and </a:t>
            </a:r>
            <a:r>
              <a:rPr lang="en-DE" b="1" dirty="0"/>
              <a:t>East</a:t>
            </a:r>
            <a:r>
              <a:rPr lang="en-DE" dirty="0"/>
              <a:t> has higher profit share in office supply and Technology categories than </a:t>
            </a:r>
            <a:r>
              <a:rPr lang="en-DE" b="1" dirty="0"/>
              <a:t>South and Central</a:t>
            </a:r>
          </a:p>
          <a:p>
            <a:r>
              <a:rPr lang="en-GB" b="1" dirty="0"/>
              <a:t>C</a:t>
            </a:r>
            <a:r>
              <a:rPr lang="en-DE" b="1" dirty="0"/>
              <a:t>entral </a:t>
            </a:r>
            <a:r>
              <a:rPr lang="en-DE" dirty="0"/>
              <a:t>has most </a:t>
            </a:r>
            <a:r>
              <a:rPr lang="en-DE" b="1" dirty="0"/>
              <a:t>negative profit </a:t>
            </a:r>
            <a:r>
              <a:rPr lang="en-DE" dirty="0"/>
              <a:t>mostly in </a:t>
            </a:r>
            <a:r>
              <a:rPr lang="en-DE" b="1" dirty="0"/>
              <a:t>Furniture</a:t>
            </a:r>
            <a:r>
              <a:rPr lang="en-DE" dirty="0"/>
              <a:t> category (tables) due to </a:t>
            </a:r>
            <a:r>
              <a:rPr lang="en-DE" b="1" dirty="0"/>
              <a:t>higher discount</a:t>
            </a:r>
          </a:p>
          <a:p>
            <a:r>
              <a:rPr lang="en-DE" b="1" dirty="0"/>
              <a:t>Higher delivery time </a:t>
            </a:r>
            <a:r>
              <a:rPr lang="en-DE" dirty="0"/>
              <a:t>in south region hence customer retention</a:t>
            </a:r>
          </a:p>
          <a:p>
            <a:r>
              <a:rPr lang="en-DE" dirty="0"/>
              <a:t>Central region has faster and </a:t>
            </a:r>
            <a:r>
              <a:rPr lang="en-DE" b="1" dirty="0"/>
              <a:t>efficient shipping time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5D889-BB8B-A3D8-1993-0F9F46B415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DE" dirty="0"/>
              <a:t>Most of the profit came from </a:t>
            </a:r>
            <a:r>
              <a:rPr lang="en-DE" b="1" dirty="0"/>
              <a:t>consumer segment </a:t>
            </a:r>
            <a:r>
              <a:rPr lang="en-DE" dirty="0"/>
              <a:t>(west region)</a:t>
            </a:r>
          </a:p>
          <a:p>
            <a:r>
              <a:rPr lang="en-DE" dirty="0"/>
              <a:t>Home office segment has </a:t>
            </a:r>
            <a:r>
              <a:rPr lang="en-DE" b="1" dirty="0"/>
              <a:t>lower profit share</a:t>
            </a:r>
          </a:p>
          <a:p>
            <a:r>
              <a:rPr lang="en-DE" dirty="0"/>
              <a:t>Most of the negative profit generates from </a:t>
            </a:r>
            <a:r>
              <a:rPr lang="en-DE" b="1" dirty="0"/>
              <a:t>Tables and Bookcase</a:t>
            </a:r>
            <a:r>
              <a:rPr lang="en-DE" dirty="0"/>
              <a:t> products.</a:t>
            </a:r>
          </a:p>
          <a:p>
            <a:r>
              <a:rPr lang="en-GB" b="1" dirty="0"/>
              <a:t>T</a:t>
            </a:r>
            <a:r>
              <a:rPr lang="en-DE" b="1" dirty="0"/>
              <a:t>echnology </a:t>
            </a:r>
            <a:r>
              <a:rPr lang="en-DE" dirty="0"/>
              <a:t>category shares </a:t>
            </a:r>
            <a:r>
              <a:rPr lang="en-DE" b="1" dirty="0"/>
              <a:t>most of the profit and sales</a:t>
            </a:r>
            <a:r>
              <a:rPr lang="en-DE" dirty="0"/>
              <a:t>.</a:t>
            </a:r>
          </a:p>
          <a:p>
            <a:r>
              <a:rPr lang="en-DE" b="1" dirty="0"/>
              <a:t>Most of orders </a:t>
            </a:r>
            <a:r>
              <a:rPr lang="en-DE" dirty="0"/>
              <a:t>in office Supplies category (74.7%), then Furniture (35.22%) and Technology (30.82%)</a:t>
            </a:r>
          </a:p>
          <a:p>
            <a:r>
              <a:rPr lang="en-DE" b="1" dirty="0"/>
              <a:t>Avg. discount</a:t>
            </a:r>
            <a:r>
              <a:rPr lang="en-DE" dirty="0"/>
              <a:t> is higher in Furniture category than others.</a:t>
            </a:r>
          </a:p>
          <a:p>
            <a:r>
              <a:rPr lang="en-DE" b="1" dirty="0"/>
              <a:t>Higher shipping price </a:t>
            </a:r>
            <a:r>
              <a:rPr lang="en-DE" dirty="0"/>
              <a:t>for Same day ship mode.</a:t>
            </a:r>
          </a:p>
        </p:txBody>
      </p:sp>
    </p:spTree>
    <p:extLst>
      <p:ext uri="{BB962C8B-B14F-4D97-AF65-F5344CB8AC3E}">
        <p14:creationId xmlns:p14="http://schemas.microsoft.com/office/powerpoint/2010/main" val="239032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1EFFAF8-C7BA-1824-7D06-0422F584E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Recommendation for Higher profit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8B1AE-E86A-AECB-06CB-6A59BB677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1579" y="2015734"/>
            <a:ext cx="6195784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  <a:buFont typeface="Wingdings" pitchFamily="2" charset="2"/>
              <a:buChar char="v"/>
            </a:pPr>
            <a:r>
              <a:rPr lang="en-US" sz="1700" dirty="0"/>
              <a:t>Focus on </a:t>
            </a:r>
            <a:r>
              <a:rPr lang="en-US" sz="1700" b="1" dirty="0"/>
              <a:t>High-Margin product </a:t>
            </a:r>
            <a:r>
              <a:rPr lang="en-US" sz="1700" dirty="0"/>
              <a:t>(Technology and Office supplies in south)</a:t>
            </a:r>
          </a:p>
          <a:p>
            <a:pPr>
              <a:lnSpc>
                <a:spcPct val="110000"/>
              </a:lnSpc>
              <a:buFont typeface="Wingdings" pitchFamily="2" charset="2"/>
              <a:buChar char="v"/>
            </a:pPr>
            <a:r>
              <a:rPr lang="en-US" sz="1700" dirty="0"/>
              <a:t>Optimize </a:t>
            </a:r>
            <a:r>
              <a:rPr lang="en-US" sz="1700" b="1" dirty="0"/>
              <a:t>Discount Policy </a:t>
            </a:r>
            <a:r>
              <a:rPr lang="en-US" sz="1700" dirty="0"/>
              <a:t>(set max. discount cap 20% for furniture item to increase sales revenue by 50% and positive profit)</a:t>
            </a:r>
          </a:p>
          <a:p>
            <a:pPr>
              <a:lnSpc>
                <a:spcPct val="110000"/>
              </a:lnSpc>
              <a:buFont typeface="Wingdings" pitchFamily="2" charset="2"/>
              <a:buChar char="v"/>
            </a:pPr>
            <a:r>
              <a:rPr lang="en-US" sz="1700" b="1" dirty="0"/>
              <a:t>Reassess the logistics </a:t>
            </a:r>
            <a:r>
              <a:rPr lang="en-US" sz="1700" dirty="0"/>
              <a:t>in south (e.g., warehouse/transportation to lower the shipping time, optimize the routes)</a:t>
            </a:r>
          </a:p>
          <a:p>
            <a:pPr>
              <a:lnSpc>
                <a:spcPct val="110000"/>
              </a:lnSpc>
              <a:buFont typeface="Wingdings" pitchFamily="2" charset="2"/>
              <a:buChar char="v"/>
            </a:pPr>
            <a:r>
              <a:rPr lang="en-US" sz="1700" dirty="0"/>
              <a:t>Develop </a:t>
            </a:r>
            <a:r>
              <a:rPr lang="en-US" sz="1700" b="1" dirty="0"/>
              <a:t>loyalty programs </a:t>
            </a:r>
            <a:r>
              <a:rPr lang="en-US" sz="1700" dirty="0"/>
              <a:t>for corporate and home office </a:t>
            </a:r>
            <a:r>
              <a:rPr lang="en-US" sz="1700" b="1" dirty="0"/>
              <a:t>customers </a:t>
            </a:r>
            <a:r>
              <a:rPr lang="en-US" sz="1700" dirty="0"/>
              <a:t>segment to enhance the profit level</a:t>
            </a:r>
          </a:p>
          <a:p>
            <a:pPr>
              <a:lnSpc>
                <a:spcPct val="110000"/>
              </a:lnSpc>
              <a:buFont typeface="Wingdings" pitchFamily="2" charset="2"/>
              <a:buChar char="v"/>
            </a:pPr>
            <a:r>
              <a:rPr lang="en-US" sz="1700" dirty="0"/>
              <a:t>Refine the </a:t>
            </a:r>
            <a:r>
              <a:rPr lang="en-US" sz="1700" b="1" dirty="0"/>
              <a:t>shipping price </a:t>
            </a:r>
            <a:r>
              <a:rPr lang="en-US" sz="1700" dirty="0"/>
              <a:t>strategy</a:t>
            </a:r>
          </a:p>
        </p:txBody>
      </p:sp>
      <p:pic>
        <p:nvPicPr>
          <p:cNvPr id="6" name="Graphic 5" descr="Megaphone">
            <a:extLst>
              <a:ext uri="{FF2B5EF4-FFF2-40B4-BE49-F238E27FC236}">
                <a16:creationId xmlns:a16="http://schemas.microsoft.com/office/drawing/2014/main" id="{C56C629C-4FD9-A83D-3B8F-3B0BFB6FF0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8756" y="2277991"/>
            <a:ext cx="2926098" cy="292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720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F8371-D94E-0450-B8B9-FE7B59FB1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DE" dirty="0"/>
              <a:t>Unicorn business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C86451F-59DA-1739-1B15-89C6D75B4C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3064761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491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7F64F17-8F8E-788C-EB99-90C96C233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Problem statement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E42F2-0BEA-7505-6882-99CB540A4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1581" y="2015732"/>
            <a:ext cx="4172212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Negative profits from certain products</a:t>
            </a:r>
          </a:p>
          <a:p>
            <a:r>
              <a:rPr lang="en-US"/>
              <a:t>Ineifficient of discount strategy</a:t>
            </a:r>
          </a:p>
          <a:p>
            <a:r>
              <a:rPr lang="en-US"/>
              <a:t>Higher delivery time in certain region</a:t>
            </a:r>
          </a:p>
          <a:p>
            <a:r>
              <a:rPr lang="en-US"/>
              <a:t>Lower promoting on high-profit margin products</a:t>
            </a:r>
          </a:p>
          <a:p>
            <a:endParaRPr lang="en-US"/>
          </a:p>
        </p:txBody>
      </p:sp>
      <p:pic>
        <p:nvPicPr>
          <p:cNvPr id="6" name="Content Placeholder 5" descr="Brainstorm with solid fill">
            <a:extLst>
              <a:ext uri="{FF2B5EF4-FFF2-40B4-BE49-F238E27FC236}">
                <a16:creationId xmlns:a16="http://schemas.microsoft.com/office/drawing/2014/main" id="{C7BFBB35-DB1D-3989-F7DF-E5782AB629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335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C0A2D-EE78-04CE-13A8-B511E22ED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DE" dirty="0"/>
              <a:t>rend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B1E6A-42CA-9B42-C1F5-4D9FBC01DC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DE" dirty="0"/>
              <a:t>High sales Aug.-Dec. over 2015-2018</a:t>
            </a:r>
          </a:p>
          <a:p>
            <a:pPr>
              <a:buFont typeface="Wingdings" pitchFamily="2" charset="2"/>
              <a:buChar char="v"/>
            </a:pPr>
            <a:r>
              <a:rPr lang="en-DE" dirty="0"/>
              <a:t> Sales  high but Profit  low in 2018 from 2017</a:t>
            </a:r>
          </a:p>
          <a:p>
            <a:pPr marL="0" indent="0">
              <a:buNone/>
            </a:pPr>
            <a:endParaRPr lang="en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CBE4B6-3048-BD9D-718A-695390F2683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89798" y="2017343"/>
            <a:ext cx="4645152" cy="3288947"/>
          </a:xfrm>
          <a:prstGeom prst="rect">
            <a:avLst/>
          </a:prstGeom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B1475F68-E452-21D7-FE7B-F5AA62252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314" y="2581745"/>
            <a:ext cx="879060" cy="5702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924E1E-DDA1-773E-983F-EECBD47355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9166" y="3429000"/>
            <a:ext cx="5319495" cy="188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777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Rectangle 1083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pic>
        <p:nvPicPr>
          <p:cNvPr id="1086" name="Picture 1085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88" name="Straight Connector 1087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0" name="Straight Connector 1089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D475DD9-BA0B-EFF7-3C6D-D61D1720F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Sales performance by category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63CF0-F0E5-4B82-9CAF-4D68EF6BF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51579" y="2015734"/>
            <a:ext cx="4158849" cy="3450613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/>
              <a:t> % of total profit &amp; mostly profit driven sub-category</a:t>
            </a:r>
          </a:p>
          <a:p>
            <a:r>
              <a:rPr lang="en-US" b="1" dirty="0"/>
              <a:t>Technology</a:t>
            </a:r>
            <a:r>
              <a:rPr lang="en-US" dirty="0"/>
              <a:t> (Copiers', Accessories) </a:t>
            </a:r>
            <a:r>
              <a:rPr lang="en-US" b="1" dirty="0"/>
              <a:t>50.79%</a:t>
            </a:r>
          </a:p>
          <a:p>
            <a:r>
              <a:rPr lang="en-US" b="1" dirty="0"/>
              <a:t>Office Supplies </a:t>
            </a:r>
            <a:r>
              <a:rPr lang="en-US" dirty="0"/>
              <a:t>(Envelop, Fasteners, Labels, Paper) </a:t>
            </a:r>
            <a:r>
              <a:rPr lang="en-US" b="1" dirty="0"/>
              <a:t>42.77%</a:t>
            </a:r>
          </a:p>
          <a:p>
            <a:r>
              <a:rPr lang="en-US" b="1" dirty="0"/>
              <a:t>Furniture </a:t>
            </a:r>
            <a:r>
              <a:rPr lang="en-US" dirty="0"/>
              <a:t>(Chairs and Furnishings) </a:t>
            </a:r>
            <a:r>
              <a:rPr lang="en-US" b="1" dirty="0"/>
              <a:t>6.44%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</a:t>
            </a:r>
            <a:r>
              <a:rPr lang="en-US" b="1" dirty="0"/>
              <a:t>Negative driven </a:t>
            </a:r>
            <a:r>
              <a:rPr lang="en-US" dirty="0"/>
              <a:t>sub-category (Bookcase, Tables and Supplies)</a:t>
            </a:r>
          </a:p>
        </p:txBody>
      </p:sp>
      <p:grpSp>
        <p:nvGrpSpPr>
          <p:cNvPr id="1092" name="Group 1091">
            <a:extLst>
              <a:ext uri="{FF2B5EF4-FFF2-40B4-BE49-F238E27FC236}">
                <a16:creationId xmlns:a16="http://schemas.microsoft.com/office/drawing/2014/main" id="{F7C65FA4-631C-444F-89AA-F891363CC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9823" y="2012810"/>
            <a:ext cx="4948659" cy="3453535"/>
            <a:chOff x="7807230" y="2012810"/>
            <a:chExt cx="3251252" cy="3459865"/>
          </a:xfrm>
        </p:grpSpPr>
        <p:sp>
          <p:nvSpPr>
            <p:cNvPr id="1093" name="Rectangle 1092">
              <a:extLst>
                <a:ext uri="{FF2B5EF4-FFF2-40B4-BE49-F238E27FC236}">
                  <a16:creationId xmlns:a16="http://schemas.microsoft.com/office/drawing/2014/main" id="{353C58CC-6818-48FD-9CE0-B43BF88B7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4" name="Rectangle 1093">
              <a:extLst>
                <a:ext uri="{FF2B5EF4-FFF2-40B4-BE49-F238E27FC236}">
                  <a16:creationId xmlns:a16="http://schemas.microsoft.com/office/drawing/2014/main" id="{1B2694E9-2175-4647-803A-3AD63554C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solidFill>
              <a:schemeClr val="bg1"/>
            </a:soli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FBC70215-9A8C-5F0D-C49F-061B352EBFE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77257" y="2704064"/>
            <a:ext cx="4613872" cy="206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431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7157C7B-5BD6-404A-9073-673C1198E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4BC347-8964-476D-89D3-92BAE6D56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528BB2E-BE2B-416D-A6B3-28D657424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4183161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A1C9488-6903-75E2-F0F2-1EB0EE4C4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1" y="2082800"/>
            <a:ext cx="3272094" cy="20855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Sales performance by category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50999C-274A-3EE3-8E33-EAD18FF8B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40223" y="798974"/>
            <a:ext cx="6014631" cy="25440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Mostly </a:t>
            </a:r>
            <a:r>
              <a:rPr lang="en-US" b="1" dirty="0"/>
              <a:t>orders</a:t>
            </a:r>
            <a:r>
              <a:rPr lang="en-US" dirty="0"/>
              <a:t> are placed in Office Supplies.</a:t>
            </a:r>
          </a:p>
          <a:p>
            <a:r>
              <a:rPr lang="en-US" dirty="0"/>
              <a:t>Mostly </a:t>
            </a:r>
            <a:r>
              <a:rPr lang="en-US" b="1" dirty="0"/>
              <a:t>sales revenue and profit </a:t>
            </a:r>
            <a:r>
              <a:rPr lang="en-US" dirty="0"/>
              <a:t>generated in Technology category.</a:t>
            </a:r>
          </a:p>
          <a:p>
            <a:r>
              <a:rPr lang="en-US" b="1" dirty="0"/>
              <a:t>Avg. discount </a:t>
            </a:r>
            <a:r>
              <a:rPr lang="en-US" dirty="0"/>
              <a:t>is higher in Furniture category compared to others.</a:t>
            </a:r>
          </a:p>
        </p:txBody>
      </p:sp>
      <p:pic>
        <p:nvPicPr>
          <p:cNvPr id="6" name="Content Placeholder 5" descr="A graph with numbers and percentages&#10;&#10;Description automatically generated">
            <a:extLst>
              <a:ext uri="{FF2B5EF4-FFF2-40B4-BE49-F238E27FC236}">
                <a16:creationId xmlns:a16="http://schemas.microsoft.com/office/drawing/2014/main" id="{20B8175F-DC33-49C3-5D7D-37A440E8646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041969" y="4049607"/>
            <a:ext cx="6012885" cy="103722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970D13F-8358-42A9-9237-91B5B4DDA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6BFB317-A03A-48CB-B03E-4504961FA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007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7157C7B-5BD6-404A-9073-673C1198E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4BC347-8964-476D-89D3-92BAE6D56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528BB2E-BE2B-416D-A6B3-28D657424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4183161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0E9D0D6-4D3D-1381-CD1D-3673269C2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1" y="2082800"/>
            <a:ext cx="3272094" cy="20855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Sales performance by region 2015-2018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8B0837-999A-3FF6-A22B-B5E64FA2F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40223" y="798974"/>
            <a:ext cx="6014631" cy="254404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  <a:buFont typeface="Wingdings" pitchFamily="2" charset="2"/>
              <a:buChar char="v"/>
            </a:pPr>
            <a:r>
              <a:rPr lang="en-US" sz="1300" b="1" dirty="0"/>
              <a:t>% of total profit</a:t>
            </a:r>
            <a:r>
              <a:rPr lang="en-US" sz="1300" dirty="0"/>
              <a:t>, and </a:t>
            </a:r>
            <a:r>
              <a:rPr lang="en-US" sz="1300" b="1" dirty="0"/>
              <a:t>avg. discount </a:t>
            </a:r>
            <a:r>
              <a:rPr lang="en-US" sz="1300" dirty="0"/>
              <a:t>by region</a:t>
            </a:r>
          </a:p>
          <a:p>
            <a:pPr>
              <a:lnSpc>
                <a:spcPct val="110000"/>
              </a:lnSpc>
            </a:pPr>
            <a:r>
              <a:rPr lang="en-US" sz="1300" b="1" dirty="0"/>
              <a:t>West </a:t>
            </a:r>
            <a:r>
              <a:rPr lang="en-US" sz="1300" dirty="0"/>
              <a:t> (mostly office supply) 37.85% profit,  avg. discount 11%</a:t>
            </a:r>
          </a:p>
          <a:p>
            <a:pPr>
              <a:lnSpc>
                <a:spcPct val="110000"/>
              </a:lnSpc>
            </a:pPr>
            <a:r>
              <a:rPr lang="en-US" sz="1300" b="1" dirty="0"/>
              <a:t> East  </a:t>
            </a:r>
            <a:r>
              <a:rPr lang="en-US" sz="1300" dirty="0"/>
              <a:t>(mostly technology) 31.96% profit, avg. discount 15%</a:t>
            </a:r>
          </a:p>
          <a:p>
            <a:pPr>
              <a:lnSpc>
                <a:spcPct val="110000"/>
              </a:lnSpc>
            </a:pPr>
            <a:r>
              <a:rPr lang="en-US" sz="1300" b="1" dirty="0"/>
              <a:t>South </a:t>
            </a:r>
            <a:r>
              <a:rPr lang="en-US" sz="1300" dirty="0"/>
              <a:t>(mostly tech. &amp; ofc. Supply) 16.32% profit, avg. discount 15%</a:t>
            </a:r>
          </a:p>
          <a:p>
            <a:pPr>
              <a:lnSpc>
                <a:spcPct val="110000"/>
              </a:lnSpc>
            </a:pPr>
            <a:r>
              <a:rPr lang="en-US" sz="1300" b="1" dirty="0"/>
              <a:t>Central</a:t>
            </a:r>
            <a:r>
              <a:rPr lang="en-US" sz="1300" dirty="0"/>
              <a:t> (mostly tech.) 13.87% in total profit though it has high sales compare to south but avg. discount ratio 24%</a:t>
            </a:r>
          </a:p>
          <a:p>
            <a:pPr>
              <a:lnSpc>
                <a:spcPct val="110000"/>
              </a:lnSpc>
            </a:pPr>
            <a:r>
              <a:rPr lang="en-US" sz="1300" dirty="0"/>
              <a:t>Inefficient discount policy on </a:t>
            </a:r>
            <a:r>
              <a:rPr lang="en-US" sz="1300" b="1" dirty="0"/>
              <a:t>Furniture </a:t>
            </a:r>
            <a:r>
              <a:rPr lang="en-US" sz="1300" dirty="0"/>
              <a:t>category leads to negative profit in </a:t>
            </a:r>
            <a:r>
              <a:rPr lang="en-US" sz="1300" b="1" dirty="0"/>
              <a:t>Central</a:t>
            </a:r>
          </a:p>
        </p:txBody>
      </p:sp>
      <p:pic>
        <p:nvPicPr>
          <p:cNvPr id="5" name="Content Placeholder 4" descr="A graph with green and blue bars&#10;&#10;Description automatically generated">
            <a:extLst>
              <a:ext uri="{FF2B5EF4-FFF2-40B4-BE49-F238E27FC236}">
                <a16:creationId xmlns:a16="http://schemas.microsoft.com/office/drawing/2014/main" id="{C8E2E177-31BE-B6E4-E6EA-6F17EA47C2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041970" y="3514979"/>
            <a:ext cx="6012884" cy="202856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970D13F-8358-42A9-9237-91B5B4DDA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6BFB317-A03A-48CB-B03E-4504961FA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186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3D4D-3E2B-47B7-173C-DAFB6082D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DE" dirty="0"/>
              <a:t>op 5 &amp; bottom 5 Sub-category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3567754-3D10-A3C1-631B-75CA6165971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303" y="2383393"/>
            <a:ext cx="5302446" cy="2710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D82F72F-B134-10FE-AC59-766C8FCAC00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0" y="2383393"/>
            <a:ext cx="4645025" cy="2710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97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630F413-44CE-4746-9821-9E01079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D671B1-B099-4F9C-B9CC-9D22B4DAF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2430B4-4161-8EA3-653C-4EF97087D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412" y="782285"/>
            <a:ext cx="4893006" cy="131200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Sales performance by ship mode (2015-2018)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552FBEF-FA69-427B-8245-0A518E051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992" y="2146542"/>
            <a:ext cx="315757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itle 1">
            <a:extLst>
              <a:ext uri="{FF2B5EF4-FFF2-40B4-BE49-F238E27FC236}">
                <a16:creationId xmlns:a16="http://schemas.microsoft.com/office/drawing/2014/main" id="{898488B7-DBD3-40E7-B54B-4DA6C5693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1DFEBE-04E6-8176-D99E-8791392B816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398643" y="707474"/>
            <a:ext cx="3029398" cy="5911023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C4500C-8056-9FED-7618-F0928A14D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1287" y="2888979"/>
            <a:ext cx="4392283" cy="3325554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Total number of orders </a:t>
            </a:r>
            <a:r>
              <a:rPr lang="en-US" b="1" dirty="0"/>
              <a:t>5009</a:t>
            </a:r>
          </a:p>
          <a:p>
            <a:pPr>
              <a:lnSpc>
                <a:spcPct val="110000"/>
              </a:lnSpc>
            </a:pPr>
            <a:r>
              <a:rPr lang="en-US" b="1" dirty="0"/>
              <a:t>59.77% </a:t>
            </a:r>
            <a:r>
              <a:rPr lang="en-US" dirty="0"/>
              <a:t>orders (highest) shipped via </a:t>
            </a:r>
            <a:r>
              <a:rPr lang="en-US" b="1" dirty="0"/>
              <a:t>Standard Class </a:t>
            </a:r>
            <a:r>
              <a:rPr lang="en-US" dirty="0"/>
              <a:t>and </a:t>
            </a:r>
            <a:r>
              <a:rPr lang="en-US" b="1" dirty="0"/>
              <a:t>5.27% </a:t>
            </a:r>
            <a:r>
              <a:rPr lang="en-US" dirty="0"/>
              <a:t>(lowest) shipped  via </a:t>
            </a:r>
            <a:r>
              <a:rPr lang="en-US" b="1" dirty="0"/>
              <a:t>Same Day </a:t>
            </a:r>
            <a:r>
              <a:rPr lang="en-US" dirty="0"/>
              <a:t>mode</a:t>
            </a:r>
          </a:p>
          <a:p>
            <a:pPr>
              <a:lnSpc>
                <a:spcPct val="110000"/>
              </a:lnSpc>
            </a:pPr>
            <a:r>
              <a:rPr lang="en-US" b="1" dirty="0"/>
              <a:t>West</a:t>
            </a:r>
            <a:r>
              <a:rPr lang="en-US" dirty="0"/>
              <a:t> has max. orders and </a:t>
            </a:r>
            <a:r>
              <a:rPr lang="en-US" b="1" dirty="0"/>
              <a:t>South </a:t>
            </a:r>
            <a:r>
              <a:rPr lang="en-US" dirty="0"/>
              <a:t>has lowest orders in  Standard Mode</a:t>
            </a:r>
          </a:p>
          <a:p>
            <a:pPr>
              <a:lnSpc>
                <a:spcPct val="110000"/>
              </a:lnSpc>
            </a:pPr>
            <a:r>
              <a:rPr lang="en-US" dirty="0"/>
              <a:t>Avg. </a:t>
            </a:r>
            <a:r>
              <a:rPr lang="en-US" b="1" dirty="0"/>
              <a:t>shipping price </a:t>
            </a:r>
            <a:r>
              <a:rPr lang="en-US" dirty="0"/>
              <a:t>for Standard mode is 10 $, 50$ for Same day, 20$ for First Class and 6$ for Second Class.</a:t>
            </a:r>
          </a:p>
        </p:txBody>
      </p:sp>
      <p:pic>
        <p:nvPicPr>
          <p:cNvPr id="11" name="Picture 10" descr="A screenshot of a cellphone&#10;&#10;Description automatically generated">
            <a:extLst>
              <a:ext uri="{FF2B5EF4-FFF2-40B4-BE49-F238E27FC236}">
                <a16:creationId xmlns:a16="http://schemas.microsoft.com/office/drawing/2014/main" id="{530B1ED0-3386-8CE8-DCF8-AD8C44960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5358" y="1245010"/>
            <a:ext cx="5715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64527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1039</TotalTime>
  <Words>829</Words>
  <Application>Microsoft Macintosh PowerPoint</Application>
  <PresentationFormat>Widescreen</PresentationFormat>
  <Paragraphs>82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.AppleSystemUIFont</vt:lpstr>
      <vt:lpstr>Arial</vt:lpstr>
      <vt:lpstr>Gill Sans MT</vt:lpstr>
      <vt:lpstr>Times New Roman</vt:lpstr>
      <vt:lpstr>Wingdings</vt:lpstr>
      <vt:lpstr>Gallery</vt:lpstr>
      <vt:lpstr>Unicorn Project</vt:lpstr>
      <vt:lpstr>Unicorn business</vt:lpstr>
      <vt:lpstr>Problem statement</vt:lpstr>
      <vt:lpstr>Trend analysis</vt:lpstr>
      <vt:lpstr>Sales performance by category</vt:lpstr>
      <vt:lpstr>Sales performance by category</vt:lpstr>
      <vt:lpstr>Sales performance by region 2015-2018</vt:lpstr>
      <vt:lpstr>Top 5 &amp; bottom 5 Sub-category</vt:lpstr>
      <vt:lpstr>Sales performance by ship mode (2015-2018)</vt:lpstr>
      <vt:lpstr>Sales performance by shipping time (standard mode)</vt:lpstr>
      <vt:lpstr>Shipping efficiency by region</vt:lpstr>
      <vt:lpstr>Discount impact on profit ratio</vt:lpstr>
      <vt:lpstr>State performance</vt:lpstr>
      <vt:lpstr>Sales and profit by customer</vt:lpstr>
      <vt:lpstr>Top and bottom 10 profitable customer</vt:lpstr>
      <vt:lpstr>Key insights</vt:lpstr>
      <vt:lpstr>Recommendation for Higher profit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Office</dc:creator>
  <cp:lastModifiedBy>Office</cp:lastModifiedBy>
  <cp:revision>6</cp:revision>
  <dcterms:created xsi:type="dcterms:W3CDTF">2024-12-23T01:28:03Z</dcterms:created>
  <dcterms:modified xsi:type="dcterms:W3CDTF">2024-12-23T18:47:43Z</dcterms:modified>
</cp:coreProperties>
</file>