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7" r:id="rId2"/>
    <p:sldId id="258" r:id="rId3"/>
    <p:sldId id="259" r:id="rId4"/>
    <p:sldId id="260" r:id="rId5"/>
    <p:sldId id="261" r:id="rId6"/>
    <p:sldId id="262" r:id="rId7"/>
    <p:sldId id="263" r:id="rId8"/>
    <p:sldId id="264" r:id="rId9"/>
    <p:sldId id="265" r:id="rId10"/>
    <p:sldId id="304" r:id="rId11"/>
    <p:sldId id="305" r:id="rId12"/>
    <p:sldId id="306" r:id="rId13"/>
    <p:sldId id="307" r:id="rId14"/>
    <p:sldId id="308" r:id="rId15"/>
    <p:sldId id="309" r:id="rId16"/>
    <p:sldId id="278" r:id="rId17"/>
    <p:sldId id="268" r:id="rId18"/>
    <p:sldId id="289" r:id="rId19"/>
    <p:sldId id="290" r:id="rId20"/>
    <p:sldId id="291" r:id="rId21"/>
    <p:sldId id="292" r:id="rId22"/>
    <p:sldId id="293" r:id="rId23"/>
    <p:sldId id="295" r:id="rId24"/>
    <p:sldId id="296" r:id="rId25"/>
    <p:sldId id="297" r:id="rId26"/>
    <p:sldId id="298" r:id="rId27"/>
    <p:sldId id="299" r:id="rId28"/>
    <p:sldId id="300" r:id="rId29"/>
    <p:sldId id="310" r:id="rId30"/>
    <p:sldId id="275" r:id="rId31"/>
    <p:sldId id="276"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7" d="100"/>
          <a:sy n="117" d="100"/>
        </p:scale>
        <p:origin x="2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Santhosh" userId="8e73dfb44e11f603" providerId="LiveId" clId="{39C7C809-61C9-42E4-B282-977C2BB0568B}"/>
    <pc:docChg chg="custSel addSld modSld">
      <pc:chgData name="B Santhosh" userId="8e73dfb44e11f603" providerId="LiveId" clId="{39C7C809-61C9-42E4-B282-977C2BB0568B}" dt="2024-11-24T17:32:59.846" v="96" actId="1076"/>
      <pc:docMkLst>
        <pc:docMk/>
      </pc:docMkLst>
      <pc:sldChg chg="addSp delSp modSp add mod">
        <pc:chgData name="B Santhosh" userId="8e73dfb44e11f603" providerId="LiveId" clId="{39C7C809-61C9-42E4-B282-977C2BB0568B}" dt="2024-11-24T17:32:59.846" v="96" actId="1076"/>
        <pc:sldMkLst>
          <pc:docMk/>
          <pc:sldMk cId="722959501" sldId="310"/>
        </pc:sldMkLst>
        <pc:spChg chg="mod">
          <ac:chgData name="B Santhosh" userId="8e73dfb44e11f603" providerId="LiveId" clId="{39C7C809-61C9-42E4-B282-977C2BB0568B}" dt="2024-11-24T17:32:07.257" v="89" actId="20577"/>
          <ac:spMkLst>
            <pc:docMk/>
            <pc:sldMk cId="722959501" sldId="310"/>
            <ac:spMk id="2" creationId="{E75716CD-121F-2C88-78EF-E867896D109E}"/>
          </ac:spMkLst>
        </pc:spChg>
        <pc:picChg chg="add mod">
          <ac:chgData name="B Santhosh" userId="8e73dfb44e11f603" providerId="LiveId" clId="{39C7C809-61C9-42E4-B282-977C2BB0568B}" dt="2024-11-24T17:32:59.846" v="96" actId="1076"/>
          <ac:picMkLst>
            <pc:docMk/>
            <pc:sldMk cId="722959501" sldId="310"/>
            <ac:picMk id="4" creationId="{EFE198FF-78F3-36D0-C188-52973A548661}"/>
          </ac:picMkLst>
        </pc:picChg>
        <pc:picChg chg="del">
          <ac:chgData name="B Santhosh" userId="8e73dfb44e11f603" providerId="LiveId" clId="{39C7C809-61C9-42E4-B282-977C2BB0568B}" dt="2024-11-24T17:32:19.312" v="90" actId="478"/>
          <ac:picMkLst>
            <pc:docMk/>
            <pc:sldMk cId="722959501" sldId="310"/>
            <ac:picMk id="5" creationId="{8813790D-4E74-3937-3BCB-6B55DBB686B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a:extLst>
            <a:ext uri="{FF2B5EF4-FFF2-40B4-BE49-F238E27FC236}">
              <a16:creationId xmlns:a16="http://schemas.microsoft.com/office/drawing/2014/main" id="{6AD60B29-CA25-0227-AC36-1D1E241B0CB3}"/>
            </a:ext>
          </a:extLst>
        </p:cNvPr>
        <p:cNvGrpSpPr/>
        <p:nvPr/>
      </p:nvGrpSpPr>
      <p:grpSpPr>
        <a:xfrm>
          <a:off x="0" y="0"/>
          <a:ext cx="0" cy="0"/>
          <a:chOff x="0" y="0"/>
          <a:chExt cx="0" cy="0"/>
        </a:xfrm>
      </p:grpSpPr>
      <p:sp>
        <p:nvSpPr>
          <p:cNvPr id="162" name="Google Shape;162;p9:notes">
            <a:extLst>
              <a:ext uri="{FF2B5EF4-FFF2-40B4-BE49-F238E27FC236}">
                <a16:creationId xmlns:a16="http://schemas.microsoft.com/office/drawing/2014/main" id="{11CB9F26-0FFF-303F-34C0-A97F845A16D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a:extLst>
              <a:ext uri="{FF2B5EF4-FFF2-40B4-BE49-F238E27FC236}">
                <a16:creationId xmlns:a16="http://schemas.microsoft.com/office/drawing/2014/main" id="{1C5B4137-C072-3961-D386-2B5CA186647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3411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f3d73dc994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2f3d73dc994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3"/>
          <a:srcRect/>
          <a:stretch>
            <a:fill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4"/>
          <a:srcRect/>
          <a:stretch>
            <a:fillRect/>
          </a:stretch>
        </p:blipFill>
        <p:spPr>
          <a:xfrm>
            <a:off x="11111491" y="64077"/>
            <a:ext cx="1000125" cy="1143000"/>
          </a:xfrm>
          <a:prstGeom prst="rect">
            <a:avLst/>
          </a:prstGeom>
          <a:noFill/>
          <a:ln>
            <a:noFill/>
          </a:ln>
        </p:spPr>
      </p:pic>
      <p:sp>
        <p:nvSpPr>
          <p:cNvPr id="93" name="Google Shape;93;p1"/>
          <p:cNvSpPr txBox="1"/>
          <p:nvPr/>
        </p:nvSpPr>
        <p:spPr>
          <a:xfrm>
            <a:off x="708912" y="2950243"/>
            <a:ext cx="10515600"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7030A0"/>
              </a:buClr>
              <a:buSzPts val="3700"/>
              <a:buFont typeface="Verdana" panose="020B0604030504040204"/>
              <a:buNone/>
            </a:pPr>
            <a:r>
              <a:rPr lang="en-IN" altLang="en-US" sz="3200" b="1">
                <a:solidFill>
                  <a:srgbClr val="7030A0"/>
                </a:solidFill>
                <a:latin typeface="Verdana" panose="020B0604030504040204"/>
                <a:ea typeface="Verdana" panose="020B0604030504040204"/>
                <a:cs typeface="Verdana" panose="020B0604030504040204"/>
                <a:sym typeface="Verdana" panose="020B0604030504040204"/>
              </a:rPr>
              <a:t>Smart </a:t>
            </a:r>
            <a:r>
              <a:rPr lang="en-US" sz="3200" b="1">
                <a:solidFill>
                  <a:srgbClr val="7030A0"/>
                </a:solidFill>
                <a:latin typeface="Verdana" panose="020B0604030504040204"/>
                <a:ea typeface="Verdana" panose="020B0604030504040204"/>
                <a:cs typeface="Verdana" panose="020B0604030504040204"/>
                <a:sym typeface="Verdana" panose="020B0604030504040204"/>
              </a:rPr>
              <a:t>Billing Software </a:t>
            </a:r>
          </a:p>
        </p:txBody>
      </p:sp>
      <p:sp>
        <p:nvSpPr>
          <p:cNvPr id="95" name="Google Shape;95;p1"/>
          <p:cNvSpPr txBox="1"/>
          <p:nvPr/>
        </p:nvSpPr>
        <p:spPr>
          <a:xfrm>
            <a:off x="6774130" y="4920375"/>
            <a:ext cx="6018600" cy="10134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IN" altLang="en-US" sz="2000" b="1">
                <a:solidFill>
                  <a:srgbClr val="FF0000"/>
                </a:solidFill>
                <a:latin typeface="Verdana" panose="020B0604030504040204"/>
                <a:ea typeface="Verdana" panose="020B0604030504040204"/>
                <a:cs typeface="Verdana" panose="020B0604030504040204"/>
                <a:sym typeface="Verdana" panose="020B0604030504040204"/>
              </a:rPr>
              <a:t>SANJAY B</a:t>
            </a:r>
            <a:r>
              <a:rPr lang="en-US" sz="2000" b="1">
                <a:solidFill>
                  <a:srgbClr val="FF0000"/>
                </a:solidFill>
                <a:latin typeface="Verdana" panose="020B0604030504040204"/>
                <a:ea typeface="Verdana" panose="020B0604030504040204"/>
                <a:cs typeface="Verdana" panose="020B0604030504040204"/>
                <a:sym typeface="Verdana" panose="020B0604030504040204"/>
              </a:rPr>
              <a:t> (22180104</a:t>
            </a:r>
            <a:r>
              <a:rPr lang="en-IN" altLang="en-US" sz="2000" b="1">
                <a:solidFill>
                  <a:srgbClr val="FF0000"/>
                </a:solidFill>
                <a:latin typeface="Verdana" panose="020B0604030504040204"/>
                <a:ea typeface="Verdana" panose="020B0604030504040204"/>
                <a:cs typeface="Verdana" panose="020B0604030504040204"/>
                <a:sym typeface="Verdana" panose="020B0604030504040204"/>
              </a:rPr>
              <a:t>5</a:t>
            </a:r>
            <a:r>
              <a:rPr lang="en-US" sz="2000" b="1">
                <a:solidFill>
                  <a:srgbClr val="FF0000"/>
                </a:solidFill>
                <a:latin typeface="Verdana" panose="020B0604030504040204"/>
                <a:ea typeface="Verdana" panose="020B0604030504040204"/>
                <a:cs typeface="Verdana" panose="020B0604030504040204"/>
                <a:sym typeface="Verdana" panose="020B0604030504040204"/>
              </a:rPr>
              <a:t>)</a:t>
            </a:r>
            <a:endParaRPr sz="2000" b="1">
              <a:solidFill>
                <a:srgbClr val="FF0000"/>
              </a:solidFill>
              <a:latin typeface="Verdana" panose="020B0604030504040204"/>
              <a:ea typeface="Verdana" panose="020B0604030504040204"/>
              <a:cs typeface="Verdana" panose="020B0604030504040204"/>
              <a:sym typeface="Verdana" panose="020B0604030504040204"/>
            </a:endParaRPr>
          </a:p>
          <a:p>
            <a:pPr marL="0" marR="0" lvl="0" indent="0" algn="l" rtl="0">
              <a:spcBef>
                <a:spcPts val="0"/>
              </a:spcBef>
              <a:spcAft>
                <a:spcPts val="0"/>
              </a:spcAft>
              <a:buClr>
                <a:srgbClr val="FF0000"/>
              </a:buClr>
              <a:buSzPts val="2400"/>
              <a:buFont typeface="Noto Sans Symbols"/>
              <a:buNone/>
            </a:pPr>
            <a:r>
              <a:rPr lang="en-US" sz="2000" b="1">
                <a:solidFill>
                  <a:srgbClr val="FF0000"/>
                </a:solidFill>
                <a:latin typeface="Verdana" panose="020B0604030504040204"/>
                <a:ea typeface="Verdana" panose="020B0604030504040204"/>
                <a:cs typeface="Verdana" panose="020B0604030504040204"/>
                <a:sym typeface="Verdana" panose="020B0604030504040204"/>
              </a:rPr>
              <a:t>S</a:t>
            </a:r>
            <a:r>
              <a:rPr lang="en-IN" altLang="en-US" sz="2000" b="1">
                <a:solidFill>
                  <a:srgbClr val="FF0000"/>
                </a:solidFill>
                <a:latin typeface="Verdana" panose="020B0604030504040204"/>
                <a:ea typeface="Verdana" panose="020B0604030504040204"/>
                <a:cs typeface="Verdana" panose="020B0604030504040204"/>
                <a:sym typeface="Verdana" panose="020B0604030504040204"/>
              </a:rPr>
              <a:t>OORYA</a:t>
            </a:r>
            <a:r>
              <a:rPr lang="en-US" sz="2000" b="1">
                <a:solidFill>
                  <a:srgbClr val="FF0000"/>
                </a:solidFill>
                <a:latin typeface="Verdana" panose="020B0604030504040204"/>
                <a:ea typeface="Verdana" panose="020B0604030504040204"/>
                <a:cs typeface="Verdana" panose="020B0604030504040204"/>
                <a:sym typeface="Verdana" panose="020B0604030504040204"/>
              </a:rPr>
              <a:t> B (2218010</a:t>
            </a:r>
            <a:r>
              <a:rPr lang="en-IN" altLang="en-US" sz="2000" b="1">
                <a:solidFill>
                  <a:srgbClr val="FF0000"/>
                </a:solidFill>
                <a:latin typeface="Verdana" panose="020B0604030504040204"/>
                <a:ea typeface="Verdana" panose="020B0604030504040204"/>
                <a:cs typeface="Verdana" panose="020B0604030504040204"/>
                <a:sym typeface="Verdana" panose="020B0604030504040204"/>
              </a:rPr>
              <a:t>51</a:t>
            </a:r>
            <a:r>
              <a:rPr lang="en-US" sz="2000" b="1">
                <a:solidFill>
                  <a:srgbClr val="FF0000"/>
                </a:solidFill>
                <a:latin typeface="Verdana" panose="020B0604030504040204"/>
                <a:ea typeface="Verdana" panose="020B0604030504040204"/>
                <a:cs typeface="Verdana" panose="020B0604030504040204"/>
                <a:sym typeface="Verdana" panose="020B0604030504040204"/>
              </a:rPr>
              <a:t>)</a:t>
            </a:r>
          </a:p>
          <a:p>
            <a:pPr marL="0" marR="0" lvl="0" indent="0" algn="l" rtl="0">
              <a:spcBef>
                <a:spcPts val="0"/>
              </a:spcBef>
              <a:spcAft>
                <a:spcPts val="0"/>
              </a:spcAft>
              <a:buClr>
                <a:srgbClr val="FF0000"/>
              </a:buClr>
              <a:buSzPts val="2400"/>
              <a:buFont typeface="Noto Sans Symbols"/>
              <a:buNone/>
            </a:pPr>
            <a:r>
              <a:rPr lang="en-IN" sz="2000" b="1">
                <a:solidFill>
                  <a:srgbClr val="FF0000"/>
                </a:solidFill>
                <a:latin typeface="Verdana" panose="020B0604030504040204"/>
                <a:ea typeface="Verdana" panose="020B0604030504040204"/>
                <a:cs typeface="Verdana" panose="020B0604030504040204"/>
                <a:sym typeface="Verdana" panose="020B0604030504040204"/>
              </a:rPr>
              <a:t>THOFIQ GANI M (221801057)</a:t>
            </a: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rgbClr val="002060"/>
              </a:buClr>
              <a:buSzPts val="2800"/>
              <a:buFont typeface="Verdana" panose="020B0604030504040204"/>
              <a:buNone/>
            </a:pPr>
            <a:r>
              <a:rPr lang="en-US" sz="2600" b="1">
                <a:solidFill>
                  <a:srgbClr val="002060"/>
                </a:solidFill>
                <a:latin typeface="Verdana" panose="020B0604030504040204"/>
                <a:ea typeface="Verdana" panose="020B0604030504040204"/>
                <a:cs typeface="Verdana" panose="020B0604030504040204"/>
                <a:sym typeface="Verdana" panose="020B0604030504040204"/>
              </a:rPr>
              <a:t>Department of Artificial Intelligence and Data Science</a:t>
            </a:r>
            <a:endParaRPr sz="2600" b="1">
              <a:solidFill>
                <a:srgbClr val="00206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711200" y="260350"/>
            <a:ext cx="10668000" cy="105537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List of modules</a:t>
            </a:r>
            <a:endParaRPr sz="3200" b="1" dirty="0">
              <a:solidFill>
                <a:srgbClr val="FF0000"/>
              </a:solidFill>
            </a:endParaRPr>
          </a:p>
        </p:txBody>
      </p:sp>
      <p:sp>
        <p:nvSpPr>
          <p:cNvPr id="185" name="Google Shape;185;p11"/>
          <p:cNvSpPr txBox="1">
            <a:spLocks noGrp="1"/>
          </p:cNvSpPr>
          <p:nvPr>
            <p:ph type="body" idx="1"/>
          </p:nvPr>
        </p:nvSpPr>
        <p:spPr>
          <a:xfrm>
            <a:off x="614680" y="1315720"/>
            <a:ext cx="10668000" cy="491363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Clr>
                <a:schemeClr val="dk1"/>
              </a:buClr>
              <a:buSzPts val="1100"/>
              <a:buFont typeface="Arial" panose="020B0604020202020204"/>
              <a:buNone/>
            </a:pPr>
            <a:r>
              <a:rPr sz="2200" b="1" dirty="0"/>
              <a:t>Product Details Module</a:t>
            </a:r>
          </a:p>
          <a:p>
            <a:pPr marL="469900" lvl="0" indent="-279400" algn="l" rtl="0">
              <a:spcBef>
                <a:spcPts val="0"/>
              </a:spcBef>
              <a:spcAft>
                <a:spcPts val="0"/>
              </a:spcAft>
              <a:buClr>
                <a:schemeClr val="dk1"/>
              </a:buClr>
              <a:buSzPts val="1100"/>
              <a:buFont typeface="Arial" panose="020B0604020202020204"/>
              <a:buNone/>
            </a:pPr>
            <a:endParaRPr sz="2200" b="1" dirty="0"/>
          </a:p>
          <a:p>
            <a:pPr marL="469900" lvl="0" indent="-279400" algn="l" rtl="0">
              <a:spcBef>
                <a:spcPts val="0"/>
              </a:spcBef>
              <a:spcAft>
                <a:spcPts val="0"/>
              </a:spcAft>
              <a:buClr>
                <a:schemeClr val="dk1"/>
              </a:buClr>
              <a:buSzPts val="1100"/>
              <a:buFont typeface="Arial" panose="020B0604020202020204"/>
              <a:buNone/>
            </a:pPr>
            <a:r>
              <a:rPr sz="2200" b="1" dirty="0"/>
              <a:t>Inputs: </a:t>
            </a:r>
            <a:r>
              <a:rPr sz="2200" dirty="0"/>
              <a:t> Product Name, Quantity, Price.</a:t>
            </a:r>
          </a:p>
          <a:p>
            <a:pPr marL="469900" lvl="0" indent="-279400" algn="l" rtl="0">
              <a:spcBef>
                <a:spcPts val="0"/>
              </a:spcBef>
              <a:spcAft>
                <a:spcPts val="0"/>
              </a:spcAft>
              <a:buClr>
                <a:schemeClr val="dk1"/>
              </a:buClr>
              <a:buSzPts val="1100"/>
              <a:buFont typeface="Arial" panose="020B0604020202020204"/>
              <a:buNone/>
            </a:pPr>
            <a:endParaRPr sz="2200" b="1" dirty="0"/>
          </a:p>
          <a:p>
            <a:pPr marL="469900" lvl="0" indent="-279400" algn="l" rtl="0">
              <a:spcBef>
                <a:spcPts val="0"/>
              </a:spcBef>
              <a:spcAft>
                <a:spcPts val="0"/>
              </a:spcAft>
              <a:buClr>
                <a:schemeClr val="dk1"/>
              </a:buClr>
              <a:buSzPts val="1100"/>
              <a:buFont typeface="Arial" panose="020B0604020202020204"/>
              <a:buNone/>
            </a:pPr>
            <a:r>
              <a:rPr sz="2200" b="1" dirty="0"/>
              <a:t>Actions: </a:t>
            </a:r>
            <a:r>
              <a:rPr sz="2200" dirty="0"/>
              <a:t>Validates inputs, calculates total, and allows image import.</a:t>
            </a:r>
          </a:p>
          <a:p>
            <a:pPr marL="469900" lvl="0" indent="-279400" algn="l" rtl="0">
              <a:spcBef>
                <a:spcPts val="0"/>
              </a:spcBef>
              <a:spcAft>
                <a:spcPts val="0"/>
              </a:spcAft>
              <a:buClr>
                <a:schemeClr val="dk1"/>
              </a:buClr>
              <a:buSzPts val="1100"/>
              <a:buFont typeface="Arial" panose="020B0604020202020204"/>
              <a:buNone/>
            </a:pPr>
            <a:endParaRPr sz="2200" b="1" dirty="0"/>
          </a:p>
          <a:p>
            <a:pPr marL="469900" lvl="0" indent="-279400" algn="l" rtl="0">
              <a:spcBef>
                <a:spcPts val="0"/>
              </a:spcBef>
              <a:spcAft>
                <a:spcPts val="0"/>
              </a:spcAft>
              <a:buClr>
                <a:schemeClr val="dk1"/>
              </a:buClr>
              <a:buSzPts val="1100"/>
              <a:buFont typeface="Arial" panose="020B0604020202020204"/>
              <a:buNone/>
            </a:pPr>
            <a:r>
              <a:rPr sz="2200" b="1" dirty="0"/>
              <a:t>Output: </a:t>
            </a:r>
            <a:r>
              <a:rPr sz="2200" dirty="0"/>
              <a:t>Displays product details and total price.</a:t>
            </a:r>
          </a:p>
          <a:p>
            <a:pPr marL="469900" lvl="0" indent="-279400" algn="l" rtl="0">
              <a:spcBef>
                <a:spcPts val="0"/>
              </a:spcBef>
              <a:spcAft>
                <a:spcPts val="0"/>
              </a:spcAft>
              <a:buClr>
                <a:schemeClr val="dk1"/>
              </a:buClr>
              <a:buSzPts val="1100"/>
              <a:buFont typeface="Arial" panose="020B0604020202020204"/>
              <a:buNone/>
            </a:pPr>
            <a:endParaRPr sz="2200" dirty="0"/>
          </a:p>
        </p:txBody>
      </p:sp>
      <p:sp>
        <p:nvSpPr>
          <p:cNvPr id="186" name="Google Shape;186;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87" name="Google Shape;187;p11"/>
          <p:cNvSpPr txBox="1">
            <a:spLocks noGrp="1"/>
          </p:cNvSpPr>
          <p:nvPr>
            <p:ph type="ftr" idx="11"/>
          </p:nvPr>
        </p:nvSpPr>
        <p:spPr>
          <a:xfrm>
            <a:off x="3588774" y="6245225"/>
            <a:ext cx="4437526"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88" name="Google Shape;188;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lang="en-US"/>
          </a:p>
        </p:txBody>
      </p:sp>
      <p:pic>
        <p:nvPicPr>
          <p:cNvPr id="3" name="Picture 2"/>
          <p:cNvPicPr>
            <a:picLocks noChangeAspect="1"/>
          </p:cNvPicPr>
          <p:nvPr/>
        </p:nvPicPr>
        <p:blipFill>
          <a:blip r:embed="rId3"/>
          <a:stretch>
            <a:fillRect/>
          </a:stretch>
        </p:blipFill>
        <p:spPr>
          <a:xfrm>
            <a:off x="8575675" y="923290"/>
            <a:ext cx="2118995" cy="53054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711200" y="260350"/>
            <a:ext cx="10668000" cy="105537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List of modules</a:t>
            </a:r>
            <a:endParaRPr sz="3200" b="1" dirty="0">
              <a:solidFill>
                <a:srgbClr val="FF0000"/>
              </a:solidFill>
            </a:endParaRPr>
          </a:p>
        </p:txBody>
      </p:sp>
      <p:sp>
        <p:nvSpPr>
          <p:cNvPr id="185" name="Google Shape;185;p11"/>
          <p:cNvSpPr txBox="1">
            <a:spLocks noGrp="1"/>
          </p:cNvSpPr>
          <p:nvPr>
            <p:ph type="body" idx="1"/>
          </p:nvPr>
        </p:nvSpPr>
        <p:spPr>
          <a:xfrm>
            <a:off x="614680" y="1315720"/>
            <a:ext cx="10668000" cy="491363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Clr>
                <a:schemeClr val="dk1"/>
              </a:buClr>
              <a:buSzPts val="1100"/>
              <a:buFont typeface="Arial" panose="020B0604020202020204"/>
              <a:buNone/>
            </a:pPr>
            <a:r>
              <a:rPr sz="2200" b="1" dirty="0"/>
              <a:t>Cart Management Module</a:t>
            </a:r>
          </a:p>
          <a:p>
            <a:pPr marL="469900" lvl="0" indent="-279400" algn="l" rtl="0">
              <a:spcBef>
                <a:spcPts val="0"/>
              </a:spcBef>
              <a:spcAft>
                <a:spcPts val="0"/>
              </a:spcAft>
              <a:buClr>
                <a:schemeClr val="dk1"/>
              </a:buClr>
              <a:buSzPts val="1100"/>
              <a:buFont typeface="Arial" panose="020B0604020202020204"/>
              <a:buNone/>
            </a:pPr>
            <a:endParaRPr sz="2200" b="1" dirty="0"/>
          </a:p>
          <a:p>
            <a:pPr marL="469900" lvl="0" indent="-279400" algn="l" rtl="0">
              <a:spcBef>
                <a:spcPts val="0"/>
              </a:spcBef>
              <a:spcAft>
                <a:spcPts val="0"/>
              </a:spcAft>
              <a:buClr>
                <a:schemeClr val="dk1"/>
              </a:buClr>
              <a:buSzPts val="1100"/>
              <a:buFont typeface="Arial" panose="020B0604020202020204"/>
              <a:buNone/>
            </a:pPr>
            <a:r>
              <a:rPr sz="2200" b="1" dirty="0"/>
              <a:t>Inputs: </a:t>
            </a:r>
            <a:r>
              <a:rPr sz="2200" dirty="0"/>
              <a:t> Product details (name, quantity, price, total, payment </a:t>
            </a:r>
          </a:p>
          <a:p>
            <a:pPr marL="469900" lvl="0" indent="-279400" algn="l" rtl="0">
              <a:spcBef>
                <a:spcPts val="0"/>
              </a:spcBef>
              <a:spcAft>
                <a:spcPts val="0"/>
              </a:spcAft>
              <a:buClr>
                <a:schemeClr val="dk1"/>
              </a:buClr>
              <a:buSzPts val="1100"/>
              <a:buFont typeface="Arial" panose="020B0604020202020204"/>
              <a:buNone/>
            </a:pPr>
            <a:r>
              <a:rPr sz="2200" dirty="0"/>
              <a:t>method).</a:t>
            </a:r>
          </a:p>
          <a:p>
            <a:pPr marL="469900" lvl="0" indent="-279400" algn="l" rtl="0">
              <a:spcBef>
                <a:spcPts val="0"/>
              </a:spcBef>
              <a:spcAft>
                <a:spcPts val="0"/>
              </a:spcAft>
              <a:buClr>
                <a:schemeClr val="dk1"/>
              </a:buClr>
              <a:buSzPts val="1100"/>
              <a:buFont typeface="Arial" panose="020B0604020202020204"/>
              <a:buNone/>
            </a:pPr>
            <a:endParaRPr sz="2200" dirty="0"/>
          </a:p>
          <a:p>
            <a:pPr marL="469900" lvl="0" indent="-279400" algn="l" rtl="0">
              <a:spcBef>
                <a:spcPts val="0"/>
              </a:spcBef>
              <a:spcAft>
                <a:spcPts val="0"/>
              </a:spcAft>
              <a:buClr>
                <a:schemeClr val="dk1"/>
              </a:buClr>
              <a:buSzPts val="1100"/>
              <a:buFont typeface="Arial" panose="020B0604020202020204"/>
              <a:buNone/>
            </a:pPr>
            <a:r>
              <a:rPr sz="2200" b="1" dirty="0"/>
              <a:t>Actions: </a:t>
            </a:r>
            <a:r>
              <a:rPr sz="2200" dirty="0"/>
              <a:t>Adds products to cart, updates the bill text.</a:t>
            </a:r>
          </a:p>
          <a:p>
            <a:pPr marL="469900" lvl="0" indent="-279400" algn="l" rtl="0">
              <a:spcBef>
                <a:spcPts val="0"/>
              </a:spcBef>
              <a:spcAft>
                <a:spcPts val="0"/>
              </a:spcAft>
              <a:buClr>
                <a:schemeClr val="dk1"/>
              </a:buClr>
              <a:buSzPts val="1100"/>
              <a:buFont typeface="Arial" panose="020B0604020202020204"/>
              <a:buNone/>
            </a:pPr>
            <a:endParaRPr sz="2200" b="1" dirty="0"/>
          </a:p>
          <a:p>
            <a:pPr marL="469900" lvl="0" indent="-279400" algn="l" rtl="0">
              <a:spcBef>
                <a:spcPts val="0"/>
              </a:spcBef>
              <a:spcAft>
                <a:spcPts val="0"/>
              </a:spcAft>
              <a:buClr>
                <a:schemeClr val="dk1"/>
              </a:buClr>
              <a:buSzPts val="1100"/>
              <a:buFont typeface="Arial" panose="020B0604020202020204"/>
              <a:buNone/>
            </a:pPr>
            <a:r>
              <a:rPr sz="2200" b="1" dirty="0"/>
              <a:t>Output: </a:t>
            </a:r>
            <a:r>
              <a:rPr sz="2200" dirty="0"/>
              <a:t>Displays the updated cart and the total bill.</a:t>
            </a:r>
          </a:p>
          <a:p>
            <a:pPr marL="469900" lvl="0" indent="-279400" algn="l" rtl="0">
              <a:spcBef>
                <a:spcPts val="0"/>
              </a:spcBef>
              <a:spcAft>
                <a:spcPts val="0"/>
              </a:spcAft>
              <a:buClr>
                <a:schemeClr val="dk1"/>
              </a:buClr>
              <a:buSzPts val="1100"/>
              <a:buFont typeface="Arial" panose="020B0604020202020204"/>
              <a:buNone/>
            </a:pPr>
            <a:endParaRPr sz="2200" dirty="0"/>
          </a:p>
        </p:txBody>
      </p:sp>
      <p:sp>
        <p:nvSpPr>
          <p:cNvPr id="186" name="Google Shape;186;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87" name="Google Shape;187;p11"/>
          <p:cNvSpPr txBox="1">
            <a:spLocks noGrp="1"/>
          </p:cNvSpPr>
          <p:nvPr>
            <p:ph type="ftr" idx="11"/>
          </p:nvPr>
        </p:nvSpPr>
        <p:spPr>
          <a:xfrm>
            <a:off x="3588774" y="6245225"/>
            <a:ext cx="4437526"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88" name="Google Shape;188;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lang="en-US"/>
          </a:p>
        </p:txBody>
      </p:sp>
      <p:pic>
        <p:nvPicPr>
          <p:cNvPr id="2" name="Picture 1"/>
          <p:cNvPicPr>
            <a:picLocks noChangeAspect="1"/>
          </p:cNvPicPr>
          <p:nvPr/>
        </p:nvPicPr>
        <p:blipFill>
          <a:blip r:embed="rId3"/>
          <a:stretch>
            <a:fillRect/>
          </a:stretch>
        </p:blipFill>
        <p:spPr>
          <a:xfrm>
            <a:off x="8737600" y="1285875"/>
            <a:ext cx="2305050" cy="4286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711200" y="260350"/>
            <a:ext cx="10668000" cy="105537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List of modules</a:t>
            </a:r>
            <a:endParaRPr sz="3200" b="1" dirty="0">
              <a:solidFill>
                <a:srgbClr val="FF0000"/>
              </a:solidFill>
            </a:endParaRPr>
          </a:p>
        </p:txBody>
      </p:sp>
      <p:sp>
        <p:nvSpPr>
          <p:cNvPr id="185" name="Google Shape;185;p11"/>
          <p:cNvSpPr txBox="1">
            <a:spLocks noGrp="1"/>
          </p:cNvSpPr>
          <p:nvPr>
            <p:ph type="body" idx="1"/>
          </p:nvPr>
        </p:nvSpPr>
        <p:spPr>
          <a:xfrm>
            <a:off x="614680" y="1315720"/>
            <a:ext cx="10668000" cy="491363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Clr>
                <a:schemeClr val="dk1"/>
              </a:buClr>
              <a:buSzPts val="1100"/>
              <a:buFont typeface="Arial" panose="020B0604020202020204"/>
              <a:buNone/>
            </a:pPr>
            <a:r>
              <a:rPr sz="2200" b="1" dirty="0"/>
              <a:t>Payment Selection Module</a:t>
            </a:r>
          </a:p>
          <a:p>
            <a:pPr marL="469900" lvl="0" indent="-279400" algn="l" rtl="0">
              <a:spcBef>
                <a:spcPts val="0"/>
              </a:spcBef>
              <a:spcAft>
                <a:spcPts val="0"/>
              </a:spcAft>
              <a:buClr>
                <a:schemeClr val="dk1"/>
              </a:buClr>
              <a:buSzPts val="1100"/>
              <a:buFont typeface="Arial" panose="020B0604020202020204"/>
              <a:buNone/>
            </a:pPr>
            <a:endParaRPr sz="2200" b="1" dirty="0"/>
          </a:p>
          <a:p>
            <a:pPr marL="469900" lvl="0" indent="-279400" algn="l" rtl="0">
              <a:spcBef>
                <a:spcPts val="0"/>
              </a:spcBef>
              <a:spcAft>
                <a:spcPts val="0"/>
              </a:spcAft>
              <a:buClr>
                <a:schemeClr val="dk1"/>
              </a:buClr>
              <a:buSzPts val="1100"/>
              <a:buFont typeface="Arial" panose="020B0604020202020204"/>
              <a:buNone/>
            </a:pPr>
            <a:r>
              <a:rPr sz="2200" b="1" dirty="0"/>
              <a:t>Inputs: </a:t>
            </a:r>
            <a:r>
              <a:rPr sz="2200" dirty="0"/>
              <a:t> Payment method (Cash or Online).</a:t>
            </a:r>
          </a:p>
          <a:p>
            <a:pPr marL="469900" lvl="0" indent="-279400" algn="l" rtl="0">
              <a:spcBef>
                <a:spcPts val="0"/>
              </a:spcBef>
              <a:spcAft>
                <a:spcPts val="0"/>
              </a:spcAft>
              <a:buClr>
                <a:schemeClr val="dk1"/>
              </a:buClr>
              <a:buSzPts val="1100"/>
              <a:buFont typeface="Arial" panose="020B0604020202020204"/>
              <a:buNone/>
            </a:pPr>
            <a:endParaRPr sz="2200" dirty="0"/>
          </a:p>
          <a:p>
            <a:pPr marL="469900" lvl="0" indent="-279400" algn="l" rtl="0">
              <a:spcBef>
                <a:spcPts val="0"/>
              </a:spcBef>
              <a:spcAft>
                <a:spcPts val="0"/>
              </a:spcAft>
              <a:buClr>
                <a:schemeClr val="dk1"/>
              </a:buClr>
              <a:buSzPts val="1100"/>
              <a:buFont typeface="Arial" panose="020B0604020202020204"/>
              <a:buNone/>
            </a:pPr>
            <a:r>
              <a:rPr sz="2200" b="1" dirty="0"/>
              <a:t>Actions: </a:t>
            </a:r>
            <a:r>
              <a:rPr sz="2200" dirty="0"/>
              <a:t>Selects payment method and confirms the selection.</a:t>
            </a:r>
          </a:p>
          <a:p>
            <a:pPr marL="469900" lvl="0" indent="-279400" algn="l" rtl="0">
              <a:spcBef>
                <a:spcPts val="0"/>
              </a:spcBef>
              <a:spcAft>
                <a:spcPts val="0"/>
              </a:spcAft>
              <a:buClr>
                <a:schemeClr val="dk1"/>
              </a:buClr>
              <a:buSzPts val="1100"/>
              <a:buFont typeface="Arial" panose="020B0604020202020204"/>
              <a:buNone/>
            </a:pPr>
            <a:endParaRPr sz="2200" b="1" dirty="0"/>
          </a:p>
          <a:p>
            <a:pPr marL="469900" lvl="0" indent="-279400" algn="l" rtl="0">
              <a:spcBef>
                <a:spcPts val="0"/>
              </a:spcBef>
              <a:spcAft>
                <a:spcPts val="0"/>
              </a:spcAft>
              <a:buClr>
                <a:schemeClr val="dk1"/>
              </a:buClr>
              <a:buSzPts val="1100"/>
              <a:buFont typeface="Arial" panose="020B0604020202020204"/>
              <a:buNone/>
            </a:pPr>
            <a:r>
              <a:rPr sz="2200" b="1" dirty="0"/>
              <a:t>Output: </a:t>
            </a:r>
            <a:r>
              <a:rPr sz="2200" dirty="0"/>
              <a:t>Passes selected payment method to the cart.</a:t>
            </a:r>
          </a:p>
        </p:txBody>
      </p:sp>
      <p:sp>
        <p:nvSpPr>
          <p:cNvPr id="186" name="Google Shape;186;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87" name="Google Shape;187;p11"/>
          <p:cNvSpPr txBox="1">
            <a:spLocks noGrp="1"/>
          </p:cNvSpPr>
          <p:nvPr>
            <p:ph type="ftr" idx="11"/>
          </p:nvPr>
        </p:nvSpPr>
        <p:spPr>
          <a:xfrm>
            <a:off x="3588774" y="6245225"/>
            <a:ext cx="4437526"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88" name="Google Shape;188;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lang="en-US"/>
          </a:p>
        </p:txBody>
      </p:sp>
      <p:pic>
        <p:nvPicPr>
          <p:cNvPr id="3" name="Picture 2"/>
          <p:cNvPicPr>
            <a:picLocks noChangeAspect="1"/>
          </p:cNvPicPr>
          <p:nvPr/>
        </p:nvPicPr>
        <p:blipFill>
          <a:blip r:embed="rId3"/>
          <a:stretch>
            <a:fillRect/>
          </a:stretch>
        </p:blipFill>
        <p:spPr>
          <a:xfrm>
            <a:off x="8363585" y="1211580"/>
            <a:ext cx="2381250" cy="46691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711200" y="260350"/>
            <a:ext cx="10668000" cy="105537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List of modules</a:t>
            </a:r>
            <a:endParaRPr sz="3200" b="1" dirty="0">
              <a:solidFill>
                <a:srgbClr val="FF0000"/>
              </a:solidFill>
            </a:endParaRPr>
          </a:p>
        </p:txBody>
      </p:sp>
      <p:sp>
        <p:nvSpPr>
          <p:cNvPr id="185" name="Google Shape;185;p11"/>
          <p:cNvSpPr txBox="1">
            <a:spLocks noGrp="1"/>
          </p:cNvSpPr>
          <p:nvPr>
            <p:ph type="body" idx="1"/>
          </p:nvPr>
        </p:nvSpPr>
        <p:spPr>
          <a:xfrm>
            <a:off x="614680" y="1315720"/>
            <a:ext cx="10668000" cy="491363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Clr>
                <a:schemeClr val="dk1"/>
              </a:buClr>
              <a:buSzPts val="1100"/>
              <a:buFont typeface="Arial" panose="020B0604020202020204"/>
              <a:buNone/>
            </a:pPr>
            <a:r>
              <a:rPr sz="2200" b="1" dirty="0"/>
              <a:t>Bill Generation Module</a:t>
            </a:r>
          </a:p>
          <a:p>
            <a:pPr marL="469900" lvl="0" indent="-279400" algn="l" rtl="0">
              <a:spcBef>
                <a:spcPts val="0"/>
              </a:spcBef>
              <a:spcAft>
                <a:spcPts val="0"/>
              </a:spcAft>
              <a:buClr>
                <a:schemeClr val="dk1"/>
              </a:buClr>
              <a:buSzPts val="1100"/>
              <a:buFont typeface="Arial" panose="020B0604020202020204"/>
              <a:buNone/>
            </a:pPr>
            <a:endParaRPr sz="2200" b="1" dirty="0"/>
          </a:p>
          <a:p>
            <a:pPr marL="469900" lvl="0" indent="-279400" algn="l" rtl="0">
              <a:spcBef>
                <a:spcPts val="0"/>
              </a:spcBef>
              <a:spcAft>
                <a:spcPts val="0"/>
              </a:spcAft>
              <a:buClr>
                <a:schemeClr val="dk1"/>
              </a:buClr>
              <a:buSzPts val="1100"/>
              <a:buFont typeface="Arial" panose="020B0604020202020204"/>
              <a:buNone/>
            </a:pPr>
            <a:r>
              <a:rPr sz="2200" b="1" dirty="0"/>
              <a:t>Inputs: </a:t>
            </a:r>
            <a:r>
              <a:rPr sz="2200" dirty="0"/>
              <a:t> Cart details (products, quantities, prices, payment </a:t>
            </a:r>
          </a:p>
          <a:p>
            <a:pPr marL="469900" lvl="0" indent="-279400" algn="l" rtl="0">
              <a:spcBef>
                <a:spcPts val="0"/>
              </a:spcBef>
              <a:spcAft>
                <a:spcPts val="0"/>
              </a:spcAft>
              <a:buClr>
                <a:schemeClr val="dk1"/>
              </a:buClr>
              <a:buSzPts val="1100"/>
              <a:buFont typeface="Arial" panose="020B0604020202020204"/>
              <a:buNone/>
            </a:pPr>
            <a:r>
              <a:rPr sz="2200" dirty="0"/>
              <a:t>method).</a:t>
            </a:r>
          </a:p>
          <a:p>
            <a:pPr marL="469900" lvl="0" indent="-279400" algn="l" rtl="0">
              <a:spcBef>
                <a:spcPts val="0"/>
              </a:spcBef>
              <a:spcAft>
                <a:spcPts val="0"/>
              </a:spcAft>
              <a:buClr>
                <a:schemeClr val="dk1"/>
              </a:buClr>
              <a:buSzPts val="1100"/>
              <a:buFont typeface="Arial" panose="020B0604020202020204"/>
              <a:buNone/>
            </a:pPr>
            <a:endParaRPr sz="2200" dirty="0"/>
          </a:p>
          <a:p>
            <a:pPr marL="469900" lvl="0" indent="-279400" algn="l" rtl="0">
              <a:spcBef>
                <a:spcPts val="0"/>
              </a:spcBef>
              <a:spcAft>
                <a:spcPts val="0"/>
              </a:spcAft>
              <a:buClr>
                <a:schemeClr val="dk1"/>
              </a:buClr>
              <a:buSzPts val="1100"/>
              <a:buFont typeface="Arial" panose="020B0604020202020204"/>
              <a:buNone/>
            </a:pPr>
            <a:r>
              <a:rPr sz="2200" b="1" dirty="0"/>
              <a:t>Actions: </a:t>
            </a:r>
            <a:r>
              <a:rPr sz="2200" dirty="0"/>
              <a:t>Calculates total bill, updates text display.</a:t>
            </a:r>
          </a:p>
          <a:p>
            <a:pPr marL="469900" lvl="0" indent="-279400" algn="l" rtl="0">
              <a:spcBef>
                <a:spcPts val="0"/>
              </a:spcBef>
              <a:spcAft>
                <a:spcPts val="0"/>
              </a:spcAft>
              <a:buClr>
                <a:schemeClr val="dk1"/>
              </a:buClr>
              <a:buSzPts val="1100"/>
              <a:buFont typeface="Arial" panose="020B0604020202020204"/>
              <a:buNone/>
            </a:pPr>
            <a:endParaRPr sz="2200" b="1" dirty="0"/>
          </a:p>
          <a:p>
            <a:pPr marL="469900" lvl="0" indent="-279400" algn="l" rtl="0">
              <a:spcBef>
                <a:spcPts val="0"/>
              </a:spcBef>
              <a:spcAft>
                <a:spcPts val="0"/>
              </a:spcAft>
              <a:buClr>
                <a:schemeClr val="dk1"/>
              </a:buClr>
              <a:buSzPts val="1100"/>
              <a:buFont typeface="Arial" panose="020B0604020202020204"/>
              <a:buNone/>
            </a:pPr>
            <a:r>
              <a:rPr sz="2200" b="1" dirty="0"/>
              <a:t>Output: </a:t>
            </a:r>
            <a:r>
              <a:rPr sz="2200" dirty="0"/>
              <a:t>Displays the generated bill with itemized details and </a:t>
            </a:r>
          </a:p>
          <a:p>
            <a:pPr marL="469900" lvl="0" indent="-279400" algn="l" rtl="0">
              <a:spcBef>
                <a:spcPts val="0"/>
              </a:spcBef>
              <a:spcAft>
                <a:spcPts val="0"/>
              </a:spcAft>
              <a:buClr>
                <a:schemeClr val="dk1"/>
              </a:buClr>
              <a:buSzPts val="1100"/>
              <a:buFont typeface="Arial" panose="020B0604020202020204"/>
              <a:buNone/>
            </a:pPr>
            <a:r>
              <a:rPr sz="2200" dirty="0"/>
              <a:t>total amount.</a:t>
            </a:r>
          </a:p>
        </p:txBody>
      </p:sp>
      <p:sp>
        <p:nvSpPr>
          <p:cNvPr id="186" name="Google Shape;186;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87" name="Google Shape;187;p11"/>
          <p:cNvSpPr txBox="1">
            <a:spLocks noGrp="1"/>
          </p:cNvSpPr>
          <p:nvPr>
            <p:ph type="ftr" idx="11"/>
          </p:nvPr>
        </p:nvSpPr>
        <p:spPr>
          <a:xfrm>
            <a:off x="3588774" y="6245225"/>
            <a:ext cx="4437526"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88" name="Google Shape;188;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lang="en-US"/>
          </a:p>
        </p:txBody>
      </p:sp>
      <p:pic>
        <p:nvPicPr>
          <p:cNvPr id="2" name="Picture 1"/>
          <p:cNvPicPr>
            <a:picLocks noChangeAspect="1"/>
          </p:cNvPicPr>
          <p:nvPr/>
        </p:nvPicPr>
        <p:blipFill>
          <a:blip r:embed="rId3"/>
          <a:stretch>
            <a:fillRect/>
          </a:stretch>
        </p:blipFill>
        <p:spPr>
          <a:xfrm>
            <a:off x="8361045" y="956310"/>
            <a:ext cx="2693035" cy="50177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711200" y="260350"/>
            <a:ext cx="10668000" cy="105537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List of modules</a:t>
            </a:r>
            <a:endParaRPr sz="3200" b="1" dirty="0">
              <a:solidFill>
                <a:srgbClr val="FF0000"/>
              </a:solidFill>
            </a:endParaRPr>
          </a:p>
        </p:txBody>
      </p:sp>
      <p:sp>
        <p:nvSpPr>
          <p:cNvPr id="185" name="Google Shape;185;p11"/>
          <p:cNvSpPr txBox="1">
            <a:spLocks noGrp="1"/>
          </p:cNvSpPr>
          <p:nvPr>
            <p:ph type="body" idx="1"/>
          </p:nvPr>
        </p:nvSpPr>
        <p:spPr>
          <a:xfrm>
            <a:off x="614680" y="1315720"/>
            <a:ext cx="10668000" cy="491363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Clr>
                <a:schemeClr val="dk1"/>
              </a:buClr>
              <a:buSzPts val="1100"/>
              <a:buFont typeface="Arial" panose="020B0604020202020204"/>
              <a:buNone/>
            </a:pPr>
            <a:r>
              <a:rPr sz="2200" b="1" dirty="0"/>
              <a:t>Image Import Module</a:t>
            </a:r>
          </a:p>
          <a:p>
            <a:pPr marL="469900" lvl="0" indent="-279400" algn="l" rtl="0">
              <a:spcBef>
                <a:spcPts val="0"/>
              </a:spcBef>
              <a:spcAft>
                <a:spcPts val="0"/>
              </a:spcAft>
              <a:buClr>
                <a:schemeClr val="dk1"/>
              </a:buClr>
              <a:buSzPts val="1100"/>
              <a:buFont typeface="Arial" panose="020B0604020202020204"/>
              <a:buNone/>
            </a:pPr>
            <a:endParaRPr sz="2200" b="1" dirty="0"/>
          </a:p>
          <a:p>
            <a:pPr marL="469900" lvl="0" indent="-279400" algn="l" rtl="0">
              <a:spcBef>
                <a:spcPts val="0"/>
              </a:spcBef>
              <a:spcAft>
                <a:spcPts val="0"/>
              </a:spcAft>
              <a:buClr>
                <a:schemeClr val="dk1"/>
              </a:buClr>
              <a:buSzPts val="1100"/>
              <a:buFont typeface="Arial" panose="020B0604020202020204"/>
              <a:buNone/>
            </a:pPr>
            <a:r>
              <a:rPr sz="2200" b="1" dirty="0"/>
              <a:t>Inputs: </a:t>
            </a:r>
            <a:r>
              <a:rPr sz="2200" dirty="0"/>
              <a:t> Image file (via file dialog).</a:t>
            </a:r>
          </a:p>
          <a:p>
            <a:pPr marL="469900" lvl="0" indent="-279400" algn="l" rtl="0">
              <a:spcBef>
                <a:spcPts val="0"/>
              </a:spcBef>
              <a:spcAft>
                <a:spcPts val="0"/>
              </a:spcAft>
              <a:buClr>
                <a:schemeClr val="dk1"/>
              </a:buClr>
              <a:buSzPts val="1100"/>
              <a:buFont typeface="Arial" panose="020B0604020202020204"/>
              <a:buNone/>
            </a:pPr>
            <a:endParaRPr sz="2200" dirty="0"/>
          </a:p>
          <a:p>
            <a:pPr marL="469900" lvl="0" indent="-279400" algn="l" rtl="0">
              <a:spcBef>
                <a:spcPts val="0"/>
              </a:spcBef>
              <a:spcAft>
                <a:spcPts val="0"/>
              </a:spcAft>
              <a:buClr>
                <a:schemeClr val="dk1"/>
              </a:buClr>
              <a:buSzPts val="1100"/>
              <a:buFont typeface="Arial" panose="020B0604020202020204"/>
              <a:buNone/>
            </a:pPr>
            <a:r>
              <a:rPr sz="2200" b="1" dirty="0"/>
              <a:t>Actions: </a:t>
            </a:r>
            <a:r>
              <a:rPr sz="2200" dirty="0"/>
              <a:t>Opens file dialog to select an image, processes and </a:t>
            </a:r>
          </a:p>
          <a:p>
            <a:pPr marL="469900" lvl="0" indent="-279400" algn="l" rtl="0">
              <a:spcBef>
                <a:spcPts val="0"/>
              </a:spcBef>
              <a:spcAft>
                <a:spcPts val="0"/>
              </a:spcAft>
              <a:buClr>
                <a:schemeClr val="dk1"/>
              </a:buClr>
              <a:buSzPts val="1100"/>
              <a:buFont typeface="Arial" panose="020B0604020202020204"/>
              <a:buNone/>
            </a:pPr>
            <a:r>
              <a:rPr sz="2200" dirty="0"/>
              <a:t>displays the image.</a:t>
            </a:r>
          </a:p>
          <a:p>
            <a:pPr marL="469900" lvl="0" indent="-279400" algn="l" rtl="0">
              <a:spcBef>
                <a:spcPts val="0"/>
              </a:spcBef>
              <a:spcAft>
                <a:spcPts val="0"/>
              </a:spcAft>
              <a:buClr>
                <a:schemeClr val="dk1"/>
              </a:buClr>
              <a:buSzPts val="1100"/>
              <a:buFont typeface="Arial" panose="020B0604020202020204"/>
              <a:buNone/>
            </a:pPr>
            <a:endParaRPr sz="2200" b="1" dirty="0"/>
          </a:p>
          <a:p>
            <a:pPr marL="469900" lvl="0" indent="-279400" algn="l" rtl="0">
              <a:spcBef>
                <a:spcPts val="0"/>
              </a:spcBef>
              <a:spcAft>
                <a:spcPts val="0"/>
              </a:spcAft>
              <a:buClr>
                <a:schemeClr val="dk1"/>
              </a:buClr>
              <a:buSzPts val="1100"/>
              <a:buFont typeface="Arial" panose="020B0604020202020204"/>
              <a:buNone/>
            </a:pPr>
            <a:r>
              <a:rPr sz="2200" b="1" dirty="0"/>
              <a:t>Output: </a:t>
            </a:r>
            <a:r>
              <a:rPr sz="2200" dirty="0"/>
              <a:t>Displays the selected image.</a:t>
            </a:r>
          </a:p>
        </p:txBody>
      </p:sp>
      <p:sp>
        <p:nvSpPr>
          <p:cNvPr id="186" name="Google Shape;186;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87" name="Google Shape;187;p11"/>
          <p:cNvSpPr txBox="1">
            <a:spLocks noGrp="1"/>
          </p:cNvSpPr>
          <p:nvPr>
            <p:ph type="ftr" idx="11"/>
          </p:nvPr>
        </p:nvSpPr>
        <p:spPr>
          <a:xfrm>
            <a:off x="3588774" y="6245225"/>
            <a:ext cx="4437526"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88" name="Google Shape;188;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lang="en-US"/>
          </a:p>
        </p:txBody>
      </p:sp>
      <p:pic>
        <p:nvPicPr>
          <p:cNvPr id="3" name="Picture 2"/>
          <p:cNvPicPr>
            <a:picLocks noChangeAspect="1"/>
          </p:cNvPicPr>
          <p:nvPr/>
        </p:nvPicPr>
        <p:blipFill>
          <a:blip r:embed="rId3"/>
          <a:stretch>
            <a:fillRect/>
          </a:stretch>
        </p:blipFill>
        <p:spPr>
          <a:xfrm>
            <a:off x="8413750" y="937895"/>
            <a:ext cx="2382520" cy="42652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711200" y="260350"/>
            <a:ext cx="10668000" cy="105537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List of modules</a:t>
            </a:r>
            <a:endParaRPr sz="3200" b="1" dirty="0">
              <a:solidFill>
                <a:srgbClr val="FF0000"/>
              </a:solidFill>
            </a:endParaRPr>
          </a:p>
        </p:txBody>
      </p:sp>
      <p:sp>
        <p:nvSpPr>
          <p:cNvPr id="185" name="Google Shape;185;p11"/>
          <p:cNvSpPr txBox="1">
            <a:spLocks noGrp="1"/>
          </p:cNvSpPr>
          <p:nvPr>
            <p:ph type="body" idx="1"/>
          </p:nvPr>
        </p:nvSpPr>
        <p:spPr>
          <a:xfrm>
            <a:off x="614680" y="1315720"/>
            <a:ext cx="10668000" cy="491363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Clr>
                <a:schemeClr val="dk1"/>
              </a:buClr>
              <a:buSzPts val="1100"/>
              <a:buFont typeface="Arial" panose="020B0604020202020204"/>
              <a:buNone/>
            </a:pPr>
            <a:r>
              <a:rPr sz="2200" b="1" dirty="0"/>
              <a:t>Excel Saving Module</a:t>
            </a:r>
          </a:p>
          <a:p>
            <a:pPr marL="469900" lvl="0" indent="-279400" algn="l" rtl="0">
              <a:spcBef>
                <a:spcPts val="0"/>
              </a:spcBef>
              <a:spcAft>
                <a:spcPts val="0"/>
              </a:spcAft>
              <a:buClr>
                <a:schemeClr val="dk1"/>
              </a:buClr>
              <a:buSzPts val="1100"/>
              <a:buFont typeface="Arial" panose="020B0604020202020204"/>
              <a:buNone/>
            </a:pPr>
            <a:endParaRPr sz="2200" b="1" dirty="0"/>
          </a:p>
          <a:p>
            <a:pPr marL="469900" lvl="0" indent="-279400" algn="l" rtl="0">
              <a:spcBef>
                <a:spcPts val="0"/>
              </a:spcBef>
              <a:spcAft>
                <a:spcPts val="0"/>
              </a:spcAft>
              <a:buClr>
                <a:schemeClr val="dk1"/>
              </a:buClr>
              <a:buSzPts val="1100"/>
              <a:buFont typeface="Arial" panose="020B0604020202020204"/>
              <a:buNone/>
            </a:pPr>
            <a:r>
              <a:rPr sz="2200" b="1" dirty="0"/>
              <a:t>Inputs: </a:t>
            </a:r>
            <a:r>
              <a:rPr sz="2200" dirty="0"/>
              <a:t> Customer and cart details.</a:t>
            </a:r>
          </a:p>
          <a:p>
            <a:pPr marL="469900" lvl="0" indent="-279400" algn="l" rtl="0">
              <a:spcBef>
                <a:spcPts val="0"/>
              </a:spcBef>
              <a:spcAft>
                <a:spcPts val="0"/>
              </a:spcAft>
              <a:buClr>
                <a:schemeClr val="dk1"/>
              </a:buClr>
              <a:buSzPts val="1100"/>
              <a:buFont typeface="Arial" panose="020B0604020202020204"/>
              <a:buNone/>
            </a:pPr>
            <a:endParaRPr sz="2200" dirty="0"/>
          </a:p>
          <a:p>
            <a:pPr marL="469900" lvl="0" indent="-279400" algn="l" rtl="0">
              <a:spcBef>
                <a:spcPts val="0"/>
              </a:spcBef>
              <a:spcAft>
                <a:spcPts val="0"/>
              </a:spcAft>
              <a:buClr>
                <a:schemeClr val="dk1"/>
              </a:buClr>
              <a:buSzPts val="1100"/>
              <a:buFont typeface="Arial" panose="020B0604020202020204"/>
              <a:buNone/>
            </a:pPr>
            <a:r>
              <a:rPr sz="2200" b="1" dirty="0"/>
              <a:t>Actions: </a:t>
            </a:r>
            <a:r>
              <a:rPr sz="2200" dirty="0"/>
              <a:t>Checks for the existence of the file, creates a new file</a:t>
            </a:r>
          </a:p>
          <a:p>
            <a:pPr marL="469900" lvl="0" indent="-279400" algn="l" rtl="0">
              <a:spcBef>
                <a:spcPts val="0"/>
              </a:spcBef>
              <a:spcAft>
                <a:spcPts val="0"/>
              </a:spcAft>
              <a:buClr>
                <a:schemeClr val="dk1"/>
              </a:buClr>
              <a:buSzPts val="1100"/>
              <a:buFont typeface="Arial" panose="020B0604020202020204"/>
              <a:buNone/>
            </a:pPr>
            <a:r>
              <a:rPr sz="2200" dirty="0"/>
              <a:t> if needed, saves the data.</a:t>
            </a:r>
          </a:p>
          <a:p>
            <a:pPr marL="469900" lvl="0" indent="-279400" algn="l" rtl="0">
              <a:spcBef>
                <a:spcPts val="0"/>
              </a:spcBef>
              <a:spcAft>
                <a:spcPts val="0"/>
              </a:spcAft>
              <a:buClr>
                <a:schemeClr val="dk1"/>
              </a:buClr>
              <a:buSzPts val="1100"/>
              <a:buFont typeface="Arial" panose="020B0604020202020204"/>
              <a:buNone/>
            </a:pPr>
            <a:endParaRPr sz="2200" b="1" dirty="0"/>
          </a:p>
          <a:p>
            <a:pPr marL="469900" lvl="0" indent="-279400" algn="l" rtl="0">
              <a:spcBef>
                <a:spcPts val="0"/>
              </a:spcBef>
              <a:spcAft>
                <a:spcPts val="0"/>
              </a:spcAft>
              <a:buClr>
                <a:schemeClr val="dk1"/>
              </a:buClr>
              <a:buSzPts val="1100"/>
              <a:buFont typeface="Arial" panose="020B0604020202020204"/>
              <a:buNone/>
            </a:pPr>
            <a:r>
              <a:rPr sz="2200" b="1" dirty="0"/>
              <a:t>Output: </a:t>
            </a:r>
            <a:r>
              <a:rPr sz="2200" dirty="0"/>
              <a:t>Data is saved to an Excel file (customer_details.xlsx).</a:t>
            </a:r>
          </a:p>
        </p:txBody>
      </p:sp>
      <p:sp>
        <p:nvSpPr>
          <p:cNvPr id="186" name="Google Shape;186;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87" name="Google Shape;187;p11"/>
          <p:cNvSpPr txBox="1">
            <a:spLocks noGrp="1"/>
          </p:cNvSpPr>
          <p:nvPr>
            <p:ph type="ftr" idx="11"/>
          </p:nvPr>
        </p:nvSpPr>
        <p:spPr>
          <a:xfrm>
            <a:off x="3588774" y="6245225"/>
            <a:ext cx="4437526"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88" name="Google Shape;188;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lang="en-US"/>
          </a:p>
        </p:txBody>
      </p:sp>
      <p:pic>
        <p:nvPicPr>
          <p:cNvPr id="2" name="Picture 1"/>
          <p:cNvPicPr>
            <a:picLocks noChangeAspect="1"/>
          </p:cNvPicPr>
          <p:nvPr/>
        </p:nvPicPr>
        <p:blipFill>
          <a:blip r:embed="rId3"/>
          <a:stretch>
            <a:fillRect/>
          </a:stretch>
        </p:blipFill>
        <p:spPr>
          <a:xfrm>
            <a:off x="8428355" y="882650"/>
            <a:ext cx="2544445" cy="49466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ltLang="en-US" sz="3200" b="1" dirty="0">
                <a:solidFill>
                  <a:srgbClr val="FF0000"/>
                </a:solidFill>
              </a:rPr>
              <a:t>Waterfall Model</a:t>
            </a:r>
          </a:p>
        </p:txBody>
      </p:sp>
      <p:sp>
        <p:nvSpPr>
          <p:cNvPr id="185" name="Google Shape;185;p11"/>
          <p:cNvSpPr txBox="1">
            <a:spLocks noGrp="1"/>
          </p:cNvSpPr>
          <p:nvPr>
            <p:ph type="body" idx="1"/>
          </p:nvPr>
        </p:nvSpPr>
        <p:spPr>
          <a:xfrm>
            <a:off x="614467" y="1655304"/>
            <a:ext cx="10668000" cy="426720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Clr>
                <a:schemeClr val="dk1"/>
              </a:buClr>
              <a:buSzPts val="1100"/>
              <a:buFont typeface="Arial" panose="020B0604020202020204"/>
              <a:buNone/>
            </a:pPr>
            <a:endParaRPr lang="en-IN" sz="2200" dirty="0"/>
          </a:p>
        </p:txBody>
      </p:sp>
      <p:sp>
        <p:nvSpPr>
          <p:cNvPr id="186" name="Google Shape;186;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87" name="Google Shape;187;p11"/>
          <p:cNvSpPr txBox="1">
            <a:spLocks noGrp="1"/>
          </p:cNvSpPr>
          <p:nvPr>
            <p:ph type="ftr" idx="11"/>
          </p:nvPr>
        </p:nvSpPr>
        <p:spPr>
          <a:xfrm>
            <a:off x="3588774" y="6245225"/>
            <a:ext cx="4437526"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88" name="Google Shape;188;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lang="en-US"/>
          </a:p>
        </p:txBody>
      </p:sp>
      <p:pic>
        <p:nvPicPr>
          <p:cNvPr id="2" name="Picture 1"/>
          <p:cNvPicPr/>
          <p:nvPr/>
        </p:nvPicPr>
        <p:blipFill>
          <a:blip r:embed="rId3">
            <a:extLst>
              <a:ext uri="{96DAC541-7B7A-43D3-8B79-37D633B846F1}">
                <asvg:svgBlip xmlns:asvg="http://schemas.microsoft.com/office/drawing/2016/SVG/main" r:embed="rId4"/>
              </a:ext>
            </a:extLst>
          </a:blip>
        </p:blipFill>
        <p:spPr>
          <a:xfrm>
            <a:off x="5905500" y="3238500"/>
            <a:ext cx="381000" cy="381000"/>
          </a:xfrm>
          <a:prstGeom prst="rect">
            <a:avLst/>
          </a:prstGeom>
        </p:spPr>
      </p:pic>
      <p:pic>
        <p:nvPicPr>
          <p:cNvPr id="4" name="Picture 3"/>
          <p:cNvPicPr>
            <a:picLocks noChangeAspect="1"/>
          </p:cNvPicPr>
          <p:nvPr/>
        </p:nvPicPr>
        <p:blipFill>
          <a:blip r:embed="rId5"/>
          <a:stretch>
            <a:fillRect/>
          </a:stretch>
        </p:blipFill>
        <p:spPr>
          <a:xfrm>
            <a:off x="614680" y="1643380"/>
            <a:ext cx="10668000" cy="43992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ltLang="en-US" sz="3200" b="1" dirty="0">
                <a:solidFill>
                  <a:srgbClr val="FF0000"/>
                </a:solidFill>
              </a:rPr>
              <a:t>Software Testing </a:t>
            </a:r>
          </a:p>
        </p:txBody>
      </p:sp>
      <p:sp>
        <p:nvSpPr>
          <p:cNvPr id="166" name="Google Shape;166;p9"/>
          <p:cNvSpPr txBox="1">
            <a:spLocks noGrp="1"/>
          </p:cNvSpPr>
          <p:nvPr>
            <p:ph type="body" idx="1"/>
          </p:nvPr>
        </p:nvSpPr>
        <p:spPr>
          <a:xfrm>
            <a:off x="762000" y="1855123"/>
            <a:ext cx="10668000" cy="4267200"/>
          </a:xfrm>
          <a:prstGeom prst="rect">
            <a:avLst/>
          </a:prstGeom>
          <a:noFill/>
          <a:ln>
            <a:noFill/>
          </a:ln>
        </p:spPr>
        <p:txBody>
          <a:bodyPr spcFirstLastPara="1" wrap="square" lIns="91425" tIns="45700" rIns="91425" bIns="45700" anchor="t" anchorCtr="0">
            <a:noAutofit/>
          </a:bodyPr>
          <a:lstStyle/>
          <a:p>
            <a:pPr marL="114300" indent="0">
              <a:buFont typeface="Wingdings" panose="05000000000000000000" pitchFamily="2" charset="2"/>
              <a:buNone/>
            </a:pPr>
            <a:r>
              <a:rPr lang="en-US" sz="2000" b="1" dirty="0"/>
              <a:t>Functional Testing</a:t>
            </a:r>
          </a:p>
          <a:p>
            <a:pPr marL="114300" indent="0">
              <a:buFont typeface="Wingdings" panose="05000000000000000000" pitchFamily="2" charset="2"/>
              <a:buNone/>
            </a:pPr>
            <a:r>
              <a:rPr lang="en-IN" altLang="en-US" sz="2000" b="1" dirty="0"/>
              <a:t> </a:t>
            </a:r>
            <a:r>
              <a:rPr lang="en-US" sz="2000" b="1" dirty="0"/>
              <a:t>Purpose: </a:t>
            </a:r>
            <a:r>
              <a:rPr lang="en-US" sz="2000" dirty="0"/>
              <a:t>To ensure that all features work as expected according to the specifications.</a:t>
            </a:r>
            <a:endParaRPr lang="en-US" sz="2000" b="1" dirty="0"/>
          </a:p>
          <a:p>
            <a:pPr marL="114300" indent="0">
              <a:buFont typeface="Wingdings" panose="05000000000000000000" pitchFamily="2" charset="2"/>
              <a:buNone/>
            </a:pPr>
            <a:r>
              <a:rPr lang="en-IN" altLang="en-US" sz="2000" b="1" dirty="0"/>
              <a:t>  </a:t>
            </a:r>
            <a:r>
              <a:rPr lang="en-US" sz="2000" b="1" dirty="0"/>
              <a:t>Scope: </a:t>
            </a:r>
            <a:r>
              <a:rPr lang="en-US" sz="2000" dirty="0"/>
              <a:t>This includes testing each function:</a:t>
            </a:r>
          </a:p>
          <a:p>
            <a:pPr>
              <a:buFont typeface="Wingdings" panose="05000000000000000000" pitchFamily="2" charset="2"/>
              <a:buChar char="§"/>
            </a:pPr>
            <a:r>
              <a:rPr lang="en-US" sz="2000" dirty="0"/>
              <a:t>Importing and displaying an image.</a:t>
            </a:r>
          </a:p>
          <a:p>
            <a:pPr>
              <a:buFont typeface="Wingdings" panose="05000000000000000000" pitchFamily="2" charset="2"/>
              <a:buChar char="§"/>
            </a:pPr>
            <a:r>
              <a:rPr lang="en-US" sz="2000" dirty="0"/>
              <a:t>Calculating the total price based on quantity and price.</a:t>
            </a:r>
          </a:p>
          <a:p>
            <a:pPr>
              <a:buFont typeface="Wingdings" panose="05000000000000000000" pitchFamily="2" charset="2"/>
              <a:buChar char="§"/>
            </a:pPr>
            <a:r>
              <a:rPr lang="en-US" sz="2000" dirty="0"/>
              <a:t>Selecting the payment method.</a:t>
            </a:r>
          </a:p>
          <a:p>
            <a:pPr>
              <a:buFont typeface="Wingdings" panose="05000000000000000000" pitchFamily="2" charset="2"/>
              <a:buChar char="§"/>
            </a:pPr>
            <a:r>
              <a:rPr lang="en-US" sz="2000" dirty="0"/>
              <a:t>Adding products to the cart and generating bill text.</a:t>
            </a:r>
          </a:p>
          <a:p>
            <a:pPr>
              <a:buFont typeface="Wingdings" panose="05000000000000000000" pitchFamily="2" charset="2"/>
              <a:buChar char="§"/>
            </a:pPr>
            <a:r>
              <a:rPr lang="en-US" sz="2000" dirty="0"/>
              <a:t>Saving customer details to an Excel sheet.</a:t>
            </a:r>
          </a:p>
          <a:p>
            <a:pPr>
              <a:buFont typeface="Wingdings" panose="05000000000000000000" pitchFamily="2" charset="2"/>
              <a:buChar char="§"/>
            </a:pPr>
            <a:r>
              <a:rPr lang="en-US" sz="2000" dirty="0"/>
              <a:t>Clearing fields and the bill text area.</a:t>
            </a:r>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57600" y="6245225"/>
            <a:ext cx="4368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ltLang="en-US" sz="3200" b="1" dirty="0">
                <a:solidFill>
                  <a:srgbClr val="FF0000"/>
                </a:solidFill>
              </a:rPr>
              <a:t>Software Testing </a:t>
            </a:r>
          </a:p>
        </p:txBody>
      </p:sp>
      <p:sp>
        <p:nvSpPr>
          <p:cNvPr id="166" name="Google Shape;166;p9"/>
          <p:cNvSpPr txBox="1">
            <a:spLocks noGrp="1"/>
          </p:cNvSpPr>
          <p:nvPr>
            <p:ph type="body" idx="1"/>
          </p:nvPr>
        </p:nvSpPr>
        <p:spPr>
          <a:xfrm>
            <a:off x="762000" y="1855123"/>
            <a:ext cx="10668000" cy="4267200"/>
          </a:xfrm>
          <a:prstGeom prst="rect">
            <a:avLst/>
          </a:prstGeom>
          <a:noFill/>
          <a:ln>
            <a:noFill/>
          </a:ln>
        </p:spPr>
        <p:txBody>
          <a:bodyPr spcFirstLastPara="1" wrap="square" lIns="91425" tIns="45700" rIns="91425" bIns="45700" anchor="t" anchorCtr="0">
            <a:noAutofit/>
          </a:bodyPr>
          <a:lstStyle/>
          <a:p>
            <a:pPr marL="114300" indent="0">
              <a:buFont typeface="Wingdings" panose="05000000000000000000" pitchFamily="2" charset="2"/>
              <a:buNone/>
            </a:pPr>
            <a:r>
              <a:rPr lang="en-US" sz="2000" dirty="0"/>
              <a:t>Cart Operations</a:t>
            </a:r>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57600" y="6245225"/>
            <a:ext cx="4368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lang="en-US"/>
          </a:p>
        </p:txBody>
      </p:sp>
      <p:pic>
        <p:nvPicPr>
          <p:cNvPr id="2" name="Picture 1"/>
          <p:cNvPicPr>
            <a:picLocks noChangeAspect="1"/>
          </p:cNvPicPr>
          <p:nvPr/>
        </p:nvPicPr>
        <p:blipFill>
          <a:blip r:embed="rId3"/>
          <a:stretch>
            <a:fillRect/>
          </a:stretch>
        </p:blipFill>
        <p:spPr>
          <a:xfrm>
            <a:off x="1211580" y="2449830"/>
            <a:ext cx="9768840" cy="19583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ltLang="en-US" sz="3200" b="1" dirty="0">
                <a:solidFill>
                  <a:srgbClr val="FF0000"/>
                </a:solidFill>
              </a:rPr>
              <a:t>Software Testing </a:t>
            </a:r>
          </a:p>
        </p:txBody>
      </p:sp>
      <p:sp>
        <p:nvSpPr>
          <p:cNvPr id="166" name="Google Shape;166;p9"/>
          <p:cNvSpPr txBox="1">
            <a:spLocks noGrp="1"/>
          </p:cNvSpPr>
          <p:nvPr>
            <p:ph type="body" idx="1"/>
          </p:nvPr>
        </p:nvSpPr>
        <p:spPr>
          <a:xfrm>
            <a:off x="762000" y="1855123"/>
            <a:ext cx="10668000" cy="4267200"/>
          </a:xfrm>
          <a:prstGeom prst="rect">
            <a:avLst/>
          </a:prstGeom>
          <a:noFill/>
          <a:ln>
            <a:noFill/>
          </a:ln>
        </p:spPr>
        <p:txBody>
          <a:bodyPr spcFirstLastPara="1" wrap="square" lIns="91425" tIns="45700" rIns="91425" bIns="45700" anchor="t" anchorCtr="0">
            <a:noAutofit/>
          </a:bodyPr>
          <a:lstStyle/>
          <a:p>
            <a:pPr marL="114300" indent="0">
              <a:buFont typeface="Wingdings" panose="05000000000000000000" pitchFamily="2" charset="2"/>
              <a:buNone/>
            </a:pPr>
            <a:r>
              <a:rPr lang="en-US" sz="2000" dirty="0"/>
              <a:t>Excel Saving Functionality</a:t>
            </a:r>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57600" y="6245225"/>
            <a:ext cx="4368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lang="en-US"/>
          </a:p>
        </p:txBody>
      </p:sp>
      <p:pic>
        <p:nvPicPr>
          <p:cNvPr id="3" name="Picture 2"/>
          <p:cNvPicPr>
            <a:picLocks noChangeAspect="1"/>
          </p:cNvPicPr>
          <p:nvPr/>
        </p:nvPicPr>
        <p:blipFill>
          <a:blip r:embed="rId3"/>
          <a:stretch>
            <a:fillRect/>
          </a:stretch>
        </p:blipFill>
        <p:spPr>
          <a:xfrm>
            <a:off x="1016000" y="2348230"/>
            <a:ext cx="9982200" cy="3708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Objectives</a:t>
            </a:r>
            <a:endParaRPr sz="2800"/>
          </a:p>
        </p:txBody>
      </p:sp>
      <p:sp>
        <p:nvSpPr>
          <p:cNvPr id="111" name="Google Shape;111;p3"/>
          <p:cNvSpPr txBox="1">
            <a:spLocks noGrp="1"/>
          </p:cNvSpPr>
          <p:nvPr>
            <p:ph type="body" idx="1"/>
          </p:nvPr>
        </p:nvSpPr>
        <p:spPr>
          <a:xfrm>
            <a:off x="762000" y="1903445"/>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sz="2400" dirty="0"/>
              <a:t>The objective of this project is to develop an automated billing system that uses QR codes for quick, secure payments. Customers can pay by scanning a QR code, enhancing convenience and reducing wait times. The system automatically saves purchase details in an Excel file for accurate data management. Supporting multiple payment options, it meets diverse customer needs. Ultimately, this system improves billing accuracy, customer satisfaction, and business efficiency.</a:t>
            </a:r>
          </a:p>
          <a:p>
            <a:pPr marL="0" lvl="0" indent="0" algn="just" rtl="0">
              <a:lnSpc>
                <a:spcPct val="115000"/>
              </a:lnSpc>
              <a:spcBef>
                <a:spcPts val="0"/>
              </a:spcBef>
              <a:spcAft>
                <a:spcPts val="0"/>
              </a:spcAft>
              <a:buNone/>
            </a:pPr>
            <a:endParaRPr lang="en-US" sz="2400" dirty="0"/>
          </a:p>
        </p:txBody>
      </p:sp>
      <p:sp>
        <p:nvSpPr>
          <p:cNvPr id="113" name="Google Shape;113;p3"/>
          <p:cNvSpPr txBox="1">
            <a:spLocks noGrp="1"/>
          </p:cNvSpPr>
          <p:nvPr>
            <p:ph type="ftr" idx="11"/>
          </p:nvPr>
        </p:nvSpPr>
        <p:spPr>
          <a:xfrm>
            <a:off x="3706761" y="6245225"/>
            <a:ext cx="431963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lang="en-US"/>
          </a:p>
        </p:txBody>
      </p:sp>
      <p:sp>
        <p:nvSpPr>
          <p:cNvPr id="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ltLang="en-US" sz="3200" b="1" dirty="0">
                <a:solidFill>
                  <a:srgbClr val="FF0000"/>
                </a:solidFill>
              </a:rPr>
              <a:t>Software Testing </a:t>
            </a:r>
          </a:p>
        </p:txBody>
      </p:sp>
      <p:sp>
        <p:nvSpPr>
          <p:cNvPr id="166" name="Google Shape;166;p9"/>
          <p:cNvSpPr txBox="1">
            <a:spLocks noGrp="1"/>
          </p:cNvSpPr>
          <p:nvPr>
            <p:ph type="body" idx="1"/>
          </p:nvPr>
        </p:nvSpPr>
        <p:spPr>
          <a:xfrm>
            <a:off x="762000" y="1855123"/>
            <a:ext cx="10668000" cy="4267200"/>
          </a:xfrm>
          <a:prstGeom prst="rect">
            <a:avLst/>
          </a:prstGeom>
          <a:noFill/>
          <a:ln>
            <a:noFill/>
          </a:ln>
        </p:spPr>
        <p:txBody>
          <a:bodyPr spcFirstLastPara="1" wrap="square" lIns="91425" tIns="45700" rIns="91425" bIns="45700" anchor="t" anchorCtr="0">
            <a:noAutofit/>
          </a:bodyPr>
          <a:lstStyle/>
          <a:p>
            <a:pPr marL="114300" indent="0">
              <a:buFont typeface="Wingdings" panose="05000000000000000000" pitchFamily="2" charset="2"/>
              <a:buNone/>
            </a:pPr>
            <a:r>
              <a:rPr lang="en-US" sz="2000" dirty="0"/>
              <a:t>Image Import Functionality</a:t>
            </a:r>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57600" y="6245225"/>
            <a:ext cx="4368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lang="en-US"/>
          </a:p>
        </p:txBody>
      </p:sp>
      <p:pic>
        <p:nvPicPr>
          <p:cNvPr id="2" name="Picture 1"/>
          <p:cNvPicPr>
            <a:picLocks noChangeAspect="1"/>
          </p:cNvPicPr>
          <p:nvPr/>
        </p:nvPicPr>
        <p:blipFill>
          <a:blip r:embed="rId3"/>
          <a:stretch>
            <a:fillRect/>
          </a:stretch>
        </p:blipFill>
        <p:spPr>
          <a:xfrm>
            <a:off x="4173220" y="1619250"/>
            <a:ext cx="6584315" cy="41929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ltLang="en-US" sz="3200" b="1" dirty="0">
                <a:solidFill>
                  <a:srgbClr val="FF0000"/>
                </a:solidFill>
              </a:rPr>
              <a:t>Software Testing </a:t>
            </a:r>
          </a:p>
        </p:txBody>
      </p:sp>
      <p:sp>
        <p:nvSpPr>
          <p:cNvPr id="166" name="Google Shape;166;p9"/>
          <p:cNvSpPr txBox="1">
            <a:spLocks noGrp="1"/>
          </p:cNvSpPr>
          <p:nvPr>
            <p:ph type="body" idx="1"/>
          </p:nvPr>
        </p:nvSpPr>
        <p:spPr>
          <a:xfrm>
            <a:off x="930910" y="1545243"/>
            <a:ext cx="10668000" cy="4267200"/>
          </a:xfrm>
          <a:prstGeom prst="rect">
            <a:avLst/>
          </a:prstGeom>
          <a:noFill/>
          <a:ln>
            <a:noFill/>
          </a:ln>
        </p:spPr>
        <p:txBody>
          <a:bodyPr spcFirstLastPara="1" wrap="square" lIns="91425" tIns="45700" rIns="91425" bIns="45700" anchor="t" anchorCtr="0">
            <a:noAutofit/>
          </a:bodyPr>
          <a:lstStyle/>
          <a:p>
            <a:pPr marL="114300" indent="0">
              <a:buFont typeface="Wingdings" panose="05000000000000000000" pitchFamily="2" charset="2"/>
              <a:buNone/>
            </a:pPr>
            <a:r>
              <a:rPr lang="en-US" sz="2000" dirty="0"/>
              <a:t>Total Price Calculation</a:t>
            </a:r>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57600" y="6245225"/>
            <a:ext cx="4368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lang="en-US"/>
          </a:p>
        </p:txBody>
      </p:sp>
      <p:pic>
        <p:nvPicPr>
          <p:cNvPr id="3" name="Picture 2"/>
          <p:cNvPicPr>
            <a:picLocks noChangeAspect="1"/>
          </p:cNvPicPr>
          <p:nvPr/>
        </p:nvPicPr>
        <p:blipFill>
          <a:blip r:embed="rId3"/>
          <a:stretch>
            <a:fillRect/>
          </a:stretch>
        </p:blipFill>
        <p:spPr>
          <a:xfrm>
            <a:off x="767080" y="2045335"/>
            <a:ext cx="10340340" cy="40411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ltLang="en-IN" sz="3200" b="1" dirty="0">
                <a:solidFill>
                  <a:srgbClr val="FF0000"/>
                </a:solidFill>
              </a:rPr>
              <a:t>Output</a:t>
            </a:r>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57600" y="6245225"/>
            <a:ext cx="4368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lang="en-US"/>
          </a:p>
        </p:txBody>
      </p:sp>
      <p:sp>
        <p:nvSpPr>
          <p:cNvPr id="2" name="Text Box 1"/>
          <p:cNvSpPr txBox="1"/>
          <p:nvPr/>
        </p:nvSpPr>
        <p:spPr>
          <a:xfrm>
            <a:off x="932815" y="1638935"/>
            <a:ext cx="4064000" cy="368300"/>
          </a:xfrm>
          <a:prstGeom prst="rect">
            <a:avLst/>
          </a:prstGeom>
          <a:noFill/>
        </p:spPr>
        <p:txBody>
          <a:bodyPr wrap="square" rtlCol="0">
            <a:spAutoFit/>
          </a:bodyPr>
          <a:lstStyle/>
          <a:p>
            <a:r>
              <a:rPr lang="en-US"/>
              <a:t>User-Interface</a:t>
            </a:r>
          </a:p>
        </p:txBody>
      </p:sp>
      <p:pic>
        <p:nvPicPr>
          <p:cNvPr id="5" name="Picture 4">
            <a:extLst>
              <a:ext uri="{FF2B5EF4-FFF2-40B4-BE49-F238E27FC236}">
                <a16:creationId xmlns:a16="http://schemas.microsoft.com/office/drawing/2014/main" id="{F7FB8902-3358-FD63-F112-FE6D1D88F974}"/>
              </a:ext>
            </a:extLst>
          </p:cNvPr>
          <p:cNvPicPr>
            <a:picLocks noChangeAspect="1"/>
          </p:cNvPicPr>
          <p:nvPr/>
        </p:nvPicPr>
        <p:blipFill>
          <a:blip r:embed="rId3"/>
          <a:stretch>
            <a:fillRect/>
          </a:stretch>
        </p:blipFill>
        <p:spPr>
          <a:xfrm>
            <a:off x="2179865" y="2311654"/>
            <a:ext cx="8025492" cy="350948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ltLang="en-IN" sz="3200" b="1" dirty="0">
                <a:solidFill>
                  <a:srgbClr val="FF0000"/>
                </a:solidFill>
              </a:rPr>
              <a:t>Output</a:t>
            </a:r>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57600" y="6245225"/>
            <a:ext cx="4368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lang="en-US"/>
          </a:p>
        </p:txBody>
      </p:sp>
      <p:sp>
        <p:nvSpPr>
          <p:cNvPr id="2" name="Text Box 1"/>
          <p:cNvSpPr txBox="1"/>
          <p:nvPr/>
        </p:nvSpPr>
        <p:spPr>
          <a:xfrm>
            <a:off x="812800" y="1725930"/>
            <a:ext cx="4064000" cy="368300"/>
          </a:xfrm>
          <a:prstGeom prst="rect">
            <a:avLst/>
          </a:prstGeom>
          <a:noFill/>
        </p:spPr>
        <p:txBody>
          <a:bodyPr wrap="square" rtlCol="0">
            <a:spAutoFit/>
          </a:bodyPr>
          <a:lstStyle/>
          <a:p>
            <a:r>
              <a:rPr lang="en-US"/>
              <a:t>Details are Filled by User</a:t>
            </a:r>
          </a:p>
        </p:txBody>
      </p:sp>
      <p:pic>
        <p:nvPicPr>
          <p:cNvPr id="4" name="Picture 3">
            <a:extLst>
              <a:ext uri="{FF2B5EF4-FFF2-40B4-BE49-F238E27FC236}">
                <a16:creationId xmlns:a16="http://schemas.microsoft.com/office/drawing/2014/main" id="{7BDC533B-76AF-AF05-D80E-EEE90224C57D}"/>
              </a:ext>
            </a:extLst>
          </p:cNvPr>
          <p:cNvPicPr>
            <a:picLocks noChangeAspect="1"/>
          </p:cNvPicPr>
          <p:nvPr/>
        </p:nvPicPr>
        <p:blipFill>
          <a:blip r:embed="rId3"/>
          <a:stretch>
            <a:fillRect/>
          </a:stretch>
        </p:blipFill>
        <p:spPr>
          <a:xfrm>
            <a:off x="2008414" y="2364488"/>
            <a:ext cx="7829549" cy="36104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ltLang="en-IN" sz="3200" b="1" dirty="0">
                <a:solidFill>
                  <a:srgbClr val="FF0000"/>
                </a:solidFill>
              </a:rPr>
              <a:t>Output</a:t>
            </a:r>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57600" y="6245225"/>
            <a:ext cx="4368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lang="en-US"/>
          </a:p>
        </p:txBody>
      </p:sp>
      <p:sp>
        <p:nvSpPr>
          <p:cNvPr id="2" name="Text Box 1"/>
          <p:cNvSpPr txBox="1"/>
          <p:nvPr/>
        </p:nvSpPr>
        <p:spPr>
          <a:xfrm>
            <a:off x="924560" y="1706880"/>
            <a:ext cx="4064000" cy="368300"/>
          </a:xfrm>
          <a:prstGeom prst="rect">
            <a:avLst/>
          </a:prstGeom>
          <a:noFill/>
        </p:spPr>
        <p:txBody>
          <a:bodyPr wrap="square" rtlCol="0">
            <a:spAutoFit/>
          </a:bodyPr>
          <a:lstStyle/>
          <a:p>
            <a:r>
              <a:rPr lang="en-US"/>
              <a:t>QR-Code import from Computer</a:t>
            </a:r>
          </a:p>
        </p:txBody>
      </p:sp>
      <p:pic>
        <p:nvPicPr>
          <p:cNvPr id="4" name="Picture 3">
            <a:extLst>
              <a:ext uri="{FF2B5EF4-FFF2-40B4-BE49-F238E27FC236}">
                <a16:creationId xmlns:a16="http://schemas.microsoft.com/office/drawing/2014/main" id="{670C9606-10BC-E394-5AFA-1514E8B0E704}"/>
              </a:ext>
            </a:extLst>
          </p:cNvPr>
          <p:cNvPicPr>
            <a:picLocks noChangeAspect="1"/>
          </p:cNvPicPr>
          <p:nvPr/>
        </p:nvPicPr>
        <p:blipFill>
          <a:blip r:embed="rId3"/>
          <a:stretch>
            <a:fillRect/>
          </a:stretch>
        </p:blipFill>
        <p:spPr>
          <a:xfrm>
            <a:off x="1845129" y="2168286"/>
            <a:ext cx="7911192" cy="342947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ltLang="en-IN" sz="3200" b="1" dirty="0">
                <a:solidFill>
                  <a:srgbClr val="FF0000"/>
                </a:solidFill>
              </a:rPr>
              <a:t>Output</a:t>
            </a:r>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57600" y="6245225"/>
            <a:ext cx="4368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lang="en-US"/>
          </a:p>
        </p:txBody>
      </p:sp>
      <p:sp>
        <p:nvSpPr>
          <p:cNvPr id="2" name="Text Box 1"/>
          <p:cNvSpPr txBox="1"/>
          <p:nvPr/>
        </p:nvSpPr>
        <p:spPr>
          <a:xfrm>
            <a:off x="924560" y="1706880"/>
            <a:ext cx="4064000" cy="368300"/>
          </a:xfrm>
          <a:prstGeom prst="rect">
            <a:avLst/>
          </a:prstGeom>
          <a:noFill/>
        </p:spPr>
        <p:txBody>
          <a:bodyPr wrap="square" rtlCol="0">
            <a:spAutoFit/>
          </a:bodyPr>
          <a:lstStyle/>
          <a:p>
            <a:r>
              <a:rPr lang="en-US"/>
              <a:t>QR-Code imported from Computer</a:t>
            </a:r>
          </a:p>
        </p:txBody>
      </p:sp>
      <p:pic>
        <p:nvPicPr>
          <p:cNvPr id="4" name="Picture 3">
            <a:extLst>
              <a:ext uri="{FF2B5EF4-FFF2-40B4-BE49-F238E27FC236}">
                <a16:creationId xmlns:a16="http://schemas.microsoft.com/office/drawing/2014/main" id="{9DF7F7E2-E95C-3799-1F19-19EF43A1F200}"/>
              </a:ext>
            </a:extLst>
          </p:cNvPr>
          <p:cNvPicPr>
            <a:picLocks noChangeAspect="1"/>
          </p:cNvPicPr>
          <p:nvPr/>
        </p:nvPicPr>
        <p:blipFill>
          <a:blip r:embed="rId3"/>
          <a:stretch>
            <a:fillRect/>
          </a:stretch>
        </p:blipFill>
        <p:spPr>
          <a:xfrm>
            <a:off x="1804307" y="2347129"/>
            <a:ext cx="8474529" cy="334374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ltLang="en-IN" sz="3200" b="1" dirty="0">
                <a:solidFill>
                  <a:srgbClr val="FF0000"/>
                </a:solidFill>
              </a:rPr>
              <a:t>Output</a:t>
            </a:r>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57600" y="6245225"/>
            <a:ext cx="4368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26</a:t>
            </a:fld>
            <a:endParaRPr lang="en-US"/>
          </a:p>
        </p:txBody>
      </p:sp>
      <p:sp>
        <p:nvSpPr>
          <p:cNvPr id="2" name="Text Box 1"/>
          <p:cNvSpPr txBox="1"/>
          <p:nvPr/>
        </p:nvSpPr>
        <p:spPr>
          <a:xfrm>
            <a:off x="924560" y="1706880"/>
            <a:ext cx="4064000" cy="368300"/>
          </a:xfrm>
          <a:prstGeom prst="rect">
            <a:avLst/>
          </a:prstGeom>
          <a:noFill/>
        </p:spPr>
        <p:txBody>
          <a:bodyPr wrap="square" rtlCol="0">
            <a:spAutoFit/>
          </a:bodyPr>
          <a:lstStyle/>
          <a:p>
            <a:r>
              <a:rPr lang="en-US"/>
              <a:t>Payment Option asked for User</a:t>
            </a:r>
          </a:p>
        </p:txBody>
      </p:sp>
      <p:pic>
        <p:nvPicPr>
          <p:cNvPr id="5" name="Picture 4">
            <a:extLst>
              <a:ext uri="{FF2B5EF4-FFF2-40B4-BE49-F238E27FC236}">
                <a16:creationId xmlns:a16="http://schemas.microsoft.com/office/drawing/2014/main" id="{BFFCDCE6-A913-DC1B-19DF-A3F7236CEFA4}"/>
              </a:ext>
            </a:extLst>
          </p:cNvPr>
          <p:cNvPicPr>
            <a:picLocks noChangeAspect="1"/>
          </p:cNvPicPr>
          <p:nvPr/>
        </p:nvPicPr>
        <p:blipFill>
          <a:blip r:embed="rId3"/>
          <a:stretch>
            <a:fillRect/>
          </a:stretch>
        </p:blipFill>
        <p:spPr>
          <a:xfrm>
            <a:off x="1926771" y="2261234"/>
            <a:ext cx="8409215" cy="35437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ltLang="en-IN" sz="3200" b="1" dirty="0">
                <a:solidFill>
                  <a:srgbClr val="FF0000"/>
                </a:solidFill>
              </a:rPr>
              <a:t>Output</a:t>
            </a:r>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57600" y="6245225"/>
            <a:ext cx="4368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27</a:t>
            </a:fld>
            <a:endParaRPr lang="en-US"/>
          </a:p>
        </p:txBody>
      </p:sp>
      <p:sp>
        <p:nvSpPr>
          <p:cNvPr id="2" name="Text Box 1"/>
          <p:cNvSpPr txBox="1"/>
          <p:nvPr/>
        </p:nvSpPr>
        <p:spPr>
          <a:xfrm>
            <a:off x="924560" y="1706880"/>
            <a:ext cx="4064000" cy="368300"/>
          </a:xfrm>
          <a:prstGeom prst="rect">
            <a:avLst/>
          </a:prstGeom>
          <a:noFill/>
        </p:spPr>
        <p:txBody>
          <a:bodyPr wrap="square" rtlCol="0">
            <a:spAutoFit/>
          </a:bodyPr>
          <a:lstStyle/>
          <a:p>
            <a:r>
              <a:rPr lang="en-US"/>
              <a:t>All the details are Stored in Excel</a:t>
            </a:r>
          </a:p>
        </p:txBody>
      </p:sp>
      <p:pic>
        <p:nvPicPr>
          <p:cNvPr id="5" name="Picture 4">
            <a:extLst>
              <a:ext uri="{FF2B5EF4-FFF2-40B4-BE49-F238E27FC236}">
                <a16:creationId xmlns:a16="http://schemas.microsoft.com/office/drawing/2014/main" id="{E6BA3A91-4EBA-F04E-BC43-618398E9CC45}"/>
              </a:ext>
            </a:extLst>
          </p:cNvPr>
          <p:cNvPicPr>
            <a:picLocks noChangeAspect="1"/>
          </p:cNvPicPr>
          <p:nvPr/>
        </p:nvPicPr>
        <p:blipFill>
          <a:blip r:embed="rId3"/>
          <a:stretch>
            <a:fillRect/>
          </a:stretch>
        </p:blipFill>
        <p:spPr>
          <a:xfrm>
            <a:off x="1885951" y="2212068"/>
            <a:ext cx="8466363" cy="389626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ltLang="en-IN" sz="3200" b="1" dirty="0">
                <a:solidFill>
                  <a:srgbClr val="FF0000"/>
                </a:solidFill>
              </a:rPr>
              <a:t>Output</a:t>
            </a:r>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57600" y="6245225"/>
            <a:ext cx="4368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28</a:t>
            </a:fld>
            <a:endParaRPr lang="en-US"/>
          </a:p>
        </p:txBody>
      </p:sp>
      <p:sp>
        <p:nvSpPr>
          <p:cNvPr id="2" name="Text Box 1"/>
          <p:cNvSpPr txBox="1"/>
          <p:nvPr/>
        </p:nvSpPr>
        <p:spPr>
          <a:xfrm>
            <a:off x="924560" y="1706880"/>
            <a:ext cx="4064000" cy="368300"/>
          </a:xfrm>
          <a:prstGeom prst="rect">
            <a:avLst/>
          </a:prstGeom>
          <a:noFill/>
        </p:spPr>
        <p:txBody>
          <a:bodyPr wrap="square" rtlCol="0">
            <a:spAutoFit/>
          </a:bodyPr>
          <a:lstStyle/>
          <a:p>
            <a:r>
              <a:rPr lang="en-US"/>
              <a:t>Stored Details are Displayed in Excel file</a:t>
            </a:r>
          </a:p>
        </p:txBody>
      </p:sp>
      <p:pic>
        <p:nvPicPr>
          <p:cNvPr id="5" name="Picture 4">
            <a:extLst>
              <a:ext uri="{FF2B5EF4-FFF2-40B4-BE49-F238E27FC236}">
                <a16:creationId xmlns:a16="http://schemas.microsoft.com/office/drawing/2014/main" id="{E8077580-20B5-D5F7-2619-4F46A1C97429}"/>
              </a:ext>
            </a:extLst>
          </p:cNvPr>
          <p:cNvPicPr>
            <a:picLocks noChangeAspect="1"/>
          </p:cNvPicPr>
          <p:nvPr/>
        </p:nvPicPr>
        <p:blipFill>
          <a:blip r:embed="rId3"/>
          <a:stretch>
            <a:fillRect/>
          </a:stretch>
        </p:blipFill>
        <p:spPr>
          <a:xfrm>
            <a:off x="2302329" y="2481129"/>
            <a:ext cx="8180613" cy="28419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4">
          <a:extLst>
            <a:ext uri="{FF2B5EF4-FFF2-40B4-BE49-F238E27FC236}">
              <a16:creationId xmlns:a16="http://schemas.microsoft.com/office/drawing/2014/main" id="{1A157753-3389-401D-6986-4318CB0CF672}"/>
            </a:ext>
          </a:extLst>
        </p:cNvPr>
        <p:cNvGrpSpPr/>
        <p:nvPr/>
      </p:nvGrpSpPr>
      <p:grpSpPr>
        <a:xfrm>
          <a:off x="0" y="0"/>
          <a:ext cx="0" cy="0"/>
          <a:chOff x="0" y="0"/>
          <a:chExt cx="0" cy="0"/>
        </a:xfrm>
      </p:grpSpPr>
      <p:sp>
        <p:nvSpPr>
          <p:cNvPr id="165" name="Google Shape;165;p9">
            <a:extLst>
              <a:ext uri="{FF2B5EF4-FFF2-40B4-BE49-F238E27FC236}">
                <a16:creationId xmlns:a16="http://schemas.microsoft.com/office/drawing/2014/main" id="{D34881DA-62CC-A16D-CD8E-6AAE935787D9}"/>
              </a:ext>
            </a:extLst>
          </p:cNvPr>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ltLang="en-IN" sz="3200" b="1" dirty="0">
                <a:solidFill>
                  <a:srgbClr val="FF0000"/>
                </a:solidFill>
              </a:rPr>
              <a:t>Output</a:t>
            </a:r>
          </a:p>
        </p:txBody>
      </p:sp>
      <p:sp>
        <p:nvSpPr>
          <p:cNvPr id="167" name="Google Shape;167;p9">
            <a:extLst>
              <a:ext uri="{FF2B5EF4-FFF2-40B4-BE49-F238E27FC236}">
                <a16:creationId xmlns:a16="http://schemas.microsoft.com/office/drawing/2014/main" id="{2228FCA3-8DB0-C32D-051A-B99C303B79DD}"/>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a:extLst>
              <a:ext uri="{FF2B5EF4-FFF2-40B4-BE49-F238E27FC236}">
                <a16:creationId xmlns:a16="http://schemas.microsoft.com/office/drawing/2014/main" id="{F0CE04C4-A0D8-ABF5-FAA5-7F24EE330651}"/>
              </a:ext>
            </a:extLst>
          </p:cNvPr>
          <p:cNvSpPr txBox="1">
            <a:spLocks noGrp="1"/>
          </p:cNvSpPr>
          <p:nvPr>
            <p:ph type="ftr" idx="11"/>
          </p:nvPr>
        </p:nvSpPr>
        <p:spPr>
          <a:xfrm>
            <a:off x="3657600" y="6245225"/>
            <a:ext cx="4368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a:extLst>
              <a:ext uri="{FF2B5EF4-FFF2-40B4-BE49-F238E27FC236}">
                <a16:creationId xmlns:a16="http://schemas.microsoft.com/office/drawing/2014/main" id="{28EC0B3A-8A2C-AAED-E068-ADA45AABDF43}"/>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29</a:t>
            </a:fld>
            <a:endParaRPr lang="en-US"/>
          </a:p>
        </p:txBody>
      </p:sp>
      <p:sp>
        <p:nvSpPr>
          <p:cNvPr id="2" name="Text Box 1">
            <a:extLst>
              <a:ext uri="{FF2B5EF4-FFF2-40B4-BE49-F238E27FC236}">
                <a16:creationId xmlns:a16="http://schemas.microsoft.com/office/drawing/2014/main" id="{E75716CD-121F-2C88-78EF-E867896D109E}"/>
              </a:ext>
            </a:extLst>
          </p:cNvPr>
          <p:cNvSpPr txBox="1"/>
          <p:nvPr/>
        </p:nvSpPr>
        <p:spPr>
          <a:xfrm>
            <a:off x="924560" y="1706880"/>
            <a:ext cx="4064000" cy="368300"/>
          </a:xfrm>
          <a:prstGeom prst="rect">
            <a:avLst/>
          </a:prstGeom>
          <a:noFill/>
        </p:spPr>
        <p:txBody>
          <a:bodyPr wrap="square" rtlCol="0">
            <a:spAutoFit/>
          </a:bodyPr>
          <a:lstStyle/>
          <a:p>
            <a:r>
              <a:rPr lang="en-US" dirty="0"/>
              <a:t>Print the bill using Print Button</a:t>
            </a:r>
          </a:p>
        </p:txBody>
      </p:sp>
      <p:pic>
        <p:nvPicPr>
          <p:cNvPr id="4" name="Picture 3">
            <a:extLst>
              <a:ext uri="{FF2B5EF4-FFF2-40B4-BE49-F238E27FC236}">
                <a16:creationId xmlns:a16="http://schemas.microsoft.com/office/drawing/2014/main" id="{EFE198FF-78F3-36D0-C188-52973A548661}"/>
              </a:ext>
            </a:extLst>
          </p:cNvPr>
          <p:cNvPicPr>
            <a:picLocks noChangeAspect="1"/>
          </p:cNvPicPr>
          <p:nvPr/>
        </p:nvPicPr>
        <p:blipFill>
          <a:blip r:embed="rId3"/>
          <a:stretch>
            <a:fillRect/>
          </a:stretch>
        </p:blipFill>
        <p:spPr>
          <a:xfrm>
            <a:off x="1959428" y="2330684"/>
            <a:ext cx="8458200" cy="3449631"/>
          </a:xfrm>
          <a:prstGeom prst="rect">
            <a:avLst/>
          </a:prstGeom>
        </p:spPr>
      </p:pic>
    </p:spTree>
    <p:extLst>
      <p:ext uri="{BB962C8B-B14F-4D97-AF65-F5344CB8AC3E}">
        <p14:creationId xmlns:p14="http://schemas.microsoft.com/office/powerpoint/2010/main" val="722959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Abstract</a:t>
            </a:r>
            <a:endParaRPr sz="2800" dirty="0"/>
          </a:p>
        </p:txBody>
      </p:sp>
      <p:sp>
        <p:nvSpPr>
          <p:cNvPr id="121" name="Google Shape;121;p4"/>
          <p:cNvSpPr txBox="1">
            <a:spLocks noGrp="1"/>
          </p:cNvSpPr>
          <p:nvPr>
            <p:ph type="body" idx="1"/>
          </p:nvPr>
        </p:nvSpPr>
        <p:spPr>
          <a:xfrm>
            <a:off x="703962" y="1857723"/>
            <a:ext cx="10668000" cy="42672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2400" dirty="0">
                <a:solidFill>
                  <a:srgbClr val="000000"/>
                </a:solidFill>
              </a:rPr>
              <a:t>This project introduces an automated billing system with QR code technology for fast and secure online payments. Customers can pay by scanning a QR code, making transactions quick and convenient. The system automatically records purchase details in an Excel file for accurate data tracking. Supporting multiple payment methods, it meets diverse customer preferences. It also generates insights on sales trends and customer behavior, enabling better business decisions. This solution addresses the limitations of traditional billing, enhancing both customer satisfaction and efficiency. Overall, it provides a modern, streamlined approach to billing.</a:t>
            </a:r>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23" name="Google Shape;123;p4"/>
          <p:cNvSpPr txBox="1">
            <a:spLocks noGrp="1"/>
          </p:cNvSpPr>
          <p:nvPr>
            <p:ph type="ftr" idx="11"/>
          </p:nvPr>
        </p:nvSpPr>
        <p:spPr>
          <a:xfrm>
            <a:off x="3706761" y="6245225"/>
            <a:ext cx="431963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Conclusion</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lgn="just">
              <a:buNone/>
            </a:pPr>
            <a:r>
              <a:rPr lang="en-US" sz="2400" dirty="0"/>
              <a:t>The QR code billing system significantly improves transaction management and customer interactions. By automating billing and enabling secure online payments, it enhances customer experience and operational efficiency. The system facilitates accurate tracking of purchase data and supports multiple payment methods, catering to diverse preferences. Overall, this project effectively addresses the limitations of traditional billing, positioning businesses for success in a digital marketplace.</a:t>
            </a:r>
          </a:p>
          <a:p>
            <a:pPr marL="114300" indent="0" algn="just">
              <a:buNone/>
            </a:pPr>
            <a:endParaRPr lang="en-US"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7" name="TextBox 6"/>
          <p:cNvSpPr txBox="1"/>
          <p:nvPr/>
        </p:nvSpPr>
        <p:spPr>
          <a:xfrm>
            <a:off x="3156155" y="6245422"/>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3200" b="1">
              <a:solidFill>
                <a:srgbClr val="FF0000"/>
              </a:solidFill>
            </a:endParaRPr>
          </a:p>
        </p:txBody>
      </p:sp>
      <p:sp>
        <p:nvSpPr>
          <p:cNvPr id="194" name="Google Shape;194;p1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49250" algn="l" rtl="0">
              <a:lnSpc>
                <a:spcPct val="115000"/>
              </a:lnSpc>
              <a:spcBef>
                <a:spcPts val="0"/>
              </a:spcBef>
              <a:spcAft>
                <a:spcPts val="0"/>
              </a:spcAft>
              <a:buSzPts val="1900"/>
              <a:buChar char="□"/>
            </a:pPr>
            <a:r>
              <a:rPr lang="en-US" sz="1900" dirty="0">
                <a:solidFill>
                  <a:srgbClr val="CC0000"/>
                </a:solidFill>
              </a:rPr>
              <a:t> </a:t>
            </a:r>
            <a:r>
              <a:rPr lang="en-US" sz="1900"/>
              <a:t>H. Smith and K. Johnson, "A Comparative Study of QR Code Payment Systems and Their Security Implications," International Journal of Computer Applications, vol. 145, no. 9, pp. 24-29, June 2020.</a:t>
            </a:r>
          </a:p>
          <a:p>
            <a:pPr marL="457200" lvl="0" indent="-349250" algn="l" rtl="0">
              <a:lnSpc>
                <a:spcPct val="115000"/>
              </a:lnSpc>
              <a:spcBef>
                <a:spcPts val="0"/>
              </a:spcBef>
              <a:spcAft>
                <a:spcPts val="0"/>
              </a:spcAft>
              <a:buSzPts val="1900"/>
              <a:buChar char="□"/>
            </a:pPr>
            <a:r>
              <a:rPr lang="en-US" sz="1900" dirty="0"/>
              <a:t>S. Gupta and M. Sharma, "Excel as a Data Management Tool in Small Enterprises: Advantages and Limitations," Journal of Data Science and Business Intelligence, vol. 8, no. 2, pp. 132-139, May 2021.</a:t>
            </a:r>
          </a:p>
          <a:p>
            <a:pPr marL="457200" lvl="0" indent="-349250" algn="l" rtl="0">
              <a:lnSpc>
                <a:spcPct val="115000"/>
              </a:lnSpc>
              <a:spcBef>
                <a:spcPts val="0"/>
              </a:spcBef>
              <a:spcAft>
                <a:spcPts val="0"/>
              </a:spcAft>
              <a:buSzPts val="1900"/>
              <a:buChar char="□"/>
            </a:pPr>
            <a:r>
              <a:rPr lang="en-US" sz="1900"/>
              <a:t>A. Brown, J. Thompson, and L. Williams, "An Overview of Billing System Software Architecture Using Python and GUI Frameworks," in Proceedings of the 2022 IEEE Conference on Software Engineering Practice, San Francisco, CA, USA, 2022, pp. 450-456.</a:t>
            </a:r>
          </a:p>
          <a:p>
            <a:pPr marL="457200" lvl="0" indent="-349250" algn="l" rtl="0">
              <a:lnSpc>
                <a:spcPct val="115000"/>
              </a:lnSpc>
              <a:spcBef>
                <a:spcPts val="0"/>
              </a:spcBef>
              <a:spcAft>
                <a:spcPts val="0"/>
              </a:spcAft>
              <a:buSzPts val="1900"/>
              <a:buChar char="□"/>
            </a:pPr>
            <a:r>
              <a:rPr lang="en-US" sz="1900"/>
              <a:t>T. Lee and R. Kumar, "Integrating QR Code Payments for Improved Retail Experience," J ournal of Modern Payment Systems, vol. 12, no. 4, pp. 289-298, Aug. 2023.</a:t>
            </a:r>
          </a:p>
        </p:txBody>
      </p:sp>
      <p:sp>
        <p:nvSpPr>
          <p:cNvPr id="195" name="Google Shape;195;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96" name="Google Shape;196;p12"/>
          <p:cNvSpPr txBox="1">
            <a:spLocks noGrp="1"/>
          </p:cNvSpPr>
          <p:nvPr>
            <p:ph type="ftr" idx="11"/>
          </p:nvPr>
        </p:nvSpPr>
        <p:spPr>
          <a:xfrm>
            <a:off x="3454400" y="6245225"/>
            <a:ext cx="45719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97" name="Google Shape;197;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p>
        </p:txBody>
      </p:sp>
      <p:sp>
        <p:nvSpPr>
          <p:cNvPr id="203" name="Google Shape;203;p13"/>
          <p:cNvSpPr txBox="1">
            <a:spLocks noGrp="1"/>
          </p:cNvSpPr>
          <p:nvPr>
            <p:ph type="ftr" idx="11"/>
          </p:nvPr>
        </p:nvSpPr>
        <p:spPr>
          <a:xfrm>
            <a:off x="3454400" y="6245225"/>
            <a:ext cx="45719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204" name="Google Shape;204;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32</a:t>
            </a:fld>
            <a:endParaRPr lang="en-US"/>
          </a:p>
        </p:txBody>
      </p:sp>
      <p:sp>
        <p:nvSpPr>
          <p:cNvPr id="205" name="Google Shape;205;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569533" y="311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 </a:t>
            </a:r>
            <a:r>
              <a:rPr lang="en-US" sz="3200" b="1">
                <a:solidFill>
                  <a:srgbClr val="FF0000"/>
                </a:solidFill>
              </a:rPr>
              <a:t>Introduction and Overview of the Project.</a:t>
            </a:r>
            <a:endParaRPr sz="3200" b="1">
              <a:solidFill>
                <a:srgbClr val="FF0000"/>
              </a:solidFill>
            </a:endParaRPr>
          </a:p>
        </p:txBody>
      </p:sp>
      <p:sp>
        <p:nvSpPr>
          <p:cNvPr id="130" name="Google Shape;130;p5"/>
          <p:cNvSpPr txBox="1">
            <a:spLocks noGrp="1"/>
          </p:cNvSpPr>
          <p:nvPr>
            <p:ph type="body" idx="1"/>
          </p:nvPr>
        </p:nvSpPr>
        <p:spPr>
          <a:xfrm>
            <a:off x="569533" y="1398639"/>
            <a:ext cx="10668000" cy="4267200"/>
          </a:xfrm>
          <a:prstGeom prst="rect">
            <a:avLst/>
          </a:prstGeom>
          <a:noFill/>
          <a:ln>
            <a:noFill/>
          </a:ln>
        </p:spPr>
        <p:txBody>
          <a:bodyPr spcFirstLastPara="1" wrap="square" lIns="91425" tIns="45700" rIns="91425" bIns="45700" anchor="t" anchorCtr="0">
            <a:noAutofit/>
          </a:bodyPr>
          <a:lstStyle/>
          <a:p>
            <a:pPr marL="12700" lvl="0" indent="0" algn="l" rtl="0">
              <a:lnSpc>
                <a:spcPct val="115000"/>
              </a:lnSpc>
              <a:spcBef>
                <a:spcPts val="0"/>
              </a:spcBef>
              <a:spcAft>
                <a:spcPts val="0"/>
              </a:spcAft>
              <a:buSzPts val="1100"/>
              <a:buNone/>
            </a:pPr>
            <a:endParaRPr sz="2400" dirty="0">
              <a:solidFill>
                <a:srgbClr val="CC0000"/>
              </a:solidFill>
              <a:latin typeface="Noto Sans Symbols"/>
              <a:ea typeface="Noto Sans Symbols"/>
              <a:cs typeface="Noto Sans Symbols"/>
              <a:sym typeface="Noto Sans Symbols"/>
            </a:endParaRPr>
          </a:p>
          <a:p>
            <a:pPr marL="457200" lvl="0" indent="-381000" algn="l" rtl="0">
              <a:lnSpc>
                <a:spcPct val="115000"/>
              </a:lnSpc>
              <a:spcBef>
                <a:spcPts val="0"/>
              </a:spcBef>
              <a:spcAft>
                <a:spcPts val="0"/>
              </a:spcAft>
              <a:buSzPts val="2400"/>
              <a:buChar char="□"/>
            </a:pPr>
            <a:r>
              <a:rPr lang="en-US" sz="2400" dirty="0"/>
              <a:t>Customer Experience: Enhance payment convenience by allowing customers to pay instantly by scanning a QR code, reducing wait times.</a:t>
            </a:r>
          </a:p>
          <a:p>
            <a:pPr marL="457200" lvl="0" indent="-381000" algn="l" rtl="0">
              <a:lnSpc>
                <a:spcPct val="115000"/>
              </a:lnSpc>
              <a:spcBef>
                <a:spcPts val="0"/>
              </a:spcBef>
              <a:spcAft>
                <a:spcPts val="0"/>
              </a:spcAft>
              <a:buSzPts val="2400"/>
              <a:buChar char="□"/>
            </a:pPr>
            <a:r>
              <a:rPr lang="en-US" sz="2400" dirty="0"/>
              <a:t>Data Management: Automatically record purchase details and payment methods in an Excel file, ensuring accurate and organized data.</a:t>
            </a:r>
          </a:p>
          <a:p>
            <a:pPr marL="457200" lvl="0" indent="-381000" algn="l" rtl="0">
              <a:lnSpc>
                <a:spcPct val="115000"/>
              </a:lnSpc>
              <a:spcBef>
                <a:spcPts val="0"/>
              </a:spcBef>
              <a:spcAft>
                <a:spcPts val="0"/>
              </a:spcAft>
              <a:buSzPts val="2400"/>
              <a:buChar char="□"/>
            </a:pPr>
            <a:r>
              <a:rPr lang="en-US" sz="2400" dirty="0"/>
              <a:t>Sales Insights: Provide businesses with valuable insights into sales trends and customer preferences through data analysis.</a:t>
            </a:r>
          </a:p>
        </p:txBody>
      </p:sp>
      <p:sp>
        <p:nvSpPr>
          <p:cNvPr id="131" name="Google Shape;13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32" name="Google Shape;132;p5"/>
          <p:cNvSpPr txBox="1">
            <a:spLocks noGrp="1"/>
          </p:cNvSpPr>
          <p:nvPr>
            <p:ph type="ftr" idx="11"/>
          </p:nvPr>
        </p:nvSpPr>
        <p:spPr>
          <a:xfrm>
            <a:off x="3637935" y="6245225"/>
            <a:ext cx="4388465"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711208" y="311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Existing System</a:t>
            </a:r>
            <a:endParaRPr sz="3200" b="1" dirty="0">
              <a:solidFill>
                <a:srgbClr val="FF0000"/>
              </a:solidFill>
            </a:endParaRPr>
          </a:p>
        </p:txBody>
      </p:sp>
      <p:sp>
        <p:nvSpPr>
          <p:cNvPr id="148" name="Google Shape;148;p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558800" algn="l" rtl="0">
              <a:lnSpc>
                <a:spcPct val="115000"/>
              </a:lnSpc>
              <a:spcBef>
                <a:spcPts val="0"/>
              </a:spcBef>
              <a:spcAft>
                <a:spcPts val="0"/>
              </a:spcAft>
              <a:buClr>
                <a:srgbClr val="CC0000"/>
              </a:buClr>
              <a:buSzPts val="3200"/>
              <a:buChar char="□"/>
            </a:pPr>
            <a:r>
              <a:rPr lang="en-US" sz="2400"/>
              <a:t>Manual Billing Process: Most businesses currently rely on manual billing methods, which can be time-consuming and prone to errors.</a:t>
            </a:r>
          </a:p>
          <a:p>
            <a:pPr marL="469900" lvl="0" indent="-558800" algn="l" rtl="0">
              <a:lnSpc>
                <a:spcPct val="115000"/>
              </a:lnSpc>
              <a:spcBef>
                <a:spcPts val="0"/>
              </a:spcBef>
              <a:spcAft>
                <a:spcPts val="0"/>
              </a:spcAft>
              <a:buClr>
                <a:srgbClr val="CC0000"/>
              </a:buClr>
              <a:buSzPts val="3200"/>
              <a:buChar char="□"/>
            </a:pPr>
            <a:r>
              <a:rPr lang="en-US" sz="2400"/>
              <a:t>Lack of Real-Time Data: Businesses struggle to access real-time sales data, making it challenging to analyze trends or customer preferences effectively.</a:t>
            </a:r>
          </a:p>
          <a:p>
            <a:pPr marL="469900" lvl="0" indent="-558800" algn="l" rtl="0">
              <a:lnSpc>
                <a:spcPct val="115000"/>
              </a:lnSpc>
              <a:spcBef>
                <a:spcPts val="0"/>
              </a:spcBef>
              <a:spcAft>
                <a:spcPts val="0"/>
              </a:spcAft>
              <a:buClr>
                <a:srgbClr val="CC0000"/>
              </a:buClr>
              <a:buSzPts val="3200"/>
              <a:buChar char="□"/>
            </a:pPr>
            <a:r>
              <a:rPr lang="en-US" sz="2400"/>
              <a:t>Customer Delays: The manual processing of payments can result in longer wait times for customers, impacting their overall experience.</a:t>
            </a:r>
          </a:p>
          <a:p>
            <a:pPr marL="469900" lvl="0" indent="0" algn="l" rtl="0">
              <a:lnSpc>
                <a:spcPct val="115000"/>
              </a:lnSpc>
              <a:spcBef>
                <a:spcPts val="0"/>
              </a:spcBef>
              <a:spcAft>
                <a:spcPts val="0"/>
              </a:spcAft>
              <a:buNone/>
            </a:pPr>
            <a:br>
              <a:rPr lang="en-US" sz="2800" b="0" i="0" u="none" strike="noStrike" cap="none">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49" name="Google Shape;149;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50" name="Google Shape;150;p7"/>
          <p:cNvSpPr txBox="1">
            <a:spLocks noGrp="1"/>
          </p:cNvSpPr>
          <p:nvPr>
            <p:ph type="ftr" idx="11"/>
          </p:nvPr>
        </p:nvSpPr>
        <p:spPr>
          <a:xfrm>
            <a:off x="3687097" y="6245225"/>
            <a:ext cx="4339303"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51" name="Google Shape;151;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2f3d73dc994_0_34"/>
          <p:cNvSpPr txBox="1">
            <a:spLocks noGrp="1"/>
          </p:cNvSpPr>
          <p:nvPr>
            <p:ph type="body" idx="1"/>
          </p:nvPr>
        </p:nvSpPr>
        <p:spPr>
          <a:xfrm>
            <a:off x="545826" y="1785388"/>
            <a:ext cx="10668000" cy="4267200"/>
          </a:xfrm>
          <a:prstGeom prst="rect">
            <a:avLst/>
          </a:prstGeom>
          <a:noFill/>
          <a:ln>
            <a:noFill/>
          </a:ln>
        </p:spPr>
        <p:txBody>
          <a:bodyPr spcFirstLastPara="1" wrap="square" lIns="91425" tIns="45700" rIns="91425" bIns="45700" anchor="t" anchorCtr="0">
            <a:noAutofit/>
          </a:bodyPr>
          <a:lstStyle/>
          <a:p>
            <a:pPr marL="469900" lvl="0" indent="-558800" algn="just" rtl="0">
              <a:lnSpc>
                <a:spcPct val="115000"/>
              </a:lnSpc>
              <a:spcBef>
                <a:spcPts val="0"/>
              </a:spcBef>
              <a:spcAft>
                <a:spcPts val="0"/>
              </a:spcAft>
              <a:buClr>
                <a:srgbClr val="CC0000"/>
              </a:buClr>
              <a:buSzPts val="3200"/>
              <a:buChar char="□"/>
            </a:pPr>
            <a:r>
              <a:rPr lang="en-US" sz="2400"/>
              <a:t>Time-Consuming: The manual billing process requires significant time and effort, leading to longer customer wait times.</a:t>
            </a:r>
          </a:p>
          <a:p>
            <a:pPr marL="469900" lvl="0" indent="-558800" algn="just" rtl="0">
              <a:lnSpc>
                <a:spcPct val="115000"/>
              </a:lnSpc>
              <a:spcBef>
                <a:spcPts val="0"/>
              </a:spcBef>
              <a:spcAft>
                <a:spcPts val="0"/>
              </a:spcAft>
              <a:buClr>
                <a:srgbClr val="CC0000"/>
              </a:buClr>
              <a:buSzPts val="3200"/>
              <a:buChar char="□"/>
            </a:pPr>
            <a:r>
              <a:rPr lang="en-US" sz="2400"/>
              <a:t>Poor Customer Experience: Lengthy payment processes and limited options can frustrate customers, negatively impacting their overall shopping experience.</a:t>
            </a:r>
          </a:p>
          <a:p>
            <a:pPr marL="469900" lvl="0" indent="-558800" algn="just" rtl="0">
              <a:lnSpc>
                <a:spcPct val="115000"/>
              </a:lnSpc>
              <a:spcBef>
                <a:spcPts val="0"/>
              </a:spcBef>
              <a:spcAft>
                <a:spcPts val="0"/>
              </a:spcAft>
              <a:buSzPts val="3200"/>
              <a:buChar char="□"/>
            </a:pPr>
            <a:r>
              <a:rPr lang="en-US" sz="2400"/>
              <a:t>Slow Reporting: Generating reports on sales trends and customer behavior is often slow and cumbersome, reducing the ability to make timely business decisions.</a:t>
            </a:r>
          </a:p>
          <a:p>
            <a:pPr marL="469900" lvl="0" indent="0" algn="l" rtl="0">
              <a:lnSpc>
                <a:spcPct val="115000"/>
              </a:lnSpc>
              <a:spcBef>
                <a:spcPts val="0"/>
              </a:spcBef>
              <a:spcAft>
                <a:spcPts val="0"/>
              </a:spcAft>
              <a:buNone/>
            </a:pPr>
            <a:br>
              <a:rPr lang="en-US" sz="2800" b="0" i="0" u="none" strike="noStrike" cap="none">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57" name="Google Shape;157;g2f3d73dc994_0_34"/>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58" name="Google Shape;158;g2f3d73dc994_0_34"/>
          <p:cNvSpPr txBox="1">
            <a:spLocks noGrp="1"/>
          </p:cNvSpPr>
          <p:nvPr>
            <p:ph type="ftr" idx="11"/>
          </p:nvPr>
        </p:nvSpPr>
        <p:spPr>
          <a:xfrm>
            <a:off x="3667432" y="6245225"/>
            <a:ext cx="4358868"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59" name="Google Shape;159;g2f3d73dc994_0_3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lang="en-US"/>
          </a:p>
        </p:txBody>
      </p:sp>
      <p:sp>
        <p:nvSpPr>
          <p:cNvPr id="160" name="Google Shape;160;g2f3d73dc994_0_34"/>
          <p:cNvSpPr txBox="1"/>
          <p:nvPr/>
        </p:nvSpPr>
        <p:spPr>
          <a:xfrm>
            <a:off x="676975" y="915650"/>
            <a:ext cx="7816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dirty="0">
                <a:solidFill>
                  <a:srgbClr val="FF0000"/>
                </a:solidFill>
                <a:latin typeface="+mj-lt"/>
                <a:ea typeface="Verdana" panose="020B0604030504040204"/>
                <a:cs typeface="Verdana" panose="020B0604030504040204"/>
                <a:sym typeface="Verdana" panose="020B0604030504040204"/>
              </a:rPr>
              <a:t>Drawback</a:t>
            </a:r>
            <a:r>
              <a:rPr lang="en-US" sz="3200" dirty="0">
                <a:solidFill>
                  <a:srgbClr val="FF0000"/>
                </a:solidFill>
                <a:latin typeface="Verdana" panose="020B0604030504040204"/>
                <a:ea typeface="Verdana" panose="020B0604030504040204"/>
                <a:cs typeface="Verdana" panose="020B0604030504040204"/>
                <a:sym typeface="Verdana" panose="020B0604030504040204"/>
              </a:rPr>
              <a:t> </a:t>
            </a:r>
            <a:r>
              <a:rPr lang="en-US" sz="3200" dirty="0">
                <a:solidFill>
                  <a:srgbClr val="FF0000"/>
                </a:solidFill>
                <a:latin typeface="+mj-lt"/>
                <a:ea typeface="Verdana" panose="020B0604030504040204"/>
                <a:cs typeface="Verdana" panose="020B0604030504040204"/>
                <a:sym typeface="Verdana" panose="020B0604030504040204"/>
              </a:rPr>
              <a:t>of Existing System</a:t>
            </a:r>
            <a:endParaRPr sz="3200" dirty="0">
              <a:solidFill>
                <a:srgbClr val="FF0000"/>
              </a:solidFill>
              <a:latin typeface="+mj-lt"/>
              <a:ea typeface="Verdana" panose="020B0604030504040204"/>
              <a:cs typeface="Verdana" panose="020B0604030504040204"/>
              <a:sym typeface="Verdana" panose="020B060403050404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Proposed System</a:t>
            </a:r>
            <a:endParaRPr sz="3200" b="1" dirty="0">
              <a:solidFill>
                <a:srgbClr val="FF0000"/>
              </a:solidFill>
            </a:endParaRPr>
          </a:p>
        </p:txBody>
      </p:sp>
      <p:sp>
        <p:nvSpPr>
          <p:cNvPr id="166" name="Google Shape;166;p9"/>
          <p:cNvSpPr txBox="1">
            <a:spLocks noGrp="1"/>
          </p:cNvSpPr>
          <p:nvPr>
            <p:ph type="body" idx="1"/>
          </p:nvPr>
        </p:nvSpPr>
        <p:spPr>
          <a:xfrm>
            <a:off x="762000" y="1648646"/>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1200"/>
              </a:spcAft>
              <a:buNone/>
            </a:pPr>
            <a:r>
              <a:rPr lang="en-US" sz="2400"/>
              <a:t>The proposed system is an automated billing solution using QR codes for fast, secure payments. Customers can easily pay by scanning a QR code, improving convenience. The system automatically records purchases in Excel for accurate data management. It supports various payment options to meet customer needs. Real-time data insights help businesses make better decisions. This system addresses traditional billing limitations, enhancing customer satisfaction and efficiency.</a:t>
            </a:r>
          </a:p>
          <a:p>
            <a:pPr marL="0" lvl="0" indent="0" algn="just" rtl="0">
              <a:lnSpc>
                <a:spcPct val="115000"/>
              </a:lnSpc>
              <a:spcBef>
                <a:spcPts val="1200"/>
              </a:spcBef>
              <a:spcAft>
                <a:spcPts val="1200"/>
              </a:spcAft>
              <a:buNone/>
            </a:pPr>
            <a:endParaRPr lang="en-US" sz="240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18271" y="6245225"/>
            <a:ext cx="440812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System Architecture</a:t>
            </a:r>
            <a:endParaRPr sz="3200" b="1">
              <a:solidFill>
                <a:srgbClr val="FF0000"/>
              </a:solidFill>
            </a:endParaRPr>
          </a:p>
        </p:txBody>
      </p:sp>
      <p:sp>
        <p:nvSpPr>
          <p:cNvPr id="175" name="Google Shape;175;p1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SzPts val="3000"/>
              <a:buNone/>
            </a:pPr>
            <a:r>
              <a:rPr lang="en-US"/>
              <a:t> </a:t>
            </a:r>
          </a:p>
        </p:txBody>
      </p:sp>
      <p:sp>
        <p:nvSpPr>
          <p:cNvPr id="176" name="Google Shape;176;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77" name="Google Shape;177;p10"/>
          <p:cNvSpPr txBox="1">
            <a:spLocks noGrp="1"/>
          </p:cNvSpPr>
          <p:nvPr>
            <p:ph type="ftr" idx="11"/>
          </p:nvPr>
        </p:nvSpPr>
        <p:spPr>
          <a:xfrm>
            <a:off x="3677265" y="6245225"/>
            <a:ext cx="4349035"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78" name="Google Shape;178;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lang="en-US"/>
          </a:p>
        </p:txBody>
      </p:sp>
      <p:pic>
        <p:nvPicPr>
          <p:cNvPr id="2" name="Picture 1"/>
          <p:cNvPicPr>
            <a:picLocks noChangeAspect="1"/>
          </p:cNvPicPr>
          <p:nvPr/>
        </p:nvPicPr>
        <p:blipFill>
          <a:blip r:embed="rId3"/>
          <a:stretch>
            <a:fillRect/>
          </a:stretch>
        </p:blipFill>
        <p:spPr>
          <a:xfrm>
            <a:off x="755650" y="1752600"/>
            <a:ext cx="10488295" cy="42665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711200" y="260350"/>
            <a:ext cx="10668000" cy="105537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List of modules</a:t>
            </a:r>
            <a:endParaRPr sz="3200" b="1" dirty="0">
              <a:solidFill>
                <a:srgbClr val="FF0000"/>
              </a:solidFill>
            </a:endParaRPr>
          </a:p>
        </p:txBody>
      </p:sp>
      <p:sp>
        <p:nvSpPr>
          <p:cNvPr id="185" name="Google Shape;185;p11"/>
          <p:cNvSpPr txBox="1">
            <a:spLocks noGrp="1"/>
          </p:cNvSpPr>
          <p:nvPr>
            <p:ph type="body" idx="1"/>
          </p:nvPr>
        </p:nvSpPr>
        <p:spPr>
          <a:xfrm>
            <a:off x="614680" y="1315720"/>
            <a:ext cx="10668000" cy="491363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Clr>
                <a:schemeClr val="dk1"/>
              </a:buClr>
              <a:buSzPts val="1100"/>
              <a:buFont typeface="Arial" panose="020B0604020202020204"/>
              <a:buNone/>
            </a:pPr>
            <a:r>
              <a:rPr sz="2200" b="1" dirty="0"/>
              <a:t>Customer Details Module</a:t>
            </a:r>
          </a:p>
          <a:p>
            <a:pPr marL="469900" lvl="0" indent="-279400" algn="l" rtl="0">
              <a:spcBef>
                <a:spcPts val="0"/>
              </a:spcBef>
              <a:spcAft>
                <a:spcPts val="0"/>
              </a:spcAft>
              <a:buClr>
                <a:schemeClr val="dk1"/>
              </a:buClr>
              <a:buSzPts val="1100"/>
              <a:buFont typeface="Arial" panose="020B0604020202020204"/>
              <a:buNone/>
            </a:pPr>
            <a:endParaRPr sz="2200" b="1" dirty="0"/>
          </a:p>
          <a:p>
            <a:pPr marL="469900" lvl="0" indent="-279400" algn="l" rtl="0">
              <a:spcBef>
                <a:spcPts val="0"/>
              </a:spcBef>
              <a:spcAft>
                <a:spcPts val="0"/>
              </a:spcAft>
              <a:buClr>
                <a:schemeClr val="dk1"/>
              </a:buClr>
              <a:buSzPts val="1100"/>
              <a:buFont typeface="Arial" panose="020B0604020202020204"/>
              <a:buNone/>
            </a:pPr>
            <a:r>
              <a:rPr sz="2200" b="1" dirty="0"/>
              <a:t>Inputs: </a:t>
            </a:r>
            <a:r>
              <a:rPr sz="2200" dirty="0"/>
              <a:t>Bill Number, Customer Name, Contact </a:t>
            </a:r>
          </a:p>
          <a:p>
            <a:pPr marL="469900" lvl="0" indent="-279400" algn="l" rtl="0">
              <a:spcBef>
                <a:spcPts val="0"/>
              </a:spcBef>
              <a:spcAft>
                <a:spcPts val="0"/>
              </a:spcAft>
              <a:buClr>
                <a:schemeClr val="dk1"/>
              </a:buClr>
              <a:buSzPts val="1100"/>
              <a:buFont typeface="Arial" panose="020B0604020202020204"/>
              <a:buNone/>
            </a:pPr>
            <a:r>
              <a:rPr sz="2200" dirty="0"/>
              <a:t>Number.</a:t>
            </a:r>
          </a:p>
          <a:p>
            <a:pPr marL="469900" lvl="0" indent="-279400" algn="l" rtl="0">
              <a:spcBef>
                <a:spcPts val="0"/>
              </a:spcBef>
              <a:spcAft>
                <a:spcPts val="0"/>
              </a:spcAft>
              <a:buClr>
                <a:schemeClr val="dk1"/>
              </a:buClr>
              <a:buSzPts val="1100"/>
              <a:buFont typeface="Arial" panose="020B0604020202020204"/>
              <a:buNone/>
            </a:pPr>
            <a:endParaRPr sz="2200" b="1" dirty="0"/>
          </a:p>
          <a:p>
            <a:pPr marL="469900" lvl="0" indent="-279400" algn="l" rtl="0">
              <a:spcBef>
                <a:spcPts val="0"/>
              </a:spcBef>
              <a:spcAft>
                <a:spcPts val="0"/>
              </a:spcAft>
              <a:buClr>
                <a:schemeClr val="dk1"/>
              </a:buClr>
              <a:buSzPts val="1100"/>
              <a:buFont typeface="Arial" panose="020B0604020202020204"/>
              <a:buNone/>
            </a:pPr>
            <a:r>
              <a:rPr sz="2200" b="1" dirty="0"/>
              <a:t>Actions: </a:t>
            </a:r>
            <a:r>
              <a:rPr sz="2200" dirty="0"/>
              <a:t>Collects user inputs and validates them.</a:t>
            </a:r>
          </a:p>
          <a:p>
            <a:pPr marL="469900" lvl="0" indent="-279400" algn="l" rtl="0">
              <a:spcBef>
                <a:spcPts val="0"/>
              </a:spcBef>
              <a:spcAft>
                <a:spcPts val="0"/>
              </a:spcAft>
              <a:buClr>
                <a:schemeClr val="dk1"/>
              </a:buClr>
              <a:buSzPts val="1100"/>
              <a:buFont typeface="Arial" panose="020B0604020202020204"/>
              <a:buNone/>
            </a:pPr>
            <a:endParaRPr sz="2200" b="1" dirty="0"/>
          </a:p>
          <a:p>
            <a:pPr marL="469900" lvl="0" indent="-279400" algn="l" rtl="0">
              <a:spcBef>
                <a:spcPts val="0"/>
              </a:spcBef>
              <a:spcAft>
                <a:spcPts val="0"/>
              </a:spcAft>
              <a:buClr>
                <a:schemeClr val="dk1"/>
              </a:buClr>
              <a:buSzPts val="1100"/>
              <a:buFont typeface="Arial" panose="020B0604020202020204"/>
              <a:buNone/>
            </a:pPr>
            <a:r>
              <a:rPr sz="2200" b="1" dirty="0"/>
              <a:t>Output: </a:t>
            </a:r>
            <a:r>
              <a:rPr sz="2200" dirty="0"/>
              <a:t>Customer data is ready for further </a:t>
            </a:r>
          </a:p>
          <a:p>
            <a:pPr marL="469900" lvl="0" indent="-279400" algn="l" rtl="0">
              <a:spcBef>
                <a:spcPts val="0"/>
              </a:spcBef>
              <a:spcAft>
                <a:spcPts val="0"/>
              </a:spcAft>
              <a:buClr>
                <a:schemeClr val="dk1"/>
              </a:buClr>
              <a:buSzPts val="1100"/>
              <a:buFont typeface="Arial" panose="020B0604020202020204"/>
              <a:buNone/>
            </a:pPr>
            <a:r>
              <a:rPr sz="2200" dirty="0"/>
              <a:t>use (like saving to Excel).</a:t>
            </a:r>
          </a:p>
          <a:p>
            <a:pPr marL="469900" lvl="0" indent="-279400" algn="l" rtl="0">
              <a:spcBef>
                <a:spcPts val="0"/>
              </a:spcBef>
              <a:spcAft>
                <a:spcPts val="0"/>
              </a:spcAft>
              <a:buClr>
                <a:schemeClr val="dk1"/>
              </a:buClr>
              <a:buSzPts val="1100"/>
              <a:buFont typeface="Arial" panose="020B0604020202020204"/>
              <a:buNone/>
            </a:pPr>
            <a:endParaRPr sz="2200" dirty="0"/>
          </a:p>
        </p:txBody>
      </p:sp>
      <p:sp>
        <p:nvSpPr>
          <p:cNvPr id="186" name="Google Shape;186;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87" name="Google Shape;187;p11"/>
          <p:cNvSpPr txBox="1">
            <a:spLocks noGrp="1"/>
          </p:cNvSpPr>
          <p:nvPr>
            <p:ph type="ftr" idx="11"/>
          </p:nvPr>
        </p:nvSpPr>
        <p:spPr>
          <a:xfrm>
            <a:off x="3588774" y="6245225"/>
            <a:ext cx="4437526"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88" name="Google Shape;188;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lang="en-US"/>
          </a:p>
        </p:txBody>
      </p:sp>
      <p:pic>
        <p:nvPicPr>
          <p:cNvPr id="2" name="Picture 1"/>
          <p:cNvPicPr>
            <a:picLocks noChangeAspect="1"/>
          </p:cNvPicPr>
          <p:nvPr/>
        </p:nvPicPr>
        <p:blipFill>
          <a:blip r:embed="rId3"/>
          <a:srcRect r="1560" b="2095"/>
          <a:stretch>
            <a:fillRect/>
          </a:stretch>
        </p:blipFill>
        <p:spPr>
          <a:xfrm>
            <a:off x="7280910" y="1008380"/>
            <a:ext cx="3503930" cy="49771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1505</Words>
  <Application>Microsoft Office PowerPoint</Application>
  <PresentationFormat>Widescreen</PresentationFormat>
  <Paragraphs>228</Paragraphs>
  <Slides>32</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Noto Sans Symbols</vt:lpstr>
      <vt:lpstr>Verdana</vt:lpstr>
      <vt:lpstr>Wingdings</vt:lpstr>
      <vt:lpstr>Office Theme</vt:lpstr>
      <vt:lpstr>PowerPoint Presentation</vt:lpstr>
      <vt:lpstr>Objectives</vt:lpstr>
      <vt:lpstr>Abstract</vt:lpstr>
      <vt:lpstr> Introduction and Overview of the Project.</vt:lpstr>
      <vt:lpstr>Existing System</vt:lpstr>
      <vt:lpstr>PowerPoint Presentation</vt:lpstr>
      <vt:lpstr>Proposed System</vt:lpstr>
      <vt:lpstr>System Architecture</vt:lpstr>
      <vt:lpstr>List of modules</vt:lpstr>
      <vt:lpstr>List of modules</vt:lpstr>
      <vt:lpstr>List of modules</vt:lpstr>
      <vt:lpstr>List of modules</vt:lpstr>
      <vt:lpstr>List of modules</vt:lpstr>
      <vt:lpstr>List of modules</vt:lpstr>
      <vt:lpstr>List of modules</vt:lpstr>
      <vt:lpstr>Waterfall Model</vt:lpstr>
      <vt:lpstr>Software Testing </vt:lpstr>
      <vt:lpstr>Software Testing </vt:lpstr>
      <vt:lpstr>Software Testing </vt:lpstr>
      <vt:lpstr>Software Testing </vt:lpstr>
      <vt:lpstr>Software Testing </vt:lpstr>
      <vt:lpstr>Output</vt:lpstr>
      <vt:lpstr>Output</vt:lpstr>
      <vt:lpstr>Output</vt:lpstr>
      <vt:lpstr>Output</vt:lpstr>
      <vt:lpstr>Output</vt:lpstr>
      <vt:lpstr>Output</vt:lpstr>
      <vt:lpstr>Output</vt:lpstr>
      <vt:lpstr>Output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ELCOT</dc:creator>
  <cp:lastModifiedBy>B Santhosh</cp:lastModifiedBy>
  <cp:revision>11</cp:revision>
  <dcterms:created xsi:type="dcterms:W3CDTF">2024-11-04T18:09:00Z</dcterms:created>
  <dcterms:modified xsi:type="dcterms:W3CDTF">2024-11-24T17:33:09Z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347B53CE6A1D4DCE8657B327C4231D2A_11</vt:lpwstr>
  </property>
  <property fmtid="{D5CDD505-2E9C-101B-9397-08002B2CF9AE}" pid="3" name="KSOProductBuildVer">
    <vt:lpwstr>1033-12.2.0.17545</vt:lpwstr>
  </property>
</Properties>
</file>