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Ankit Kumar"/>
  <p:cmAuthor clrIdx="1" id="1" initials="" lastIdx="1" name="Sathvik Thogaru"/>
  <p:cmAuthor clrIdx="2" id="2" initials="" lastIdx="1" name="Ross Brancati"/>
  <p:cmAuthor clrIdx="3" id="3" initials="" lastIdx="1" name="Alexander Kar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2-01T02:22:51.880">
    <p:pos x="6000" y="0"/>
    <p:text>This needs to removed because we have more number of slides than allowed for.</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1-12-01T00:12:44.752">
    <p:pos x="6000" y="0"/>
    <p:text>This slide would be removed as agreed</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1" dt="2021-11-30T20:27:46.668">
    <p:pos x="237" y="635"/>
    <p:text>If we did not use this in the simulation, maybe we should just remove this from the presentation in general. Thoughts?</p:text>
  </p:cm>
  <p:cm authorId="3" idx="1" dt="2021-11-30T14:35:59.366">
    <p:pos x="237" y="635"/>
    <p:text>leave it in, we want credit for doing it.
Just say we developed the matrix factorization more and it was better suited to simulation</p:text>
  </p:cm>
  <p:cm authorId="0" idx="2" dt="2021-11-30T20:27:46.668">
    <p:pos x="237" y="635"/>
    <p:text>I agree with Alex</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12-01T02:33:05.800">
    <p:pos x="196" y="725"/>
    <p:text>@edwinamponsa@umass.edu @akarl@umass.edu kindly put references for simulation
_Assigned to Edwin Amponsah_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sasi24/cosine-similarity-vs-euclidean-distance-e5d9a9375fc8"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2dbb0433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2dbb0433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505435b1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505435b1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505435b1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505435b1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2dbb0433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2dbb0433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fa71fab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fa71fab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2dbb04338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2dbb04338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c91c497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c91c497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fa90c309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fa90c309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fa90c30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fa90c30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User based models, as the name suggests, are based on user attributes and are often more challenging to implement due to the dynamic nature of users (they are often changing their ratings and what they are interested in)</a:t>
            </a:r>
            <a:endParaRPr/>
          </a:p>
          <a:p>
            <a:pPr indent="-298450" lvl="0" marL="457200" rtl="0" algn="l">
              <a:spcBef>
                <a:spcPts val="0"/>
              </a:spcBef>
              <a:spcAft>
                <a:spcPts val="0"/>
              </a:spcAft>
              <a:buSzPts val="1100"/>
              <a:buChar char="●"/>
            </a:pPr>
            <a:r>
              <a:rPr lang="en"/>
              <a:t>Item based approaches are preferable because items do not really change much. For example, their genre and year does not change</a:t>
            </a:r>
            <a:endParaRPr/>
          </a:p>
          <a:p>
            <a:pPr indent="-298450" lvl="0" marL="457200" rtl="0" algn="l">
              <a:spcBef>
                <a:spcPts val="0"/>
              </a:spcBef>
              <a:spcAft>
                <a:spcPts val="0"/>
              </a:spcAft>
              <a:buSzPts val="1100"/>
              <a:buChar char="●"/>
            </a:pPr>
            <a:r>
              <a:rPr lang="en"/>
              <a:t>Collaborative filtering suffers from the cold start problem (if an item is not seen during training, the system cannot generally </a:t>
            </a:r>
            <a:r>
              <a:rPr lang="en"/>
              <a:t>create</a:t>
            </a:r>
            <a:r>
              <a:rPr lang="en"/>
              <a:t> an embedding for it and hence cannot query the model with this item) - </a:t>
            </a:r>
            <a:r>
              <a:rPr lang="en" sz="600"/>
              <a:t>https://analyticsindiamag.com/collaborative-filtering-vs-content-based-filtering-for-recommender-systems/</a:t>
            </a:r>
            <a:endParaRPr sz="600"/>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Content-based filtering uses the characteristics of an item, in our case a movie, to recommend similar movies</a:t>
            </a:r>
            <a:endParaRPr/>
          </a:p>
          <a:p>
            <a:pPr indent="-298450" lvl="0" marL="457200" rtl="0" algn="l">
              <a:spcBef>
                <a:spcPts val="0"/>
              </a:spcBef>
              <a:spcAft>
                <a:spcPts val="0"/>
              </a:spcAft>
              <a:buSzPts val="1100"/>
              <a:buChar char="●"/>
            </a:pPr>
            <a:r>
              <a:rPr lang="en"/>
              <a:t>Given that user’s often change over time, this method does not do a good job of</a:t>
            </a:r>
            <a:r>
              <a:rPr lang="en"/>
              <a:t> handling the dynamic nature of users </a:t>
            </a:r>
            <a:endParaRPr/>
          </a:p>
          <a:p>
            <a:pPr indent="-298450" lvl="0" marL="457200" rtl="0" algn="l">
              <a:spcBef>
                <a:spcPts val="0"/>
              </a:spcBef>
              <a:spcAft>
                <a:spcPts val="0"/>
              </a:spcAft>
              <a:buSzPts val="1100"/>
              <a:buChar char="●"/>
            </a:pPr>
            <a:r>
              <a:rPr lang="en"/>
              <a:t>Given that collaborative filtering is used in movie recommendation systems such as Netflix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Photos: https://towardsdatascience.com/prototyping-a-recommender-system-step-by-step-part-1-knn-item-based-collaborative-filtering-637969614ea</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2dbb0433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2dbb0433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c91c497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c91c497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Photo credit: </a:t>
            </a:r>
            <a:r>
              <a:rPr lang="en" u="sng">
                <a:solidFill>
                  <a:schemeClr val="hlink"/>
                </a:solidFill>
                <a:hlinkClick r:id="rId2"/>
              </a:rPr>
              <a:t>https://medium.com/@sasi24/cosine-similarity-vs-euclidean-distance-e5d9a9375fc8</a:t>
            </a:r>
            <a:endParaRPr/>
          </a:p>
          <a:p>
            <a:pPr indent="-298450" lvl="0" marL="457200" rtl="0" algn="l">
              <a:spcBef>
                <a:spcPts val="0"/>
              </a:spcBef>
              <a:spcAft>
                <a:spcPts val="0"/>
              </a:spcAft>
              <a:buSzPts val="1100"/>
              <a:buChar char="●"/>
            </a:pPr>
            <a:r>
              <a:rPr lang="en"/>
              <a:t>The curse of dimensionality arises when working with data in high-dimensions. Euclidean distance tends to work well in lower dimensions such as 3D volumes, but when dimensionality increases, the volume of space increases so fast that the data becomes sparse. As the dimensionality grows, the amount of data needed grows exponentially. </a:t>
            </a:r>
            <a:endParaRPr/>
          </a:p>
          <a:p>
            <a:pPr indent="-298450" lvl="0" marL="457200" rtl="0" algn="l">
              <a:spcBef>
                <a:spcPts val="0"/>
              </a:spcBef>
              <a:spcAft>
                <a:spcPts val="0"/>
              </a:spcAft>
              <a:buSzPts val="1100"/>
              <a:buChar char="●"/>
            </a:pPr>
            <a:r>
              <a:rPr lang="en"/>
              <a:t>Cosine similarity is a judgement of orientation, not magnitude and helps with the curse of dimensionality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Popularity bias: movies with the most interactions, or ratings, will be recommended</a:t>
            </a:r>
            <a:endParaRPr/>
          </a:p>
          <a:p>
            <a:pPr indent="-298450" lvl="0" marL="457200" rtl="0" algn="l">
              <a:spcBef>
                <a:spcPts val="0"/>
              </a:spcBef>
              <a:spcAft>
                <a:spcPts val="0"/>
              </a:spcAft>
              <a:buSzPts val="1100"/>
              <a:buChar char="●"/>
            </a:pPr>
            <a:r>
              <a:rPr lang="en"/>
              <a:t>Cold-start problem: movies with minimal interactions are relied upon by the system, which is obviously not ideal</a:t>
            </a:r>
            <a:endParaRPr/>
          </a:p>
          <a:p>
            <a:pPr indent="-298450" lvl="0" marL="457200" rtl="0" algn="l">
              <a:spcBef>
                <a:spcPts val="0"/>
              </a:spcBef>
              <a:spcAft>
                <a:spcPts val="0"/>
              </a:spcAft>
              <a:buSzPts val="1100"/>
              <a:buChar char="●"/>
            </a:pPr>
            <a:r>
              <a:rPr lang="en"/>
              <a:t>Scalability issue: algorithm does not scale well when movies and users are added into the database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4fa342e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4fa342e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595959"/>
                </a:solidFill>
              </a:rPr>
              <a:t>The latent factors here can be considered as genres. Based on how the users have rated the movies and movies similar to each other can come under one genre.</a:t>
            </a:r>
            <a:endParaRPr sz="1000">
              <a:solidFill>
                <a:srgbClr val="595959"/>
              </a:solidFill>
            </a:endParaRPr>
          </a:p>
          <a:p>
            <a:pPr indent="0" lvl="0" marL="0" rtl="0" algn="l">
              <a:lnSpc>
                <a:spcPct val="115000"/>
              </a:lnSpc>
              <a:spcBef>
                <a:spcPts val="1200"/>
              </a:spcBef>
              <a:spcAft>
                <a:spcPts val="0"/>
              </a:spcAft>
              <a:buNone/>
            </a:pPr>
            <a:r>
              <a:rPr lang="en" sz="900">
                <a:solidFill>
                  <a:srgbClr val="202124"/>
                </a:solidFill>
                <a:highlight>
                  <a:srgbClr val="FFFFFF"/>
                </a:highlight>
                <a:latin typeface="Roboto"/>
                <a:ea typeface="Roboto"/>
                <a:cs typeface="Roboto"/>
                <a:sym typeface="Roboto"/>
              </a:rPr>
              <a:t>we are not using the actual genre of the movie as the latent features but based on ratings of users if we can figure out which movies are similar to each other we can basically say that they belong to one genre. Based on this Idea we can compute different latent features which here can be considered as genre.</a:t>
            </a:r>
            <a:endParaRPr sz="900">
              <a:solidFill>
                <a:srgbClr val="202124"/>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90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chemeClr val="dk1"/>
                </a:solidFill>
              </a:rPr>
              <a:t>SVD was used.</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The missing values were imputed with zeroes.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Normalizing the user- item matrix using avg ratings of the movies.</a:t>
            </a:r>
            <a:endParaRPr sz="9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fa90c309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fa90c309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fa90c309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fa90c309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4.xml"/><Relationship Id="rId4" Type="http://schemas.openxmlformats.org/officeDocument/2006/relationships/hyperlink" Target="https://analyticsindiamag.com/singular-value-decomposition-svd-application-recommender-syste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65275" y="792250"/>
            <a:ext cx="8520600" cy="1624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Movie </a:t>
            </a:r>
            <a:r>
              <a:rPr lang="en"/>
              <a:t>Recommendation</a:t>
            </a:r>
            <a:r>
              <a:rPr lang="en"/>
              <a:t> Engine and Feedback Analysis </a:t>
            </a:r>
            <a:endParaRPr/>
          </a:p>
        </p:txBody>
      </p:sp>
      <p:sp>
        <p:nvSpPr>
          <p:cNvPr id="55" name="Google Shape;55;p13"/>
          <p:cNvSpPr txBox="1"/>
          <p:nvPr>
            <p:ph idx="1" type="subTitle"/>
          </p:nvPr>
        </p:nvSpPr>
        <p:spPr>
          <a:xfrm>
            <a:off x="311700" y="40875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Stat 535 Final Project</a:t>
            </a:r>
            <a:endParaRPr/>
          </a:p>
          <a:p>
            <a:pPr indent="0" lvl="0" marL="0" rtl="0" algn="ctr">
              <a:spcBef>
                <a:spcPts val="0"/>
              </a:spcBef>
              <a:spcAft>
                <a:spcPts val="0"/>
              </a:spcAft>
              <a:buNone/>
            </a:pPr>
            <a:r>
              <a:rPr lang="en"/>
              <a:t>November 30, 2021</a:t>
            </a:r>
            <a:endParaRPr/>
          </a:p>
        </p:txBody>
      </p:sp>
      <p:sp>
        <p:nvSpPr>
          <p:cNvPr id="56" name="Google Shape;56;p13"/>
          <p:cNvSpPr txBox="1"/>
          <p:nvPr>
            <p:ph type="ctrTitle"/>
          </p:nvPr>
        </p:nvSpPr>
        <p:spPr>
          <a:xfrm>
            <a:off x="265275" y="2753688"/>
            <a:ext cx="8520600" cy="996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400"/>
              <a:t>Alexander Karl, Ankit Kumar, Edwin Amponsah, </a:t>
            </a:r>
            <a:endParaRPr sz="2400"/>
          </a:p>
          <a:p>
            <a:pPr indent="0" lvl="0" marL="0" rtl="0" algn="ctr">
              <a:spcBef>
                <a:spcPts val="0"/>
              </a:spcBef>
              <a:spcAft>
                <a:spcPts val="0"/>
              </a:spcAft>
              <a:buNone/>
            </a:pPr>
            <a:r>
              <a:rPr lang="en" sz="2400"/>
              <a:t>Ross Brancati and Sathvik Thogaru</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1167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Results</a:t>
            </a:r>
            <a:endParaRPr b="1"/>
          </a:p>
        </p:txBody>
      </p:sp>
      <p:sp>
        <p:nvSpPr>
          <p:cNvPr id="125" name="Google Shape;125;p22"/>
          <p:cNvSpPr txBox="1"/>
          <p:nvPr>
            <p:ph type="title"/>
          </p:nvPr>
        </p:nvSpPr>
        <p:spPr>
          <a:xfrm>
            <a:off x="174900" y="689425"/>
            <a:ext cx="8794200" cy="401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Changes in group preferences over time</a:t>
            </a:r>
            <a:endParaRPr b="1" sz="2400"/>
          </a:p>
          <a:p>
            <a:pPr indent="-393700" lvl="0" marL="457200" rtl="0" algn="l">
              <a:spcBef>
                <a:spcPts val="0"/>
              </a:spcBef>
              <a:spcAft>
                <a:spcPts val="0"/>
              </a:spcAft>
              <a:buSzPts val="2600"/>
              <a:buChar char="●"/>
            </a:pPr>
            <a:r>
              <a:rPr lang="en" sz="1288"/>
              <a:t>Calculate the </a:t>
            </a:r>
            <a:r>
              <a:rPr lang="en" sz="1288"/>
              <a:t>initial</a:t>
            </a:r>
            <a:r>
              <a:rPr lang="en" sz="1288"/>
              <a:t> genre </a:t>
            </a:r>
            <a:r>
              <a:rPr lang="en" sz="1288"/>
              <a:t>distribution</a:t>
            </a:r>
            <a:r>
              <a:rPr lang="en" sz="1288"/>
              <a:t> and the genre distribution of the ith iteration</a:t>
            </a:r>
            <a:endParaRPr sz="1288"/>
          </a:p>
          <a:p>
            <a:pPr indent="-393700" lvl="0" marL="457200" rtl="0" algn="l">
              <a:spcBef>
                <a:spcPts val="0"/>
              </a:spcBef>
              <a:spcAft>
                <a:spcPts val="0"/>
              </a:spcAft>
              <a:buSzPts val="2600"/>
              <a:buChar char="●"/>
            </a:pPr>
            <a:r>
              <a:rPr lang="en" sz="1288"/>
              <a:t>Calculate the Kullback-Leibler divergence (KLD) between initial genre distribution and the genre distribution of the ith iteration</a:t>
            </a:r>
            <a:endParaRPr sz="800">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6" name="Google Shape;126;p22"/>
          <p:cNvPicPr preferRelativeResize="0"/>
          <p:nvPr/>
        </p:nvPicPr>
        <p:blipFill>
          <a:blip r:embed="rId3">
            <a:alphaModFix/>
          </a:blip>
          <a:stretch>
            <a:fillRect/>
          </a:stretch>
        </p:blipFill>
        <p:spPr>
          <a:xfrm>
            <a:off x="3333750" y="2148775"/>
            <a:ext cx="5219700" cy="2779550"/>
          </a:xfrm>
          <a:prstGeom prst="rect">
            <a:avLst/>
          </a:prstGeom>
          <a:noFill/>
          <a:ln>
            <a:noFill/>
          </a:ln>
        </p:spPr>
      </p:pic>
      <p:pic>
        <p:nvPicPr>
          <p:cNvPr id="127" name="Google Shape;127;p22"/>
          <p:cNvPicPr preferRelativeResize="0"/>
          <p:nvPr/>
        </p:nvPicPr>
        <p:blipFill>
          <a:blip r:embed="rId4">
            <a:alphaModFix/>
          </a:blip>
          <a:stretch>
            <a:fillRect/>
          </a:stretch>
        </p:blipFill>
        <p:spPr>
          <a:xfrm>
            <a:off x="174900" y="3009900"/>
            <a:ext cx="2868625" cy="681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116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b="1" lang="en" sz="2500"/>
              <a:t>H</a:t>
            </a:r>
            <a:r>
              <a:rPr b="1" lang="en" sz="2200"/>
              <a:t>omogenization of the User experience</a:t>
            </a:r>
            <a:endParaRPr b="1"/>
          </a:p>
        </p:txBody>
      </p:sp>
      <p:sp>
        <p:nvSpPr>
          <p:cNvPr id="133" name="Google Shape;133;p23"/>
          <p:cNvSpPr txBox="1"/>
          <p:nvPr>
            <p:ph type="title"/>
          </p:nvPr>
        </p:nvSpPr>
        <p:spPr>
          <a:xfrm>
            <a:off x="174900" y="673100"/>
            <a:ext cx="8794200" cy="431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2200"/>
          </a:p>
          <a:p>
            <a:pPr indent="0" lvl="0" marL="457200" rtl="0" algn="l">
              <a:spcBef>
                <a:spcPts val="0"/>
              </a:spcBef>
              <a:spcAft>
                <a:spcPts val="0"/>
              </a:spcAft>
              <a:buNone/>
            </a:pPr>
            <a:r>
              <a:t/>
            </a:r>
            <a:endParaRPr sz="1288"/>
          </a:p>
          <a:p>
            <a:pPr indent="0" lvl="0" marL="0" rtl="0" algn="l">
              <a:spcBef>
                <a:spcPts val="0"/>
              </a:spcBef>
              <a:spcAft>
                <a:spcPts val="0"/>
              </a:spcAft>
              <a:buNone/>
            </a:pPr>
            <a:r>
              <a:t/>
            </a:r>
            <a:endParaRPr sz="1288"/>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4" name="Google Shape;134;p23"/>
          <p:cNvPicPr preferRelativeResize="0"/>
          <p:nvPr/>
        </p:nvPicPr>
        <p:blipFill>
          <a:blip r:embed="rId3">
            <a:alphaModFix/>
          </a:blip>
          <a:stretch>
            <a:fillRect/>
          </a:stretch>
        </p:blipFill>
        <p:spPr>
          <a:xfrm>
            <a:off x="495300" y="1030450"/>
            <a:ext cx="3466550" cy="2493800"/>
          </a:xfrm>
          <a:prstGeom prst="rect">
            <a:avLst/>
          </a:prstGeom>
          <a:noFill/>
          <a:ln>
            <a:noFill/>
          </a:ln>
        </p:spPr>
      </p:pic>
      <p:pic>
        <p:nvPicPr>
          <p:cNvPr id="135" name="Google Shape;135;p23"/>
          <p:cNvPicPr preferRelativeResize="0"/>
          <p:nvPr/>
        </p:nvPicPr>
        <p:blipFill>
          <a:blip r:embed="rId4">
            <a:alphaModFix/>
          </a:blip>
          <a:stretch>
            <a:fillRect/>
          </a:stretch>
        </p:blipFill>
        <p:spPr>
          <a:xfrm>
            <a:off x="4338650" y="1058425"/>
            <a:ext cx="3466550" cy="2437850"/>
          </a:xfrm>
          <a:prstGeom prst="rect">
            <a:avLst/>
          </a:prstGeom>
          <a:noFill/>
          <a:ln>
            <a:noFill/>
          </a:ln>
        </p:spPr>
      </p:pic>
      <p:pic>
        <p:nvPicPr>
          <p:cNvPr id="136" name="Google Shape;136;p23"/>
          <p:cNvPicPr preferRelativeResize="0"/>
          <p:nvPr/>
        </p:nvPicPr>
        <p:blipFill>
          <a:blip r:embed="rId5">
            <a:alphaModFix/>
          </a:blip>
          <a:stretch>
            <a:fillRect/>
          </a:stretch>
        </p:blipFill>
        <p:spPr>
          <a:xfrm>
            <a:off x="5029200" y="3899925"/>
            <a:ext cx="2381250" cy="70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116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Popularity Bias</a:t>
            </a:r>
            <a:endParaRPr/>
          </a:p>
        </p:txBody>
      </p:sp>
      <p:sp>
        <p:nvSpPr>
          <p:cNvPr id="142" name="Google Shape;142;p24"/>
          <p:cNvSpPr txBox="1"/>
          <p:nvPr>
            <p:ph type="title"/>
          </p:nvPr>
        </p:nvSpPr>
        <p:spPr>
          <a:xfrm>
            <a:off x="174900" y="563850"/>
            <a:ext cx="8794200" cy="401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endParaRPr/>
          </a:p>
        </p:txBody>
      </p:sp>
      <p:pic>
        <p:nvPicPr>
          <p:cNvPr id="143" name="Google Shape;143;p24"/>
          <p:cNvPicPr preferRelativeResize="0"/>
          <p:nvPr/>
        </p:nvPicPr>
        <p:blipFill>
          <a:blip r:embed="rId3">
            <a:alphaModFix/>
          </a:blip>
          <a:stretch>
            <a:fillRect/>
          </a:stretch>
        </p:blipFill>
        <p:spPr>
          <a:xfrm>
            <a:off x="2050500" y="1057275"/>
            <a:ext cx="6781800" cy="3684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250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49" name="Google Shape;149;p25"/>
          <p:cNvSpPr txBox="1"/>
          <p:nvPr/>
        </p:nvSpPr>
        <p:spPr>
          <a:xfrm>
            <a:off x="598450" y="1050425"/>
            <a:ext cx="7659600" cy="31863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accent2"/>
              </a:buClr>
              <a:buSzPts val="1900"/>
              <a:buFont typeface="Roboto"/>
              <a:buChar char="●"/>
            </a:pPr>
            <a:r>
              <a:rPr lang="en" sz="1900">
                <a:solidFill>
                  <a:schemeClr val="accent2"/>
                </a:solidFill>
                <a:highlight>
                  <a:srgbClr val="FFFFFF"/>
                </a:highlight>
                <a:latin typeface="Roboto"/>
                <a:ea typeface="Roboto"/>
                <a:cs typeface="Roboto"/>
                <a:sym typeface="Roboto"/>
              </a:rPr>
              <a:t>There was a higher deviation from the initial preference over time. This suggest that the taste of the users shift over time as more movies are watched by users</a:t>
            </a:r>
            <a:endParaRPr sz="1900">
              <a:solidFill>
                <a:schemeClr val="accent2"/>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900">
              <a:solidFill>
                <a:schemeClr val="accent2"/>
              </a:solidFill>
              <a:highlight>
                <a:srgbClr val="FFFFFF"/>
              </a:highlight>
              <a:latin typeface="Roboto"/>
              <a:ea typeface="Roboto"/>
              <a:cs typeface="Roboto"/>
              <a:sym typeface="Roboto"/>
            </a:endParaRPr>
          </a:p>
          <a:p>
            <a:pPr indent="-349250" lvl="0" marL="457200" rtl="0" algn="l">
              <a:spcBef>
                <a:spcPts val="0"/>
              </a:spcBef>
              <a:spcAft>
                <a:spcPts val="0"/>
              </a:spcAft>
              <a:buClr>
                <a:schemeClr val="accent2"/>
              </a:buClr>
              <a:buSzPts val="1900"/>
              <a:buFont typeface="Roboto"/>
              <a:buChar char="●"/>
            </a:pPr>
            <a:r>
              <a:rPr lang="en" sz="1900">
                <a:solidFill>
                  <a:schemeClr val="accent2"/>
                </a:solidFill>
                <a:highlight>
                  <a:srgbClr val="FFFFFF"/>
                </a:highlight>
                <a:latin typeface="Roboto"/>
                <a:ea typeface="Roboto"/>
                <a:cs typeface="Roboto"/>
                <a:sym typeface="Roboto"/>
              </a:rPr>
              <a:t>More unique set of movies are recommended over time as more movies are watched by users</a:t>
            </a:r>
            <a:endParaRPr sz="1900">
              <a:solidFill>
                <a:schemeClr val="accent2"/>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900">
              <a:solidFill>
                <a:schemeClr val="accent2"/>
              </a:solidFill>
              <a:highlight>
                <a:srgbClr val="FFFFFF"/>
              </a:highlight>
              <a:latin typeface="Roboto"/>
              <a:ea typeface="Roboto"/>
              <a:cs typeface="Roboto"/>
              <a:sym typeface="Roboto"/>
            </a:endParaRPr>
          </a:p>
          <a:p>
            <a:pPr indent="-349250" lvl="0" marL="457200" rtl="0" algn="l">
              <a:spcBef>
                <a:spcPts val="0"/>
              </a:spcBef>
              <a:spcAft>
                <a:spcPts val="0"/>
              </a:spcAft>
              <a:buClr>
                <a:schemeClr val="accent2"/>
              </a:buClr>
              <a:buSzPts val="1900"/>
              <a:buFont typeface="Roboto"/>
              <a:buChar char="●"/>
            </a:pPr>
            <a:r>
              <a:rPr lang="en" sz="1900">
                <a:solidFill>
                  <a:schemeClr val="accent2"/>
                </a:solidFill>
                <a:highlight>
                  <a:srgbClr val="FFFFFF"/>
                </a:highlight>
                <a:latin typeface="Roboto"/>
                <a:ea typeface="Roboto"/>
                <a:cs typeface="Roboto"/>
                <a:sym typeface="Roboto"/>
              </a:rPr>
              <a:t>More popular genres are more recommended over time as more movies are watched by users</a:t>
            </a:r>
            <a:endParaRPr sz="1200">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5" name="Google Shape;15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rgbClr val="222222"/>
              </a:buClr>
              <a:buSzPts val="1000"/>
              <a:buAutoNum type="arabicPeriod"/>
            </a:pPr>
            <a:r>
              <a:rPr lang="en" sz="1000">
                <a:solidFill>
                  <a:srgbClr val="222222"/>
                </a:solidFill>
                <a:highlight>
                  <a:srgbClr val="FFFFFF"/>
                </a:highlight>
              </a:rPr>
              <a:t>Amatriain, X., Jaimes, A., Oliver, N., &amp; Pujol, J. M. (2011). Data mining methods for recommender systems. In </a:t>
            </a:r>
            <a:r>
              <a:rPr i="1" lang="en" sz="1000">
                <a:solidFill>
                  <a:srgbClr val="222222"/>
                </a:solidFill>
                <a:highlight>
                  <a:srgbClr val="FFFFFF"/>
                </a:highlight>
              </a:rPr>
              <a:t>Recommender systems handbook</a:t>
            </a:r>
            <a:r>
              <a:rPr lang="en" sz="1000">
                <a:solidFill>
                  <a:srgbClr val="222222"/>
                </a:solidFill>
                <a:highlight>
                  <a:srgbClr val="FFFFFF"/>
                </a:highlight>
              </a:rPr>
              <a:t> (pp. 39-71). Springer, Boston, MA.</a:t>
            </a:r>
            <a:endParaRPr sz="1000">
              <a:solidFill>
                <a:srgbClr val="222222"/>
              </a:solidFill>
              <a:highlight>
                <a:srgbClr val="FFFFFF"/>
              </a:highlight>
            </a:endParaRPr>
          </a:p>
          <a:p>
            <a:pPr indent="-292100" lvl="0" marL="457200" rtl="0" algn="l">
              <a:spcBef>
                <a:spcPts val="0"/>
              </a:spcBef>
              <a:spcAft>
                <a:spcPts val="0"/>
              </a:spcAft>
              <a:buClr>
                <a:srgbClr val="222222"/>
              </a:buClr>
              <a:buSzPts val="1000"/>
              <a:buAutoNum type="arabicPeriod"/>
            </a:pPr>
            <a:r>
              <a:rPr lang="en" sz="1000">
                <a:solidFill>
                  <a:srgbClr val="222222"/>
                </a:solidFill>
                <a:highlight>
                  <a:srgbClr val="FFFFFF"/>
                </a:highlight>
              </a:rPr>
              <a:t>Recommendation Systems, Chapter 9, Rajaraman, A., &amp; Ullman, J. D. (2011). </a:t>
            </a:r>
            <a:r>
              <a:rPr i="1" lang="en" sz="1000">
                <a:solidFill>
                  <a:srgbClr val="222222"/>
                </a:solidFill>
                <a:highlight>
                  <a:srgbClr val="FFFFFF"/>
                </a:highlight>
              </a:rPr>
              <a:t>Mining of massive datasets</a:t>
            </a:r>
            <a:r>
              <a:rPr lang="en" sz="1000">
                <a:solidFill>
                  <a:srgbClr val="222222"/>
                </a:solidFill>
                <a:highlight>
                  <a:srgbClr val="FFFFFF"/>
                </a:highlight>
              </a:rPr>
              <a:t>. Cambridge University Press.</a:t>
            </a:r>
            <a:endParaRPr sz="1000">
              <a:solidFill>
                <a:srgbClr val="222222"/>
              </a:solidFill>
              <a:highlight>
                <a:srgbClr val="FFFFFF"/>
              </a:highlight>
            </a:endParaRPr>
          </a:p>
          <a:p>
            <a:pPr indent="-292100" lvl="0" marL="457200" rtl="0" algn="l">
              <a:spcBef>
                <a:spcPts val="0"/>
              </a:spcBef>
              <a:spcAft>
                <a:spcPts val="0"/>
              </a:spcAft>
              <a:buClr>
                <a:srgbClr val="222222"/>
              </a:buClr>
              <a:buSzPts val="1000"/>
              <a:buAutoNum type="arabicPeriod"/>
            </a:pPr>
            <a:r>
              <a:rPr lang="en" sz="1000">
                <a:solidFill>
                  <a:srgbClr val="222222"/>
                </a:solidFill>
                <a:highlight>
                  <a:srgbClr val="FFFFFF"/>
                </a:highlight>
              </a:rPr>
              <a:t>Beheshti, B., Desmarais, M. C., &amp; Naceur, R. (2012). Methods to Find the Number of Latent Skills. </a:t>
            </a:r>
            <a:r>
              <a:rPr i="1" lang="en" sz="1000">
                <a:solidFill>
                  <a:srgbClr val="222222"/>
                </a:solidFill>
                <a:highlight>
                  <a:srgbClr val="FFFFFF"/>
                </a:highlight>
              </a:rPr>
              <a:t>International Educational Data Mining Society</a:t>
            </a:r>
            <a:r>
              <a:rPr lang="en" sz="1000">
                <a:solidFill>
                  <a:srgbClr val="222222"/>
                </a:solidFill>
                <a:highlight>
                  <a:srgbClr val="FFFFFF"/>
                </a:highlight>
              </a:rPr>
              <a:t>.</a:t>
            </a:r>
            <a:endParaRPr sz="1000">
              <a:solidFill>
                <a:srgbClr val="222222"/>
              </a:solidFill>
              <a:highlight>
                <a:srgbClr val="FFFFFF"/>
              </a:highlight>
            </a:endParaRPr>
          </a:p>
          <a:p>
            <a:pPr indent="-292100" lvl="0" marL="457200" rtl="0" algn="l">
              <a:spcBef>
                <a:spcPts val="0"/>
              </a:spcBef>
              <a:spcAft>
                <a:spcPts val="0"/>
              </a:spcAft>
              <a:buClr>
                <a:srgbClr val="222222"/>
              </a:buClr>
              <a:buSzPts val="1000"/>
              <a:buAutoNum type="arabicPeriod"/>
            </a:pPr>
            <a:r>
              <a:rPr lang="en" sz="1000">
                <a:solidFill>
                  <a:srgbClr val="222222"/>
                </a:solidFill>
                <a:highlight>
                  <a:srgbClr val="FFFFFF"/>
                </a:highlight>
              </a:rPr>
              <a:t>Singular Value Decomposition (SVD) &amp; Its Application In Recommender System, </a:t>
            </a:r>
            <a:r>
              <a:rPr lang="en" sz="1000" u="sng">
                <a:solidFill>
                  <a:schemeClr val="hlink"/>
                </a:solidFill>
                <a:highlight>
                  <a:srgbClr val="FFFFFF"/>
                </a:highlight>
                <a:hlinkClick r:id="rId4"/>
              </a:rPr>
              <a:t>https://analyticsindiamag.com/singular-value-decomposition-svd-application-recommender-system/</a:t>
            </a:r>
            <a:endParaRPr sz="1000">
              <a:solidFill>
                <a:srgbClr val="222222"/>
              </a:solidFill>
              <a:highlight>
                <a:srgbClr val="FFFFFF"/>
              </a:highlight>
            </a:endParaRPr>
          </a:p>
          <a:p>
            <a:pPr indent="-292100" lvl="0" marL="457200" rtl="0" algn="l">
              <a:spcBef>
                <a:spcPts val="0"/>
              </a:spcBef>
              <a:spcAft>
                <a:spcPts val="0"/>
              </a:spcAft>
              <a:buClr>
                <a:srgbClr val="222222"/>
              </a:buClr>
              <a:buSzPts val="1000"/>
              <a:buAutoNum type="arabicPeriod"/>
            </a:pPr>
            <a:r>
              <a:t/>
            </a:r>
            <a:endParaRPr sz="1000">
              <a:solidFill>
                <a:srgbClr val="222222"/>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Rubric (for reference, this is the presentation rubric)</a:t>
            </a:r>
            <a:endParaRPr/>
          </a:p>
        </p:txBody>
      </p:sp>
      <p:pic>
        <p:nvPicPr>
          <p:cNvPr id="161" name="Google Shape;161;p27"/>
          <p:cNvPicPr preferRelativeResize="0"/>
          <p:nvPr/>
        </p:nvPicPr>
        <p:blipFill rotWithShape="1">
          <a:blip r:embed="rId3">
            <a:alphaModFix/>
          </a:blip>
          <a:srcRect b="3855" l="0" r="0" t="0"/>
          <a:stretch/>
        </p:blipFill>
        <p:spPr>
          <a:xfrm>
            <a:off x="2594450" y="500725"/>
            <a:ext cx="3955100" cy="4566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64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4: Movie Recommendation</a:t>
            </a:r>
            <a:endParaRPr/>
          </a:p>
        </p:txBody>
      </p:sp>
      <p:sp>
        <p:nvSpPr>
          <p:cNvPr id="62" name="Google Shape;62;p14"/>
          <p:cNvSpPr/>
          <p:nvPr/>
        </p:nvSpPr>
        <p:spPr>
          <a:xfrm>
            <a:off x="537900" y="1017725"/>
            <a:ext cx="8068200" cy="944400"/>
          </a:xfrm>
          <a:prstGeom prst="roundRect">
            <a:avLst>
              <a:gd fmla="val 16667"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Lab Goa</a:t>
            </a:r>
            <a:r>
              <a:rPr b="1" lang="en" sz="2000">
                <a:solidFill>
                  <a:schemeClr val="dk1"/>
                </a:solidFill>
              </a:rPr>
              <a:t>l</a:t>
            </a:r>
            <a:endParaRPr b="1" sz="2000">
              <a:solidFill>
                <a:schemeClr val="dk1"/>
              </a:solidFill>
            </a:endParaRPr>
          </a:p>
          <a:p>
            <a:pPr indent="0" lvl="0" marL="0" rtl="0" algn="l">
              <a:spcBef>
                <a:spcPts val="0"/>
              </a:spcBef>
              <a:spcAft>
                <a:spcPts val="0"/>
              </a:spcAft>
              <a:buNone/>
            </a:pPr>
            <a:r>
              <a:t/>
            </a:r>
            <a:endParaRPr sz="600">
              <a:solidFill>
                <a:schemeClr val="dk1"/>
              </a:solidFill>
            </a:endParaRPr>
          </a:p>
          <a:p>
            <a:pPr indent="0" lvl="0" marL="0" rtl="0" algn="l">
              <a:spcBef>
                <a:spcPts val="0"/>
              </a:spcBef>
              <a:spcAft>
                <a:spcPts val="0"/>
              </a:spcAft>
              <a:buNone/>
            </a:pPr>
            <a:r>
              <a:rPr lang="en">
                <a:solidFill>
                  <a:schemeClr val="dk1"/>
                </a:solidFill>
              </a:rPr>
              <a:t>U</a:t>
            </a:r>
            <a:r>
              <a:rPr lang="en">
                <a:solidFill>
                  <a:schemeClr val="dk1"/>
                </a:solidFill>
              </a:rPr>
              <a:t>se past movie ratings to predict how users will rate unwatched movies and generate recommendations for these users</a:t>
            </a:r>
            <a:r>
              <a:rPr lang="en">
                <a:solidFill>
                  <a:schemeClr val="dk1"/>
                </a:solidFill>
              </a:rPr>
              <a:t> </a:t>
            </a:r>
            <a:endParaRPr>
              <a:solidFill>
                <a:schemeClr val="dk1"/>
              </a:solidFill>
            </a:endParaRPr>
          </a:p>
        </p:txBody>
      </p:sp>
      <p:sp>
        <p:nvSpPr>
          <p:cNvPr id="63" name="Google Shape;63;p14"/>
          <p:cNvSpPr/>
          <p:nvPr/>
        </p:nvSpPr>
        <p:spPr>
          <a:xfrm>
            <a:off x="537900" y="3289725"/>
            <a:ext cx="8068200" cy="1522800"/>
          </a:xfrm>
          <a:prstGeom prst="roundRect">
            <a:avLst>
              <a:gd fmla="val 16667"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Our Extension</a:t>
            </a:r>
            <a:endParaRPr b="1" sz="2000">
              <a:solidFill>
                <a:schemeClr val="dk1"/>
              </a:solidFill>
            </a:endParaRPr>
          </a:p>
          <a:p>
            <a:pPr indent="0" lvl="0" marL="0" rtl="0" algn="l">
              <a:spcBef>
                <a:spcPts val="0"/>
              </a:spcBef>
              <a:spcAft>
                <a:spcPts val="0"/>
              </a:spcAft>
              <a:buNone/>
            </a:pPr>
            <a:r>
              <a:t/>
            </a:r>
            <a:endParaRPr b="1" sz="600">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Check if the </a:t>
            </a:r>
            <a:r>
              <a:rPr lang="en">
                <a:solidFill>
                  <a:schemeClr val="dk1"/>
                </a:solidFill>
              </a:rPr>
              <a:t>initial</a:t>
            </a:r>
            <a:r>
              <a:rPr lang="en">
                <a:solidFill>
                  <a:schemeClr val="dk1"/>
                </a:solidFill>
              </a:rPr>
              <a:t> preferences of the group of users change as more movies are seen</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Check if group is </a:t>
            </a:r>
            <a:r>
              <a:rPr lang="en">
                <a:solidFill>
                  <a:schemeClr val="dk1"/>
                </a:solidFill>
              </a:rPr>
              <a:t>recommended</a:t>
            </a:r>
            <a:r>
              <a:rPr lang="en">
                <a:solidFill>
                  <a:schemeClr val="dk1"/>
                </a:solidFill>
              </a:rPr>
              <a:t> with a varying set of movies over time</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Check is recommendations will converge to highly rated genre as more movies are seen</a:t>
            </a:r>
            <a:endParaRPr>
              <a:solidFill>
                <a:schemeClr val="dk1"/>
              </a:solidFill>
            </a:endParaRPr>
          </a:p>
        </p:txBody>
      </p:sp>
      <p:sp>
        <p:nvSpPr>
          <p:cNvPr id="64" name="Google Shape;64;p14"/>
          <p:cNvSpPr/>
          <p:nvPr/>
        </p:nvSpPr>
        <p:spPr>
          <a:xfrm>
            <a:off x="537900" y="2142275"/>
            <a:ext cx="8068200" cy="1007700"/>
          </a:xfrm>
          <a:prstGeom prst="roundRect">
            <a:avLst>
              <a:gd fmla="val 16667"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Recommendation Systems</a:t>
            </a:r>
            <a:endParaRPr b="1" sz="2000">
              <a:solidFill>
                <a:schemeClr val="dk1"/>
              </a:solidFill>
            </a:endParaRPr>
          </a:p>
          <a:p>
            <a:pPr indent="0" lvl="0" marL="0" rtl="0" algn="l">
              <a:spcBef>
                <a:spcPts val="0"/>
              </a:spcBef>
              <a:spcAft>
                <a:spcPts val="0"/>
              </a:spcAft>
              <a:buNone/>
            </a:pPr>
            <a:r>
              <a:t/>
            </a:r>
            <a:endParaRPr b="1" sz="600">
              <a:solidFill>
                <a:schemeClr val="dk1"/>
              </a:solidFill>
            </a:endParaRPr>
          </a:p>
          <a:p>
            <a:pPr indent="0" lvl="0" marL="0" rtl="0" algn="l">
              <a:spcBef>
                <a:spcPts val="0"/>
              </a:spcBef>
              <a:spcAft>
                <a:spcPts val="0"/>
              </a:spcAft>
              <a:buNone/>
            </a:pPr>
            <a:r>
              <a:rPr lang="en">
                <a:solidFill>
                  <a:schemeClr val="dk1"/>
                </a:solidFill>
              </a:rPr>
              <a:t>Movie recommendation systems feeds new user ratings into an engine to generate future recommendations, so recommendations are constantly updated</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100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0: Project Management                 </a:t>
            </a:r>
            <a:r>
              <a:rPr lang="en" sz="2277"/>
              <a:t>A necessary evil</a:t>
            </a:r>
            <a:endParaRPr sz="2277"/>
          </a:p>
        </p:txBody>
      </p:sp>
      <p:pic>
        <p:nvPicPr>
          <p:cNvPr id="70" name="Google Shape;70;p15"/>
          <p:cNvPicPr preferRelativeResize="0"/>
          <p:nvPr/>
        </p:nvPicPr>
        <p:blipFill>
          <a:blip r:embed="rId4">
            <a:alphaModFix/>
          </a:blip>
          <a:stretch>
            <a:fillRect/>
          </a:stretch>
        </p:blipFill>
        <p:spPr>
          <a:xfrm>
            <a:off x="1184175" y="1050200"/>
            <a:ext cx="7132676" cy="4093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System Approaches</a:t>
            </a:r>
            <a:endParaRPr/>
          </a:p>
        </p:txBody>
      </p:sp>
      <p:grpSp>
        <p:nvGrpSpPr>
          <p:cNvPr id="76" name="Google Shape;76;p16"/>
          <p:cNvGrpSpPr/>
          <p:nvPr/>
        </p:nvGrpSpPr>
        <p:grpSpPr>
          <a:xfrm>
            <a:off x="1107575" y="1096525"/>
            <a:ext cx="2952900" cy="3676250"/>
            <a:chOff x="2043700" y="1271400"/>
            <a:chExt cx="2952900" cy="3676250"/>
          </a:xfrm>
        </p:grpSpPr>
        <p:sp>
          <p:nvSpPr>
            <p:cNvPr id="77" name="Google Shape;77;p16"/>
            <p:cNvSpPr/>
            <p:nvPr/>
          </p:nvSpPr>
          <p:spPr>
            <a:xfrm>
              <a:off x="2043700" y="1271400"/>
              <a:ext cx="2952900" cy="3639000"/>
            </a:xfrm>
            <a:prstGeom prst="roundRect">
              <a:avLst>
                <a:gd fmla="val 10006"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pic>
          <p:nvPicPr>
            <p:cNvPr id="78" name="Google Shape;78;p16"/>
            <p:cNvPicPr preferRelativeResize="0"/>
            <p:nvPr/>
          </p:nvPicPr>
          <p:blipFill rotWithShape="1">
            <a:blip r:embed="rId4">
              <a:alphaModFix/>
            </a:blip>
            <a:srcRect b="0" l="4160" r="56954" t="0"/>
            <a:stretch/>
          </p:blipFill>
          <p:spPr>
            <a:xfrm>
              <a:off x="2861325" y="1369400"/>
              <a:ext cx="1317626" cy="2071800"/>
            </a:xfrm>
            <a:prstGeom prst="rect">
              <a:avLst/>
            </a:prstGeom>
            <a:noFill/>
            <a:ln>
              <a:noFill/>
            </a:ln>
          </p:spPr>
        </p:pic>
        <p:sp>
          <p:nvSpPr>
            <p:cNvPr id="79" name="Google Shape;79;p16"/>
            <p:cNvSpPr txBox="1"/>
            <p:nvPr/>
          </p:nvSpPr>
          <p:spPr>
            <a:xfrm>
              <a:off x="2079712" y="3470150"/>
              <a:ext cx="28809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Collaborative Filtering uses a user’s past behavior as well as similar decisions made by other users. </a:t>
              </a:r>
              <a:endParaRPr/>
            </a:p>
            <a:p>
              <a:pPr indent="-317500" lvl="0" marL="457200" rtl="0" algn="l">
                <a:spcBef>
                  <a:spcPts val="0"/>
                </a:spcBef>
                <a:spcAft>
                  <a:spcPts val="0"/>
                </a:spcAft>
                <a:buSzPts val="1400"/>
                <a:buChar char="●"/>
              </a:pPr>
              <a:r>
                <a:rPr lang="en"/>
                <a:t>Can be user-based or item-based</a:t>
              </a:r>
              <a:endParaRPr/>
            </a:p>
          </p:txBody>
        </p:sp>
      </p:grpSp>
      <p:grpSp>
        <p:nvGrpSpPr>
          <p:cNvPr id="80" name="Google Shape;80;p16"/>
          <p:cNvGrpSpPr/>
          <p:nvPr/>
        </p:nvGrpSpPr>
        <p:grpSpPr>
          <a:xfrm>
            <a:off x="5080975" y="1115150"/>
            <a:ext cx="2952900" cy="3639000"/>
            <a:chOff x="5292475" y="1096525"/>
            <a:chExt cx="2952900" cy="3639000"/>
          </a:xfrm>
        </p:grpSpPr>
        <p:sp>
          <p:nvSpPr>
            <p:cNvPr id="81" name="Google Shape;81;p16"/>
            <p:cNvSpPr/>
            <p:nvPr/>
          </p:nvSpPr>
          <p:spPr>
            <a:xfrm>
              <a:off x="5292475" y="1096525"/>
              <a:ext cx="2952900" cy="3639000"/>
            </a:xfrm>
            <a:prstGeom prst="roundRect">
              <a:avLst>
                <a:gd fmla="val 10006"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2" name="Google Shape;82;p16"/>
            <p:cNvSpPr txBox="1"/>
            <p:nvPr/>
          </p:nvSpPr>
          <p:spPr>
            <a:xfrm>
              <a:off x="5328487" y="3435025"/>
              <a:ext cx="2880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Content-based filtering uses characteristics of an item and recommends items with similar characteristics</a:t>
              </a:r>
              <a:r>
                <a:rPr lang="en"/>
                <a:t> </a:t>
              </a:r>
              <a:endParaRPr/>
            </a:p>
          </p:txBody>
        </p:sp>
        <p:pic>
          <p:nvPicPr>
            <p:cNvPr id="83" name="Google Shape;83;p16"/>
            <p:cNvPicPr preferRelativeResize="0"/>
            <p:nvPr/>
          </p:nvPicPr>
          <p:blipFill rotWithShape="1">
            <a:blip r:embed="rId4">
              <a:alphaModFix/>
            </a:blip>
            <a:srcRect b="7510" l="54339" r="0" t="0"/>
            <a:stretch/>
          </p:blipFill>
          <p:spPr>
            <a:xfrm>
              <a:off x="5955725" y="1219200"/>
              <a:ext cx="1626399" cy="201435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250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Overview</a:t>
            </a:r>
            <a:endParaRPr/>
          </a:p>
        </p:txBody>
      </p:sp>
      <p:sp>
        <p:nvSpPr>
          <p:cNvPr id="89" name="Google Shape;89;p17"/>
          <p:cNvSpPr/>
          <p:nvPr/>
        </p:nvSpPr>
        <p:spPr>
          <a:xfrm>
            <a:off x="376800" y="1008425"/>
            <a:ext cx="8390400" cy="1854300"/>
          </a:xfrm>
          <a:prstGeom prst="roundRect">
            <a:avLst>
              <a:gd fmla="val 16667"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Part 1: Recommendation Engine Development</a:t>
            </a:r>
            <a:endParaRPr b="1" sz="2000">
              <a:solidFill>
                <a:schemeClr val="dk1"/>
              </a:solidFill>
            </a:endParaRPr>
          </a:p>
          <a:p>
            <a:pPr indent="0" lvl="0" marL="0" rtl="0" algn="l">
              <a:spcBef>
                <a:spcPts val="0"/>
              </a:spcBef>
              <a:spcAft>
                <a:spcPts val="0"/>
              </a:spcAft>
              <a:buNone/>
            </a:pPr>
            <a:r>
              <a:t/>
            </a:r>
            <a:endParaRPr b="1" sz="600">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Collaborative filtering techniques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Algorithms: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K-Nearest Neighbors using cosine similarity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Matrix Factorization</a:t>
            </a:r>
            <a:endParaRPr>
              <a:solidFill>
                <a:schemeClr val="dk1"/>
              </a:solidFill>
            </a:endParaRPr>
          </a:p>
        </p:txBody>
      </p:sp>
      <p:sp>
        <p:nvSpPr>
          <p:cNvPr id="90" name="Google Shape;90;p17"/>
          <p:cNvSpPr/>
          <p:nvPr/>
        </p:nvSpPr>
        <p:spPr>
          <a:xfrm>
            <a:off x="376800" y="3129075"/>
            <a:ext cx="8390400" cy="1854300"/>
          </a:xfrm>
          <a:prstGeom prst="roundRect">
            <a:avLst>
              <a:gd fmla="val 16667"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Part 2: Simulation</a:t>
            </a:r>
            <a:endParaRPr b="1" sz="2000">
              <a:solidFill>
                <a:schemeClr val="dk1"/>
              </a:solidFill>
            </a:endParaRPr>
          </a:p>
          <a:p>
            <a:pPr indent="0" lvl="0" marL="0" rtl="0" algn="l">
              <a:spcBef>
                <a:spcPts val="0"/>
              </a:spcBef>
              <a:spcAft>
                <a:spcPts val="0"/>
              </a:spcAft>
              <a:buNone/>
            </a:pPr>
            <a:r>
              <a:t/>
            </a:r>
            <a:endParaRPr b="1" sz="600">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Simulate users rating movies to check:</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If recommendations change over time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How they may change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If global recommendations converge to one or more popular movies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250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Recommendation Engine Development</a:t>
            </a:r>
            <a:endParaRPr/>
          </a:p>
        </p:txBody>
      </p:sp>
      <p:sp>
        <p:nvSpPr>
          <p:cNvPr id="96" name="Google Shape;96;p18"/>
          <p:cNvSpPr txBox="1"/>
          <p:nvPr/>
        </p:nvSpPr>
        <p:spPr>
          <a:xfrm>
            <a:off x="138375" y="982975"/>
            <a:ext cx="69633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KNN suffers from curse of dimensionality if it uses euclidean distance, so we took the approach of using cosine similarity instead. The euclidean distance will result in almost all vectors being equidistant to the target </a:t>
            </a:r>
            <a:r>
              <a:rPr lang="en"/>
              <a:t>features</a:t>
            </a:r>
            <a:endParaRPr/>
          </a:p>
        </p:txBody>
      </p:sp>
      <p:pic>
        <p:nvPicPr>
          <p:cNvPr id="97" name="Google Shape;97;p18"/>
          <p:cNvPicPr preferRelativeResize="0"/>
          <p:nvPr/>
        </p:nvPicPr>
        <p:blipFill>
          <a:blip r:embed="rId3">
            <a:alphaModFix/>
          </a:blip>
          <a:stretch>
            <a:fillRect/>
          </a:stretch>
        </p:blipFill>
        <p:spPr>
          <a:xfrm>
            <a:off x="5076125" y="1437650"/>
            <a:ext cx="4107926" cy="2977400"/>
          </a:xfrm>
          <a:prstGeom prst="rect">
            <a:avLst/>
          </a:prstGeom>
          <a:noFill/>
          <a:ln>
            <a:noFill/>
          </a:ln>
        </p:spPr>
      </p:pic>
      <p:sp>
        <p:nvSpPr>
          <p:cNvPr id="98" name="Google Shape;98;p18"/>
          <p:cNvSpPr txBox="1"/>
          <p:nvPr/>
        </p:nvSpPr>
        <p:spPr>
          <a:xfrm>
            <a:off x="138375" y="1974475"/>
            <a:ext cx="6963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KNN has drawbacks as well including popularity bias, the cold-start problem, and scalability issues</a:t>
            </a:r>
            <a:endParaRPr/>
          </a:p>
        </p:txBody>
      </p:sp>
      <p:sp>
        <p:nvSpPr>
          <p:cNvPr id="99" name="Google Shape;99;p18"/>
          <p:cNvSpPr txBox="1"/>
          <p:nvPr/>
        </p:nvSpPr>
        <p:spPr>
          <a:xfrm>
            <a:off x="138375" y="2960175"/>
            <a:ext cx="6963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Instead, we used a matrix factorization machine learning technique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Matrix Factorization (SVD)</a:t>
            </a:r>
            <a:endParaRPr/>
          </a:p>
        </p:txBody>
      </p:sp>
      <p:pic>
        <p:nvPicPr>
          <p:cNvPr id="105" name="Google Shape;105;p19"/>
          <p:cNvPicPr preferRelativeResize="0"/>
          <p:nvPr/>
        </p:nvPicPr>
        <p:blipFill>
          <a:blip r:embed="rId3">
            <a:alphaModFix/>
          </a:blip>
          <a:stretch>
            <a:fillRect/>
          </a:stretch>
        </p:blipFill>
        <p:spPr>
          <a:xfrm>
            <a:off x="2429450" y="1224975"/>
            <a:ext cx="5120247" cy="3820976"/>
          </a:xfrm>
          <a:prstGeom prst="rect">
            <a:avLst/>
          </a:prstGeom>
          <a:noFill/>
          <a:ln>
            <a:noFill/>
          </a:ln>
        </p:spPr>
      </p:pic>
      <p:sp>
        <p:nvSpPr>
          <p:cNvPr id="106" name="Google Shape;106;p19"/>
          <p:cNvSpPr txBox="1"/>
          <p:nvPr/>
        </p:nvSpPr>
        <p:spPr>
          <a:xfrm>
            <a:off x="-3971225" y="609375"/>
            <a:ext cx="308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Ankit - are you making changes to this slide? Or is this final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Simulation Design</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
              <a:t>Begins each simulation with user movie ratings data</a:t>
            </a:r>
            <a:endParaRPr/>
          </a:p>
          <a:p>
            <a:pPr indent="-334327" lvl="0" marL="457200" rtl="0" algn="l">
              <a:spcBef>
                <a:spcPts val="0"/>
              </a:spcBef>
              <a:spcAft>
                <a:spcPts val="0"/>
              </a:spcAft>
              <a:buSzPct val="100000"/>
              <a:buAutoNum type="arabicPeriod"/>
            </a:pPr>
            <a:r>
              <a:rPr lang="en"/>
              <a:t>Runs base data through the recommendation engine to recommend a movie to ‘watch’</a:t>
            </a:r>
            <a:endParaRPr/>
          </a:p>
          <a:p>
            <a:pPr indent="-310832" lvl="1" marL="914400" rtl="0" algn="l">
              <a:spcBef>
                <a:spcPts val="0"/>
              </a:spcBef>
              <a:spcAft>
                <a:spcPts val="0"/>
              </a:spcAft>
              <a:buSzPct val="100000"/>
              <a:buAutoNum type="alphaLcPeriod"/>
            </a:pPr>
            <a:r>
              <a:rPr lang="en"/>
              <a:t>One movie generated for every user</a:t>
            </a:r>
            <a:endParaRPr/>
          </a:p>
          <a:p>
            <a:pPr indent="-310832" lvl="1" marL="914400" rtl="0" algn="l">
              <a:spcBef>
                <a:spcPts val="0"/>
              </a:spcBef>
              <a:spcAft>
                <a:spcPts val="0"/>
              </a:spcAft>
              <a:buSzPct val="100000"/>
              <a:buAutoNum type="alphaLcPeriod"/>
            </a:pPr>
            <a:r>
              <a:rPr lang="en"/>
              <a:t>Intentional randomness. User randomly pics 1 from their 5 highest recommended movies</a:t>
            </a:r>
            <a:endParaRPr/>
          </a:p>
          <a:p>
            <a:pPr indent="-334327" lvl="0" marL="457200" rtl="0" algn="l">
              <a:spcBef>
                <a:spcPts val="0"/>
              </a:spcBef>
              <a:spcAft>
                <a:spcPts val="0"/>
              </a:spcAft>
              <a:buSzPct val="100000"/>
              <a:buAutoNum type="arabicPeriod"/>
            </a:pPr>
            <a:r>
              <a:rPr lang="en"/>
              <a:t>Updates the user movie ratings database</a:t>
            </a:r>
            <a:endParaRPr/>
          </a:p>
          <a:p>
            <a:pPr indent="-334327" lvl="0" marL="457200" rtl="0" algn="l">
              <a:spcBef>
                <a:spcPts val="0"/>
              </a:spcBef>
              <a:spcAft>
                <a:spcPts val="0"/>
              </a:spcAft>
              <a:buSzPct val="100000"/>
              <a:buAutoNum type="arabicPeriod"/>
            </a:pPr>
            <a:r>
              <a:rPr lang="en"/>
              <a:t>Runs modified database through the rec engine again, for 2nd generation movie rec.</a:t>
            </a:r>
            <a:endParaRPr/>
          </a:p>
          <a:p>
            <a:pPr indent="-310832" lvl="1" marL="914400" rtl="0" algn="l">
              <a:spcBef>
                <a:spcPts val="0"/>
              </a:spcBef>
              <a:spcAft>
                <a:spcPts val="0"/>
              </a:spcAft>
              <a:buSzPct val="100000"/>
              <a:buAutoNum type="alphaLcPeriod"/>
            </a:pPr>
            <a:r>
              <a:rPr lang="en"/>
              <a:t>Up through 20 generations of movies.</a:t>
            </a:r>
            <a:endParaRPr/>
          </a:p>
          <a:p>
            <a:pPr indent="-310832" lvl="1" marL="914400" rtl="0" algn="l">
              <a:spcBef>
                <a:spcPts val="0"/>
              </a:spcBef>
              <a:spcAft>
                <a:spcPts val="0"/>
              </a:spcAft>
              <a:buSzPct val="100000"/>
              <a:buAutoNum type="alphaLcPeriod"/>
            </a:pPr>
            <a:r>
              <a:rPr lang="en"/>
              <a:t>Data, and thus recommendations, change over time</a:t>
            </a:r>
            <a:endParaRPr/>
          </a:p>
          <a:p>
            <a:pPr indent="-334327" lvl="0" marL="457200" rtl="0" algn="l">
              <a:spcBef>
                <a:spcPts val="0"/>
              </a:spcBef>
              <a:spcAft>
                <a:spcPts val="0"/>
              </a:spcAft>
              <a:buSzPct val="100000"/>
              <a:buAutoNum type="arabicPeriod"/>
            </a:pPr>
            <a:r>
              <a:rPr lang="en"/>
              <a:t>Simulation: repeat steps 1-4 multiple times</a:t>
            </a:r>
            <a:endParaRPr/>
          </a:p>
          <a:p>
            <a:pPr indent="-310832" lvl="1" marL="914400" rtl="0" algn="l">
              <a:spcBef>
                <a:spcPts val="0"/>
              </a:spcBef>
              <a:spcAft>
                <a:spcPts val="0"/>
              </a:spcAft>
              <a:buSzPct val="100000"/>
              <a:buAutoNum type="alphaLcPeriod"/>
            </a:pPr>
            <a:r>
              <a:rPr lang="en"/>
              <a:t>‘Alternate Universes’ of netflix binges.</a:t>
            </a:r>
            <a:endParaRPr/>
          </a:p>
          <a:p>
            <a:pPr indent="-310832" lvl="1" marL="914400" rtl="0" algn="l">
              <a:spcBef>
                <a:spcPts val="0"/>
              </a:spcBef>
              <a:spcAft>
                <a:spcPts val="0"/>
              </a:spcAft>
              <a:buSzPct val="100000"/>
              <a:buAutoNum type="alphaLcPeriod"/>
            </a:pPr>
            <a:r>
              <a:rPr lang="en"/>
              <a:t>Intentional randomness becomes important here</a:t>
            </a:r>
            <a:endParaRPr/>
          </a:p>
          <a:p>
            <a:pPr indent="-334327" lvl="0" marL="457200" rtl="0" algn="l">
              <a:spcBef>
                <a:spcPts val="0"/>
              </a:spcBef>
              <a:spcAft>
                <a:spcPts val="0"/>
              </a:spcAft>
              <a:buSzPct val="100000"/>
              <a:buAutoNum type="arabicPeriod"/>
            </a:pPr>
            <a:r>
              <a:rPr lang="en"/>
              <a:t>Simulation allows us to see trends in how recommendations tend to change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732850" y="316575"/>
            <a:ext cx="3027300" cy="169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 </a:t>
            </a:r>
            <a:endParaRPr/>
          </a:p>
          <a:p>
            <a:pPr indent="0" lvl="0" marL="0" rtl="0" algn="l">
              <a:spcBef>
                <a:spcPts val="0"/>
              </a:spcBef>
              <a:spcAft>
                <a:spcPts val="0"/>
              </a:spcAft>
              <a:buNone/>
            </a:pPr>
            <a:r>
              <a:rPr lang="en"/>
              <a:t>Simulation - </a:t>
            </a:r>
            <a:endParaRPr/>
          </a:p>
          <a:p>
            <a:pPr indent="0" lvl="0" marL="0" rtl="0" algn="l">
              <a:spcBef>
                <a:spcPts val="0"/>
              </a:spcBef>
              <a:spcAft>
                <a:spcPts val="0"/>
              </a:spcAft>
              <a:buClr>
                <a:schemeClr val="dk1"/>
              </a:buClr>
              <a:buSzPts val="1100"/>
              <a:buFont typeface="Arial"/>
              <a:buNone/>
            </a:pPr>
            <a:r>
              <a:rPr lang="en"/>
              <a:t>Psueducode</a:t>
            </a:r>
            <a:endParaRPr/>
          </a:p>
        </p:txBody>
      </p:sp>
      <p:pic>
        <p:nvPicPr>
          <p:cNvPr id="118" name="Google Shape;118;p21"/>
          <p:cNvPicPr preferRelativeResize="0"/>
          <p:nvPr/>
        </p:nvPicPr>
        <p:blipFill>
          <a:blip r:embed="rId3">
            <a:alphaModFix/>
          </a:blip>
          <a:stretch>
            <a:fillRect/>
          </a:stretch>
        </p:blipFill>
        <p:spPr>
          <a:xfrm>
            <a:off x="4177375" y="-25600"/>
            <a:ext cx="4966635" cy="5194701"/>
          </a:xfrm>
          <a:prstGeom prst="rect">
            <a:avLst/>
          </a:prstGeom>
          <a:noFill/>
          <a:ln>
            <a:noFill/>
          </a:ln>
        </p:spPr>
      </p:pic>
      <p:sp>
        <p:nvSpPr>
          <p:cNvPr id="119" name="Google Shape;119;p21"/>
          <p:cNvSpPr txBox="1"/>
          <p:nvPr/>
        </p:nvSpPr>
        <p:spPr>
          <a:xfrm>
            <a:off x="777000" y="2769775"/>
            <a:ext cx="344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Note the use of a simulation class</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