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97" r:id="rId2"/>
    <p:sldId id="256" r:id="rId3"/>
    <p:sldId id="257" r:id="rId4"/>
    <p:sldId id="258" r:id="rId5"/>
    <p:sldId id="259" r:id="rId6"/>
    <p:sldId id="287" r:id="rId7"/>
    <p:sldId id="283" r:id="rId8"/>
    <p:sldId id="261" r:id="rId9"/>
    <p:sldId id="284" r:id="rId10"/>
    <p:sldId id="288" r:id="rId11"/>
    <p:sldId id="276" r:id="rId12"/>
    <p:sldId id="289" r:id="rId13"/>
    <p:sldId id="285" r:id="rId14"/>
    <p:sldId id="271" r:id="rId15"/>
    <p:sldId id="290" r:id="rId16"/>
    <p:sldId id="293" r:id="rId17"/>
    <p:sldId id="292" r:id="rId18"/>
    <p:sldId id="291" r:id="rId19"/>
    <p:sldId id="286" r:id="rId20"/>
    <p:sldId id="294" r:id="rId21"/>
    <p:sldId id="295" r:id="rId22"/>
    <p:sldId id="273" r:id="rId23"/>
    <p:sldId id="275" r:id="rId24"/>
    <p:sldId id="277" r:id="rId25"/>
    <p:sldId id="278" r:id="rId26"/>
    <p:sldId id="279" r:id="rId27"/>
    <p:sldId id="296" r:id="rId28"/>
    <p:sldId id="281" r:id="rId29"/>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9987"/>
    <a:srgbClr val="3185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91" autoAdjust="0"/>
    <p:restoredTop sz="94660"/>
  </p:normalViewPr>
  <p:slideViewPr>
    <p:cSldViewPr>
      <p:cViewPr varScale="1">
        <p:scale>
          <a:sx n="134" d="100"/>
          <a:sy n="134" d="100"/>
        </p:scale>
        <p:origin x="125" y="21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D574AD45-B33E-4707-9AD9-4C88AD8272B8}" type="datetimeFigureOut">
              <a:rPr lang="en-IN" smtClean="0"/>
              <a:t>02-12-2023</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452CB4A2-D767-440C-94E3-7911E2351680}" type="slidenum">
              <a:rPr lang="en-IN" smtClean="0"/>
              <a:t>‹#›</a:t>
            </a:fld>
            <a:endParaRPr lang="en-IN"/>
          </a:p>
        </p:txBody>
      </p:sp>
    </p:spTree>
    <p:extLst>
      <p:ext uri="{BB962C8B-B14F-4D97-AF65-F5344CB8AC3E}">
        <p14:creationId xmlns:p14="http://schemas.microsoft.com/office/powerpoint/2010/main" val="1277215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d362d286f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d362d286f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2CB4A2-D767-440C-94E3-7911E2351680}" type="slidenum">
              <a:rPr lang="en-IN" smtClean="0"/>
              <a:t>10</a:t>
            </a:fld>
            <a:endParaRPr lang="en-IN"/>
          </a:p>
        </p:txBody>
      </p:sp>
    </p:spTree>
    <p:extLst>
      <p:ext uri="{BB962C8B-B14F-4D97-AF65-F5344CB8AC3E}">
        <p14:creationId xmlns:p14="http://schemas.microsoft.com/office/powerpoint/2010/main" val="277747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2CB4A2-D767-440C-94E3-7911E2351680}" type="slidenum">
              <a:rPr lang="en-IN" smtClean="0"/>
              <a:t>16</a:t>
            </a:fld>
            <a:endParaRPr lang="en-IN"/>
          </a:p>
        </p:txBody>
      </p:sp>
    </p:spTree>
    <p:extLst>
      <p:ext uri="{BB962C8B-B14F-4D97-AF65-F5344CB8AC3E}">
        <p14:creationId xmlns:p14="http://schemas.microsoft.com/office/powerpoint/2010/main" val="1657718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Lato"/>
                <a:cs typeface="La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1A9987"/>
          </a:solidFill>
        </p:spPr>
        <p:txBody>
          <a:bodyPr wrap="square" lIns="0" tIns="0" rIns="0" bIns="0" rtlCol="0"/>
          <a:lstStyle/>
          <a:p>
            <a:endParaRPr/>
          </a:p>
        </p:txBody>
      </p:sp>
      <p:sp>
        <p:nvSpPr>
          <p:cNvPr id="17" name="bg object 17"/>
          <p:cNvSpPr/>
          <p:nvPr/>
        </p:nvSpPr>
        <p:spPr>
          <a:xfrm>
            <a:off x="830389" y="1191259"/>
            <a:ext cx="746125" cy="46355"/>
          </a:xfrm>
          <a:custGeom>
            <a:avLst/>
            <a:gdLst/>
            <a:ahLst/>
            <a:cxnLst/>
            <a:rect l="l" t="t" r="r" b="b"/>
            <a:pathLst>
              <a:path w="746125" h="46355">
                <a:moveTo>
                  <a:pt x="745756" y="0"/>
                </a:moveTo>
                <a:lnTo>
                  <a:pt x="376008" y="0"/>
                </a:lnTo>
                <a:lnTo>
                  <a:pt x="372897" y="0"/>
                </a:lnTo>
                <a:lnTo>
                  <a:pt x="0" y="0"/>
                </a:lnTo>
                <a:lnTo>
                  <a:pt x="0" y="45821"/>
                </a:lnTo>
                <a:lnTo>
                  <a:pt x="372897" y="45821"/>
                </a:lnTo>
                <a:lnTo>
                  <a:pt x="376008" y="45821"/>
                </a:lnTo>
                <a:lnTo>
                  <a:pt x="745756" y="45821"/>
                </a:lnTo>
                <a:lnTo>
                  <a:pt x="745756" y="0"/>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3375"/>
            </a:lvl1pPr>
          </a:lstStyle>
          <a:p>
            <a:r>
              <a:rPr lang="en-US"/>
              <a:t>Click to edit Master title style</a:t>
            </a:r>
          </a:p>
        </p:txBody>
      </p:sp>
      <p:sp>
        <p:nvSpPr>
          <p:cNvPr id="3" name="Subtitle 2"/>
          <p:cNvSpPr>
            <a:spLocks noGrp="1"/>
          </p:cNvSpPr>
          <p:nvPr>
            <p:ph type="subTitle" idx="1"/>
          </p:nvPr>
        </p:nvSpPr>
        <p:spPr>
          <a:xfrm>
            <a:off x="1143000" y="2701529"/>
            <a:ext cx="6858000" cy="124182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t>‹#›</a:t>
            </a:fld>
            <a:endParaRPr lang="en-US"/>
          </a:p>
        </p:txBody>
      </p:sp>
    </p:spTree>
    <p:extLst>
      <p:ext uri="{BB962C8B-B14F-4D97-AF65-F5344CB8AC3E}">
        <p14:creationId xmlns:p14="http://schemas.microsoft.com/office/powerpoint/2010/main" val="3417678396"/>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488315"/>
          </a:xfrm>
          <a:custGeom>
            <a:avLst/>
            <a:gdLst/>
            <a:ahLst/>
            <a:cxnLst/>
            <a:rect l="l" t="t" r="r" b="b"/>
            <a:pathLst>
              <a:path w="9144000" h="488315">
                <a:moveTo>
                  <a:pt x="9143981" y="487799"/>
                </a:moveTo>
                <a:lnTo>
                  <a:pt x="0" y="487799"/>
                </a:lnTo>
                <a:lnTo>
                  <a:pt x="0" y="0"/>
                </a:lnTo>
                <a:lnTo>
                  <a:pt x="9143981" y="0"/>
                </a:lnTo>
                <a:lnTo>
                  <a:pt x="9143981" y="487799"/>
                </a:lnTo>
                <a:close/>
              </a:path>
            </a:pathLst>
          </a:custGeom>
          <a:solidFill>
            <a:srgbClr val="E8EDED"/>
          </a:solidFill>
        </p:spPr>
        <p:txBody>
          <a:bodyPr wrap="square" lIns="0" tIns="0" rIns="0" bIns="0" rtlCol="0"/>
          <a:lstStyle/>
          <a:p>
            <a:endParaRPr/>
          </a:p>
        </p:txBody>
      </p:sp>
      <p:sp>
        <p:nvSpPr>
          <p:cNvPr id="17" name="bg object 17"/>
          <p:cNvSpPr/>
          <p:nvPr/>
        </p:nvSpPr>
        <p:spPr>
          <a:xfrm>
            <a:off x="1203292" y="1191252"/>
            <a:ext cx="373380" cy="46355"/>
          </a:xfrm>
          <a:custGeom>
            <a:avLst/>
            <a:gdLst/>
            <a:ahLst/>
            <a:cxnLst/>
            <a:rect l="l" t="t" r="r" b="b"/>
            <a:pathLst>
              <a:path w="373380" h="46355">
                <a:moveTo>
                  <a:pt x="372859" y="45827"/>
                </a:moveTo>
                <a:lnTo>
                  <a:pt x="0" y="45827"/>
                </a:lnTo>
                <a:lnTo>
                  <a:pt x="0" y="0"/>
                </a:lnTo>
                <a:lnTo>
                  <a:pt x="372859" y="0"/>
                </a:lnTo>
                <a:lnTo>
                  <a:pt x="372859" y="45827"/>
                </a:lnTo>
                <a:close/>
              </a:path>
            </a:pathLst>
          </a:custGeom>
          <a:solidFill>
            <a:srgbClr val="EB5600"/>
          </a:solidFill>
        </p:spPr>
        <p:txBody>
          <a:bodyPr wrap="square" lIns="0" tIns="0" rIns="0" bIns="0" rtlCol="0"/>
          <a:lstStyle/>
          <a:p>
            <a:endParaRPr/>
          </a:p>
        </p:txBody>
      </p:sp>
      <p:sp>
        <p:nvSpPr>
          <p:cNvPr id="18" name="bg object 18"/>
          <p:cNvSpPr/>
          <p:nvPr/>
        </p:nvSpPr>
        <p:spPr>
          <a:xfrm>
            <a:off x="830390" y="1191252"/>
            <a:ext cx="376555" cy="46355"/>
          </a:xfrm>
          <a:custGeom>
            <a:avLst/>
            <a:gdLst/>
            <a:ahLst/>
            <a:cxnLst/>
            <a:rect l="l" t="t" r="r" b="b"/>
            <a:pathLst>
              <a:path w="376555" h="46355">
                <a:moveTo>
                  <a:pt x="376011" y="45827"/>
                </a:moveTo>
                <a:lnTo>
                  <a:pt x="0" y="45827"/>
                </a:lnTo>
                <a:lnTo>
                  <a:pt x="0" y="0"/>
                </a:lnTo>
                <a:lnTo>
                  <a:pt x="376011" y="0"/>
                </a:lnTo>
                <a:lnTo>
                  <a:pt x="376011" y="45827"/>
                </a:lnTo>
                <a:close/>
              </a:path>
            </a:pathLst>
          </a:custGeom>
          <a:solidFill>
            <a:srgbClr val="1A9987"/>
          </a:solidFill>
        </p:spPr>
        <p:txBody>
          <a:bodyPr wrap="square" lIns="0" tIns="0" rIns="0" bIns="0" rtlCol="0"/>
          <a:lstStyle/>
          <a:p>
            <a:endParaRPr/>
          </a:p>
        </p:txBody>
      </p:sp>
      <p:sp>
        <p:nvSpPr>
          <p:cNvPr id="2" name="Holder 2"/>
          <p:cNvSpPr>
            <a:spLocks noGrp="1"/>
          </p:cNvSpPr>
          <p:nvPr>
            <p:ph type="title"/>
          </p:nvPr>
        </p:nvSpPr>
        <p:spPr>
          <a:xfrm>
            <a:off x="800823" y="1328131"/>
            <a:ext cx="7542352" cy="1126489"/>
          </a:xfrm>
          <a:prstGeom prst="rect">
            <a:avLst/>
          </a:prstGeom>
        </p:spPr>
        <p:txBody>
          <a:bodyPr wrap="square" lIns="0" tIns="0" rIns="0" bIns="0">
            <a:spAutoFit/>
          </a:bodyPr>
          <a:lstStyle>
            <a:lvl1pPr>
              <a:defRPr sz="3600" b="1" i="0">
                <a:solidFill>
                  <a:schemeClr val="bg1"/>
                </a:solidFill>
                <a:latin typeface="Arial"/>
                <a:cs typeface="Arial"/>
              </a:defRPr>
            </a:lvl1pPr>
          </a:lstStyle>
          <a:p>
            <a:endParaRPr/>
          </a:p>
        </p:txBody>
      </p:sp>
      <p:sp>
        <p:nvSpPr>
          <p:cNvPr id="3" name="Holder 3"/>
          <p:cNvSpPr>
            <a:spLocks noGrp="1"/>
          </p:cNvSpPr>
          <p:nvPr>
            <p:ph type="body" idx="1"/>
          </p:nvPr>
        </p:nvSpPr>
        <p:spPr>
          <a:xfrm>
            <a:off x="800673" y="1428400"/>
            <a:ext cx="7542653" cy="2540000"/>
          </a:xfrm>
          <a:prstGeom prst="rect">
            <a:avLst/>
          </a:prstGeom>
        </p:spPr>
        <p:txBody>
          <a:bodyPr wrap="square" lIns="0" tIns="0" rIns="0" bIns="0">
            <a:spAutoFit/>
          </a:bodyPr>
          <a:lstStyle>
            <a:lvl1pPr>
              <a:defRPr sz="1800" b="0" i="0">
                <a:solidFill>
                  <a:schemeClr val="tx1"/>
                </a:solidFill>
                <a:latin typeface="Lato"/>
                <a:cs typeface="Lato"/>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ctrTitle"/>
          </p:nvPr>
        </p:nvSpPr>
        <p:spPr>
          <a:xfrm>
            <a:off x="1043940" y="1635125"/>
            <a:ext cx="7346950" cy="794385"/>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altLang="en-GB" sz="2400" u="sng" dirty="0">
                <a:solidFill>
                  <a:schemeClr val="accent4"/>
                </a:solidFill>
                <a:effectLst>
                  <a:outerShdw blurRad="38100" dist="19050" dir="2700000" algn="tl" rotWithShape="0">
                    <a:schemeClr val="dk1">
                      <a:alpha val="40000"/>
                    </a:schemeClr>
                  </a:outerShdw>
                </a:effectLst>
                <a:latin typeface="Aptos Display" panose="020B0004020202020204" pitchFamily="34" charset="0"/>
                <a:cs typeface="Arial Rounded MT Bold" panose="020F0704030504030204" charset="0"/>
              </a:rPr>
              <a:t>P</a:t>
            </a:r>
            <a:r>
              <a:rPr lang="en-IN" altLang="en-GB" sz="2400" u="sng" dirty="0">
                <a:solidFill>
                  <a:schemeClr val="accent4"/>
                </a:solidFill>
                <a:effectLst>
                  <a:outerShdw blurRad="38100" dist="19050" dir="2700000" algn="tl" rotWithShape="0">
                    <a:schemeClr val="dk1">
                      <a:alpha val="40000"/>
                    </a:schemeClr>
                  </a:outerShdw>
                </a:effectLst>
                <a:latin typeface="Aptos Display" panose="020B0004020202020204" pitchFamily="34" charset="0"/>
                <a:cs typeface="Arial Rounded MT Bold" panose="020F0704030504030204" charset="0"/>
              </a:rPr>
              <a:t>roject of Artificial Intelligence for Deaf and Aphonic </a:t>
            </a:r>
            <a:endParaRPr lang="en-IN" altLang="en-GB" sz="2400" dirty="0">
              <a:solidFill>
                <a:schemeClr val="accent4"/>
              </a:solidFill>
              <a:effectLst>
                <a:outerShdw blurRad="38100" dist="19050" dir="2700000" algn="tl" rotWithShape="0">
                  <a:schemeClr val="dk1">
                    <a:alpha val="40000"/>
                  </a:schemeClr>
                </a:outerShdw>
              </a:effectLst>
              <a:latin typeface="Aptos Display" panose="020B0004020202020204" pitchFamily="34" charset="0"/>
              <a:cs typeface="Arial Rounded MT Bold" panose="020F0704030504030204" charset="0"/>
            </a:endParaRPr>
          </a:p>
        </p:txBody>
      </p:sp>
      <p:sp>
        <p:nvSpPr>
          <p:cNvPr id="110" name="Google Shape;110;p16"/>
          <p:cNvSpPr txBox="1">
            <a:spLocks noGrp="1"/>
          </p:cNvSpPr>
          <p:nvPr>
            <p:ph type="subTitle" idx="1"/>
          </p:nvPr>
        </p:nvSpPr>
        <p:spPr>
          <a:xfrm>
            <a:off x="5720080" y="3590290"/>
            <a:ext cx="2996565" cy="81851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altLang="en-US" sz="1400" b="1" u="sng" dirty="0">
                <a:latin typeface="Aptos Display" panose="020B0004020202020204" pitchFamily="34" charset="0"/>
                <a:sym typeface="+mn-ea"/>
              </a:rPr>
              <a:t>GUIDE:</a:t>
            </a:r>
            <a:endParaRPr lang="en-IN" altLang="en-US" sz="1400" b="1" dirty="0">
              <a:latin typeface="Aptos Display" panose="020B0004020202020204" pitchFamily="34" charset="0"/>
            </a:endParaRPr>
          </a:p>
          <a:p>
            <a:pPr marL="0" lvl="0" indent="0" algn="ctr" rtl="0">
              <a:spcBef>
                <a:spcPts val="0"/>
              </a:spcBef>
              <a:spcAft>
                <a:spcPts val="0"/>
              </a:spcAft>
              <a:buNone/>
            </a:pPr>
            <a:r>
              <a:rPr lang="en-IN" altLang="en-US" sz="1400" dirty="0">
                <a:latin typeface="Aptos Display" panose="020B0004020202020204" pitchFamily="34" charset="0"/>
                <a:sym typeface="+mn-ea"/>
              </a:rPr>
              <a:t>  </a:t>
            </a:r>
            <a:r>
              <a:rPr lang="en-IN" altLang="en-US" sz="1400" dirty="0" err="1">
                <a:latin typeface="Aptos Display" panose="020B0004020202020204" pitchFamily="34" charset="0"/>
                <a:cs typeface="Arial Rounded MT Bold" panose="020F0704030504030204" charset="0"/>
                <a:sym typeface="+mn-ea"/>
              </a:rPr>
              <a:t>Dr.</a:t>
            </a:r>
            <a:r>
              <a:rPr lang="en-IN" altLang="en-US" sz="1400" dirty="0">
                <a:latin typeface="Aptos Display" panose="020B0004020202020204" pitchFamily="34" charset="0"/>
                <a:cs typeface="Arial Rounded MT Bold" panose="020F0704030504030204" charset="0"/>
                <a:sym typeface="+mn-ea"/>
              </a:rPr>
              <a:t> SHAIK ABDUL NABI</a:t>
            </a:r>
            <a:endParaRPr lang="en-IN" altLang="en-US" sz="1400" dirty="0">
              <a:latin typeface="Aptos Display" panose="020B0004020202020204" pitchFamily="34" charset="0"/>
              <a:cs typeface="Arial Rounded MT Bold" panose="020F0704030504030204" charset="0"/>
            </a:endParaRPr>
          </a:p>
          <a:p>
            <a:pPr marL="0" lvl="0" indent="0" algn="ctr" rtl="0">
              <a:spcBef>
                <a:spcPts val="0"/>
              </a:spcBef>
              <a:spcAft>
                <a:spcPts val="0"/>
              </a:spcAft>
              <a:buNone/>
            </a:pPr>
            <a:r>
              <a:rPr lang="en-IN" altLang="en-US" sz="1400" dirty="0">
                <a:latin typeface="Aptos Display" panose="020B0004020202020204" pitchFamily="34" charset="0"/>
                <a:cs typeface="Arial Rounded MT Bold" panose="020F0704030504030204" charset="0"/>
                <a:sym typeface="+mn-ea"/>
              </a:rPr>
              <a:t>VICE PRINCIPLE &amp; HOD</a:t>
            </a:r>
            <a:endParaRPr sz="1400" dirty="0">
              <a:solidFill>
                <a:schemeClr val="dk1"/>
              </a:solidFill>
              <a:latin typeface="Aptos Display" panose="020B0004020202020204" pitchFamily="34" charset="0"/>
            </a:endParaRPr>
          </a:p>
        </p:txBody>
      </p:sp>
      <p:sp>
        <p:nvSpPr>
          <p:cNvPr id="3" name="Text Box 2"/>
          <p:cNvSpPr txBox="1"/>
          <p:nvPr/>
        </p:nvSpPr>
        <p:spPr>
          <a:xfrm>
            <a:off x="619954" y="2871421"/>
            <a:ext cx="4409245" cy="1847850"/>
          </a:xfrm>
          <a:prstGeom prst="rect">
            <a:avLst/>
          </a:prstGeom>
          <a:noFill/>
        </p:spPr>
        <p:txBody>
          <a:bodyPr wrap="square" rtlCol="0">
            <a:noAutofit/>
          </a:bodyPr>
          <a:lstStyle/>
          <a:p>
            <a:r>
              <a:rPr lang="en-US" sz="1800" b="1" dirty="0">
                <a:latin typeface="Aptos Display" panose="020B0004020202020204" pitchFamily="34" charset="0"/>
                <a:cs typeface="Times New Roman" panose="02020603050405020304" pitchFamily="18" charset="0"/>
              </a:rPr>
              <a:t>     </a:t>
            </a:r>
            <a:r>
              <a:rPr lang="en-US" sz="1600" b="1" dirty="0">
                <a:latin typeface="Aptos Display" panose="020B0004020202020204" pitchFamily="34" charset="0"/>
                <a:cs typeface="Times New Roman" panose="02020603050405020304" pitchFamily="18" charset="0"/>
              </a:rPr>
              <a:t>PRESENTED BY:</a:t>
            </a:r>
          </a:p>
          <a:p>
            <a:pPr algn="just">
              <a:lnSpc>
                <a:spcPct val="110000"/>
              </a:lnSpc>
            </a:pPr>
            <a:r>
              <a:rPr lang="en-IN" altLang="en-US" sz="1600" b="1" dirty="0">
                <a:latin typeface="Aptos Display" panose="020B0004020202020204" pitchFamily="34" charset="0"/>
                <a:cs typeface="Times New Roman" panose="02020603050405020304" pitchFamily="18" charset="0"/>
              </a:rPr>
              <a:t>         </a:t>
            </a:r>
            <a:r>
              <a:rPr lang="en-US" b="1" u="sng" dirty="0">
                <a:latin typeface="Aptos Display" panose="020B0004020202020204" pitchFamily="34" charset="0"/>
                <a:cs typeface="Times New Roman" panose="02020603050405020304" pitchFamily="18" charset="0"/>
              </a:rPr>
              <a:t>BATCH C1:</a:t>
            </a:r>
            <a:endParaRPr lang="en-US" b="1" dirty="0">
              <a:latin typeface="Aptos Display" panose="020B0004020202020204" pitchFamily="34" charset="0"/>
              <a:cs typeface="Times New Roman" panose="02020603050405020304" pitchFamily="18" charset="0"/>
            </a:endParaRPr>
          </a:p>
          <a:p>
            <a:pPr marL="0" indent="0">
              <a:lnSpc>
                <a:spcPct val="110000"/>
              </a:lnSpc>
              <a:buFont typeface="Wingdings" panose="05000000000000000000" charset="0"/>
              <a:buNone/>
            </a:pPr>
            <a:r>
              <a:rPr lang="en-US" dirty="0">
                <a:latin typeface="Aptos Display" panose="020B0004020202020204" pitchFamily="34" charset="0"/>
                <a:cs typeface="Times New Roman" panose="02020603050405020304" pitchFamily="18" charset="0"/>
              </a:rPr>
              <a:t>T. HEMANTH    </a:t>
            </a:r>
            <a:r>
              <a:rPr lang="en-IN" altLang="en-US" dirty="0">
                <a:latin typeface="Aptos Display" panose="020B0004020202020204" pitchFamily="34" charset="0"/>
                <a:cs typeface="Times New Roman" panose="02020603050405020304" pitchFamily="18" charset="0"/>
              </a:rPr>
              <a:t>                        </a:t>
            </a:r>
            <a:r>
              <a:rPr lang="en-US" dirty="0">
                <a:latin typeface="Aptos Display" panose="020B0004020202020204" pitchFamily="34" charset="0"/>
                <a:cs typeface="Times New Roman" panose="02020603050405020304" pitchFamily="18" charset="0"/>
              </a:rPr>
              <a:t>(205U1A05D2)</a:t>
            </a:r>
          </a:p>
          <a:p>
            <a:pPr algn="just">
              <a:lnSpc>
                <a:spcPct val="110000"/>
              </a:lnSpc>
            </a:pPr>
            <a:r>
              <a:rPr lang="en-US" altLang="en-US" dirty="0">
                <a:latin typeface="Aptos Display" panose="020B0004020202020204" pitchFamily="34" charset="0"/>
                <a:cs typeface="Times New Roman" panose="02020603050405020304" pitchFamily="18" charset="0"/>
              </a:rPr>
              <a:t>P. PUJITHA</a:t>
            </a:r>
            <a:r>
              <a:rPr lang="en-IN" altLang="en-US" dirty="0">
                <a:latin typeface="Aptos Display" panose="020B0004020202020204" pitchFamily="34" charset="0"/>
                <a:cs typeface="Times New Roman" panose="02020603050405020304" pitchFamily="18" charset="0"/>
              </a:rPr>
              <a:t>     	             </a:t>
            </a:r>
            <a:r>
              <a:rPr lang="en-US" dirty="0">
                <a:latin typeface="Aptos Display" panose="020B0004020202020204" pitchFamily="34" charset="0"/>
                <a:cs typeface="Times New Roman" panose="02020603050405020304" pitchFamily="18" charset="0"/>
              </a:rPr>
              <a:t>(215U5A0527)</a:t>
            </a:r>
          </a:p>
          <a:p>
            <a:pPr>
              <a:lnSpc>
                <a:spcPct val="110000"/>
              </a:lnSpc>
            </a:pPr>
            <a:r>
              <a:rPr lang="en-US" dirty="0">
                <a:latin typeface="Aptos Display" panose="020B0004020202020204" pitchFamily="34" charset="0"/>
                <a:cs typeface="Times New Roman" panose="02020603050405020304" pitchFamily="18" charset="0"/>
              </a:rPr>
              <a:t>G. RANJITH KUMAR      </a:t>
            </a:r>
            <a:r>
              <a:rPr lang="en-IN" altLang="en-US" dirty="0">
                <a:latin typeface="Aptos Display" panose="020B0004020202020204" pitchFamily="34" charset="0"/>
                <a:cs typeface="Times New Roman" panose="02020603050405020304" pitchFamily="18" charset="0"/>
              </a:rPr>
              <a:t>       </a:t>
            </a:r>
            <a:r>
              <a:rPr lang="en-US" dirty="0">
                <a:latin typeface="Aptos Display" panose="020B0004020202020204" pitchFamily="34" charset="0"/>
                <a:cs typeface="Times New Roman" panose="02020603050405020304" pitchFamily="18" charset="0"/>
              </a:rPr>
              <a:t>(215U5A0512)</a:t>
            </a:r>
          </a:p>
          <a:p>
            <a:pPr>
              <a:lnSpc>
                <a:spcPct val="110000"/>
              </a:lnSpc>
            </a:pPr>
            <a:r>
              <a:rPr lang="en-US" altLang="en-US" dirty="0">
                <a:latin typeface="Aptos Display" panose="020B0004020202020204" pitchFamily="34" charset="0"/>
                <a:cs typeface="Times New Roman" panose="02020603050405020304" pitchFamily="18" charset="0"/>
              </a:rPr>
              <a:t>M.YAMINI		             </a:t>
            </a:r>
            <a:r>
              <a:rPr lang="en-US" dirty="0">
                <a:latin typeface="Aptos Display" panose="020B0004020202020204" pitchFamily="34" charset="0"/>
                <a:cs typeface="Times New Roman" panose="02020603050405020304" pitchFamily="18" charset="0"/>
              </a:rPr>
              <a:t>(215U5A0522)</a:t>
            </a:r>
          </a:p>
        </p:txBody>
      </p:sp>
      <p:pic>
        <p:nvPicPr>
          <p:cNvPr id="8" name="Picture 7"/>
          <p:cNvPicPr>
            <a:picLocks noChangeAspect="1"/>
          </p:cNvPicPr>
          <p:nvPr/>
        </p:nvPicPr>
        <p:blipFill>
          <a:blip r:embed="rId3"/>
          <a:stretch>
            <a:fillRect/>
          </a:stretch>
        </p:blipFill>
        <p:spPr>
          <a:xfrm>
            <a:off x="635" y="0"/>
            <a:ext cx="9143365" cy="978535"/>
          </a:xfrm>
          <a:prstGeom prst="rect">
            <a:avLst/>
          </a:prstGeom>
        </p:spPr>
      </p:pic>
      <p:sp>
        <p:nvSpPr>
          <p:cNvPr id="10" name="Text Box 9"/>
          <p:cNvSpPr txBox="1"/>
          <p:nvPr/>
        </p:nvSpPr>
        <p:spPr>
          <a:xfrm>
            <a:off x="3394075" y="1101090"/>
            <a:ext cx="2962910" cy="368300"/>
          </a:xfrm>
          <a:prstGeom prst="rect">
            <a:avLst/>
          </a:prstGeom>
          <a:noFill/>
        </p:spPr>
        <p:txBody>
          <a:bodyPr wrap="square" rtlCol="0">
            <a:spAutoFit/>
          </a:bodyPr>
          <a:lstStyle/>
          <a:p>
            <a:r>
              <a:rPr lang="en-IN" altLang="en-US" sz="1800" u="sng">
                <a:latin typeface="Arial Rounded MT Bold" panose="020F0704030504030204" charset="0"/>
                <a:cs typeface="Arial Rounded MT Bold" panose="020F0704030504030204" charset="0"/>
              </a:rPr>
              <a:t>MINI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F58448-A550-ABF8-EC6F-8217BEE10BB9}"/>
              </a:ext>
            </a:extLst>
          </p:cNvPr>
          <p:cNvSpPr txBox="1"/>
          <p:nvPr/>
        </p:nvSpPr>
        <p:spPr>
          <a:xfrm>
            <a:off x="457200" y="438150"/>
            <a:ext cx="7924800" cy="3139321"/>
          </a:xfrm>
          <a:prstGeom prst="rect">
            <a:avLst/>
          </a:prstGeom>
          <a:noFill/>
        </p:spPr>
        <p:txBody>
          <a:bodyPr wrap="square" rtlCol="0">
            <a:spAutoFit/>
          </a:bodyPr>
          <a:lstStyle/>
          <a:p>
            <a:pPr marL="285750" indent="-285750" algn="just">
              <a:buFont typeface="Wingdings" panose="05000000000000000000" pitchFamily="2" charset="2"/>
              <a:buChar char="q"/>
            </a:pPr>
            <a:r>
              <a:rPr lang="en-IN" b="0" i="0" dirty="0">
                <a:solidFill>
                  <a:srgbClr val="374151"/>
                </a:solidFill>
                <a:effectLst/>
                <a:latin typeface="Söhne"/>
              </a:rPr>
              <a:t>Skeleton-based sign language recognition methods utilize pose estimation, extracting skeletal joint data from images or videos. These methods employ approaches like GRU(</a:t>
            </a:r>
            <a:r>
              <a:rPr lang="en-IN" dirty="0">
                <a:solidFill>
                  <a:srgbClr val="374151"/>
                </a:solidFill>
                <a:latin typeface="Söhne"/>
              </a:rPr>
              <a:t>G</a:t>
            </a:r>
            <a:r>
              <a:rPr lang="en-IN" b="0" i="0" dirty="0">
                <a:solidFill>
                  <a:srgbClr val="374151"/>
                </a:solidFill>
                <a:effectLst/>
                <a:latin typeface="Söhne"/>
              </a:rPr>
              <a:t>ated Recurrent Unit) and GCN (Graph Convolutional Networks) to extract spatiotemporal information from body, hand, and sometimes face data, enhancing recognition accuracy.</a:t>
            </a:r>
          </a:p>
          <a:p>
            <a:pPr marL="285750" indent="-285750" algn="just">
              <a:buFont typeface="Wingdings" panose="05000000000000000000" pitchFamily="2" charset="2"/>
              <a:buChar char="q"/>
            </a:pPr>
            <a:endParaRPr lang="en-IN" dirty="0">
              <a:solidFill>
                <a:srgbClr val="374151"/>
              </a:solidFill>
              <a:latin typeface="Söhne"/>
            </a:endParaRPr>
          </a:p>
          <a:p>
            <a:pPr marL="285750" indent="-285750" algn="just">
              <a:buFont typeface="Wingdings" panose="05000000000000000000" pitchFamily="2" charset="2"/>
              <a:buChar char="q"/>
            </a:pPr>
            <a:r>
              <a:rPr lang="en-US" dirty="0"/>
              <a:t>Using multiple modalities such as RGB, depth, optical flow, and skeleton in fusion strategies like early or late fusion significantly enhances recognition accuracies, as seen in winning approaches at ChaLearn-2021. However, these multimodal methods, while effective, often demand substantially more processing power compared to single-input modalities.</a:t>
            </a:r>
          </a:p>
        </p:txBody>
      </p:sp>
    </p:spTree>
    <p:extLst>
      <p:ext uri="{BB962C8B-B14F-4D97-AF65-F5344CB8AC3E}">
        <p14:creationId xmlns:p14="http://schemas.microsoft.com/office/powerpoint/2010/main" val="366927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9800" y="1352550"/>
            <a:ext cx="4363085" cy="482600"/>
          </a:xfrm>
          <a:prstGeom prst="rect">
            <a:avLst/>
          </a:prstGeom>
        </p:spPr>
        <p:txBody>
          <a:bodyPr vert="horz" wrap="square" lIns="0" tIns="12700" rIns="0" bIns="0" rtlCol="0">
            <a:spAutoFit/>
          </a:bodyPr>
          <a:lstStyle/>
          <a:p>
            <a:pPr marL="12700" algn="ctr">
              <a:lnSpc>
                <a:spcPct val="100000"/>
              </a:lnSpc>
              <a:spcBef>
                <a:spcPts val="100"/>
              </a:spcBef>
            </a:pPr>
            <a:r>
              <a:rPr sz="3000" spc="55" dirty="0">
                <a:solidFill>
                  <a:srgbClr val="1A1A1A"/>
                </a:solidFill>
              </a:rPr>
              <a:t>Software</a:t>
            </a:r>
            <a:r>
              <a:rPr sz="3000" spc="-190" dirty="0">
                <a:solidFill>
                  <a:srgbClr val="1A1A1A"/>
                </a:solidFill>
              </a:rPr>
              <a:t> </a:t>
            </a:r>
            <a:r>
              <a:rPr sz="3000" spc="25" dirty="0">
                <a:solidFill>
                  <a:srgbClr val="1A1A1A"/>
                </a:solidFill>
              </a:rPr>
              <a:t>Requirements</a:t>
            </a:r>
            <a:endParaRPr sz="3000" dirty="0"/>
          </a:p>
        </p:txBody>
      </p:sp>
      <p:sp>
        <p:nvSpPr>
          <p:cNvPr id="3" name="object 3"/>
          <p:cNvSpPr txBox="1"/>
          <p:nvPr/>
        </p:nvSpPr>
        <p:spPr>
          <a:xfrm>
            <a:off x="892998" y="2102750"/>
            <a:ext cx="2070735" cy="2500042"/>
          </a:xfrm>
          <a:prstGeom prst="rect">
            <a:avLst/>
          </a:prstGeom>
        </p:spPr>
        <p:txBody>
          <a:bodyPr vert="horz" wrap="square" lIns="0" tIns="52704" rIns="0" bIns="0" rtlCol="0">
            <a:spAutoFit/>
          </a:bodyPr>
          <a:lstStyle/>
          <a:p>
            <a:pPr marL="379095" indent="-367030">
              <a:lnSpc>
                <a:spcPct val="100000"/>
              </a:lnSpc>
              <a:spcBef>
                <a:spcPts val="414"/>
              </a:spcBef>
              <a:buFont typeface="Arial"/>
              <a:buChar char="●"/>
              <a:tabLst>
                <a:tab pos="379095" algn="l"/>
                <a:tab pos="379730" algn="l"/>
              </a:tabLst>
            </a:pPr>
            <a:r>
              <a:rPr sz="1800" spc="-5" dirty="0">
                <a:latin typeface="Times New Roman"/>
                <a:cs typeface="Times New Roman"/>
              </a:rPr>
              <a:t>Python</a:t>
            </a:r>
            <a:r>
              <a:rPr sz="1800" spc="-15" dirty="0">
                <a:latin typeface="Times New Roman"/>
                <a:cs typeface="Times New Roman"/>
              </a:rPr>
              <a:t> </a:t>
            </a:r>
            <a:r>
              <a:rPr sz="1800" dirty="0">
                <a:latin typeface="Times New Roman"/>
                <a:cs typeface="Times New Roman"/>
              </a:rPr>
              <a:t>3.6.6</a:t>
            </a:r>
          </a:p>
          <a:p>
            <a:pPr marL="379095" indent="-367030">
              <a:lnSpc>
                <a:spcPct val="100000"/>
              </a:lnSpc>
              <a:spcBef>
                <a:spcPts val="315"/>
              </a:spcBef>
              <a:buFont typeface="Arial"/>
              <a:buChar char="●"/>
              <a:tabLst>
                <a:tab pos="379095" algn="l"/>
                <a:tab pos="379730" algn="l"/>
              </a:tabLst>
            </a:pPr>
            <a:r>
              <a:rPr sz="1800" spc="-5" dirty="0">
                <a:latin typeface="Times New Roman"/>
                <a:cs typeface="Times New Roman"/>
              </a:rPr>
              <a:t>Tensorflow</a:t>
            </a:r>
            <a:r>
              <a:rPr sz="1800" spc="-80" dirty="0">
                <a:latin typeface="Times New Roman"/>
                <a:cs typeface="Times New Roman"/>
              </a:rPr>
              <a:t> </a:t>
            </a:r>
            <a:r>
              <a:rPr sz="1800" dirty="0">
                <a:latin typeface="Times New Roman"/>
                <a:cs typeface="Times New Roman"/>
              </a:rPr>
              <a:t>1.11.0</a:t>
            </a:r>
          </a:p>
          <a:p>
            <a:pPr marL="379095" indent="-367030">
              <a:lnSpc>
                <a:spcPct val="100000"/>
              </a:lnSpc>
              <a:spcBef>
                <a:spcPts val="315"/>
              </a:spcBef>
              <a:buFont typeface="Arial"/>
              <a:buChar char="●"/>
              <a:tabLst>
                <a:tab pos="379095" algn="l"/>
                <a:tab pos="379730" algn="l"/>
              </a:tabLst>
            </a:pPr>
            <a:r>
              <a:rPr sz="1800" spc="-5" dirty="0">
                <a:latin typeface="Times New Roman"/>
                <a:cs typeface="Times New Roman"/>
              </a:rPr>
              <a:t>OpenCV</a:t>
            </a:r>
            <a:r>
              <a:rPr sz="1800" spc="-45" dirty="0">
                <a:latin typeface="Times New Roman"/>
                <a:cs typeface="Times New Roman"/>
              </a:rPr>
              <a:t> </a:t>
            </a:r>
            <a:r>
              <a:rPr sz="1800" dirty="0">
                <a:latin typeface="Times New Roman"/>
                <a:cs typeface="Times New Roman"/>
              </a:rPr>
              <a:t>3.4.3.18</a:t>
            </a:r>
          </a:p>
          <a:p>
            <a:pPr marL="379095" indent="-367030">
              <a:lnSpc>
                <a:spcPct val="100000"/>
              </a:lnSpc>
              <a:spcBef>
                <a:spcPts val="315"/>
              </a:spcBef>
              <a:buFont typeface="Arial"/>
              <a:buChar char="●"/>
              <a:tabLst>
                <a:tab pos="379095" algn="l"/>
                <a:tab pos="379730" algn="l"/>
              </a:tabLst>
            </a:pPr>
            <a:r>
              <a:rPr sz="1800" spc="-5" dirty="0">
                <a:latin typeface="Times New Roman"/>
                <a:cs typeface="Times New Roman"/>
              </a:rPr>
              <a:t>NumPy</a:t>
            </a:r>
            <a:r>
              <a:rPr sz="1800" spc="-20" dirty="0">
                <a:latin typeface="Times New Roman"/>
                <a:cs typeface="Times New Roman"/>
              </a:rPr>
              <a:t> </a:t>
            </a:r>
            <a:r>
              <a:rPr sz="1800" dirty="0">
                <a:latin typeface="Times New Roman"/>
                <a:cs typeface="Times New Roman"/>
              </a:rPr>
              <a:t>1.15.3</a:t>
            </a:r>
          </a:p>
          <a:p>
            <a:pPr marL="379095" indent="-367030">
              <a:lnSpc>
                <a:spcPct val="100000"/>
              </a:lnSpc>
              <a:spcBef>
                <a:spcPts val="315"/>
              </a:spcBef>
              <a:buFont typeface="Arial"/>
              <a:buChar char="●"/>
              <a:tabLst>
                <a:tab pos="379095" algn="l"/>
                <a:tab pos="379730" algn="l"/>
              </a:tabLst>
            </a:pPr>
            <a:r>
              <a:rPr sz="1800" spc="-5" dirty="0">
                <a:latin typeface="Times New Roman"/>
                <a:cs typeface="Times New Roman"/>
              </a:rPr>
              <a:t>Matplotlib</a:t>
            </a:r>
            <a:r>
              <a:rPr sz="1800" spc="-100" dirty="0">
                <a:latin typeface="Times New Roman"/>
                <a:cs typeface="Times New Roman"/>
              </a:rPr>
              <a:t> </a:t>
            </a:r>
            <a:r>
              <a:rPr sz="1800" dirty="0">
                <a:latin typeface="Times New Roman"/>
                <a:cs typeface="Times New Roman"/>
              </a:rPr>
              <a:t>3.0.0</a:t>
            </a:r>
            <a:endParaRPr lang="en-IN" sz="1800" dirty="0">
              <a:latin typeface="Times New Roman"/>
              <a:cs typeface="Times New Roman"/>
            </a:endParaRPr>
          </a:p>
          <a:p>
            <a:pPr marL="379095" indent="-367030">
              <a:lnSpc>
                <a:spcPct val="100000"/>
              </a:lnSpc>
              <a:spcBef>
                <a:spcPts val="315"/>
              </a:spcBef>
              <a:buFont typeface="Arial"/>
              <a:buChar char="●"/>
              <a:tabLst>
                <a:tab pos="379095" algn="l"/>
                <a:tab pos="379730" algn="l"/>
              </a:tabLst>
            </a:pPr>
            <a:r>
              <a:rPr lang="en-IN" dirty="0">
                <a:latin typeface="Times New Roman"/>
                <a:cs typeface="Times New Roman"/>
              </a:rPr>
              <a:t>CUDA 12.2 (GUI) </a:t>
            </a:r>
            <a:endParaRPr lang="en-IN" sz="1800" dirty="0">
              <a:latin typeface="Times New Roman"/>
              <a:cs typeface="Times New Roman"/>
            </a:endParaRPr>
          </a:p>
          <a:p>
            <a:pPr marL="379095" indent="-367030">
              <a:lnSpc>
                <a:spcPct val="100000"/>
              </a:lnSpc>
              <a:spcBef>
                <a:spcPts val="315"/>
              </a:spcBef>
              <a:buFont typeface="Arial"/>
              <a:buChar char="●"/>
              <a:tabLst>
                <a:tab pos="379095" algn="l"/>
                <a:tab pos="379730" algn="l"/>
              </a:tabLst>
            </a:pPr>
            <a:endParaRPr sz="1800" dirty="0">
              <a:latin typeface="Times New Roman"/>
              <a:cs typeface="Times New Roman"/>
            </a:endParaRPr>
          </a:p>
        </p:txBody>
      </p:sp>
      <p:sp>
        <p:nvSpPr>
          <p:cNvPr id="4" name="object 4"/>
          <p:cNvSpPr txBox="1"/>
          <p:nvPr/>
        </p:nvSpPr>
        <p:spPr>
          <a:xfrm>
            <a:off x="4796290" y="2102750"/>
            <a:ext cx="1439545" cy="961160"/>
          </a:xfrm>
          <a:prstGeom prst="rect">
            <a:avLst/>
          </a:prstGeom>
        </p:spPr>
        <p:txBody>
          <a:bodyPr vert="horz" wrap="square" lIns="0" tIns="52704" rIns="0" bIns="0" rtlCol="0">
            <a:spAutoFit/>
          </a:bodyPr>
          <a:lstStyle/>
          <a:p>
            <a:pPr marL="379095" indent="-367030">
              <a:lnSpc>
                <a:spcPct val="100000"/>
              </a:lnSpc>
              <a:spcBef>
                <a:spcPts val="414"/>
              </a:spcBef>
              <a:buFont typeface="Arial"/>
              <a:buChar char="●"/>
              <a:tabLst>
                <a:tab pos="379095" algn="l"/>
                <a:tab pos="379730" algn="l"/>
              </a:tabLst>
            </a:pPr>
            <a:r>
              <a:rPr sz="1800" spc="-5" dirty="0">
                <a:latin typeface="Times New Roman"/>
                <a:cs typeface="Times New Roman"/>
              </a:rPr>
              <a:t>Keras</a:t>
            </a:r>
            <a:r>
              <a:rPr sz="1800" spc="-100" dirty="0">
                <a:latin typeface="Times New Roman"/>
                <a:cs typeface="Times New Roman"/>
              </a:rPr>
              <a:t> </a:t>
            </a:r>
            <a:r>
              <a:rPr sz="1800" dirty="0">
                <a:latin typeface="Times New Roman"/>
                <a:cs typeface="Times New Roman"/>
              </a:rPr>
              <a:t>2.2.1</a:t>
            </a:r>
          </a:p>
          <a:p>
            <a:pPr marL="379095" indent="-367030">
              <a:lnSpc>
                <a:spcPct val="100000"/>
              </a:lnSpc>
              <a:spcBef>
                <a:spcPts val="315"/>
              </a:spcBef>
              <a:buFont typeface="Arial"/>
              <a:buChar char="●"/>
              <a:tabLst>
                <a:tab pos="379095" algn="l"/>
                <a:tab pos="379730" algn="l"/>
              </a:tabLst>
            </a:pPr>
            <a:r>
              <a:rPr sz="1800" spc="-5" dirty="0">
                <a:latin typeface="Times New Roman"/>
                <a:cs typeface="Times New Roman"/>
              </a:rPr>
              <a:t>PIL</a:t>
            </a:r>
            <a:r>
              <a:rPr sz="1800" spc="-100" dirty="0">
                <a:latin typeface="Times New Roman"/>
                <a:cs typeface="Times New Roman"/>
              </a:rPr>
              <a:t> </a:t>
            </a:r>
            <a:r>
              <a:rPr sz="1800" dirty="0">
                <a:latin typeface="Times New Roman"/>
                <a:cs typeface="Times New Roman"/>
              </a:rPr>
              <a:t>5.3.0</a:t>
            </a:r>
            <a:endParaRPr lang="en-IN" sz="1800" dirty="0">
              <a:latin typeface="Times New Roman"/>
              <a:cs typeface="Times New Roman"/>
            </a:endParaRPr>
          </a:p>
          <a:p>
            <a:pPr marL="379095" indent="-367030">
              <a:lnSpc>
                <a:spcPct val="100000"/>
              </a:lnSpc>
              <a:spcBef>
                <a:spcPts val="315"/>
              </a:spcBef>
              <a:buFont typeface="Arial"/>
              <a:buChar char="●"/>
              <a:tabLst>
                <a:tab pos="379095" algn="l"/>
                <a:tab pos="379730" algn="l"/>
              </a:tabLst>
            </a:pPr>
            <a:r>
              <a:rPr lang="en-IN" dirty="0">
                <a:latin typeface="Times New Roman"/>
                <a:cs typeface="Times New Roman"/>
              </a:rPr>
              <a:t>Tkinter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9800" y="1352550"/>
            <a:ext cx="4953000" cy="474489"/>
          </a:xfrm>
          <a:prstGeom prst="rect">
            <a:avLst/>
          </a:prstGeom>
        </p:spPr>
        <p:txBody>
          <a:bodyPr vert="horz" wrap="square" lIns="0" tIns="12700" rIns="0" bIns="0" rtlCol="0">
            <a:spAutoFit/>
          </a:bodyPr>
          <a:lstStyle/>
          <a:p>
            <a:pPr marL="12700" algn="ctr">
              <a:lnSpc>
                <a:spcPct val="100000"/>
              </a:lnSpc>
              <a:spcBef>
                <a:spcPts val="100"/>
              </a:spcBef>
            </a:pPr>
            <a:r>
              <a:rPr lang="en-IN" sz="3000" spc="55" dirty="0">
                <a:solidFill>
                  <a:srgbClr val="1A1A1A"/>
                </a:solidFill>
              </a:rPr>
              <a:t>Hard</a:t>
            </a:r>
            <a:r>
              <a:rPr sz="3000" spc="55" dirty="0">
                <a:solidFill>
                  <a:srgbClr val="1A1A1A"/>
                </a:solidFill>
              </a:rPr>
              <a:t>ware</a:t>
            </a:r>
            <a:r>
              <a:rPr sz="3000" spc="-190" dirty="0">
                <a:solidFill>
                  <a:srgbClr val="1A1A1A"/>
                </a:solidFill>
              </a:rPr>
              <a:t> </a:t>
            </a:r>
            <a:r>
              <a:rPr sz="3000" spc="25" dirty="0">
                <a:solidFill>
                  <a:srgbClr val="1A1A1A"/>
                </a:solidFill>
              </a:rPr>
              <a:t>Requirements</a:t>
            </a:r>
            <a:endParaRPr sz="3000" dirty="0"/>
          </a:p>
        </p:txBody>
      </p:sp>
      <p:sp>
        <p:nvSpPr>
          <p:cNvPr id="5" name="TextBox 4">
            <a:extLst>
              <a:ext uri="{FF2B5EF4-FFF2-40B4-BE49-F238E27FC236}">
                <a16:creationId xmlns:a16="http://schemas.microsoft.com/office/drawing/2014/main" id="{C2BA5C77-C4CB-DC72-6E98-72A00B1E8D11}"/>
              </a:ext>
            </a:extLst>
          </p:cNvPr>
          <p:cNvSpPr txBox="1"/>
          <p:nvPr/>
        </p:nvSpPr>
        <p:spPr>
          <a:xfrm>
            <a:off x="838200" y="2190750"/>
            <a:ext cx="3733800" cy="1754326"/>
          </a:xfrm>
          <a:prstGeom prst="rect">
            <a:avLst/>
          </a:prstGeom>
          <a:noFill/>
        </p:spPr>
        <p:txBody>
          <a:bodyPr wrap="square" rtlCol="0">
            <a:spAutoFit/>
          </a:bodyPr>
          <a:lstStyle/>
          <a:p>
            <a:pPr marL="285750" indent="-285750">
              <a:buFont typeface="Arial" panose="020B0604020202020204" pitchFamily="34" charset="0"/>
              <a:buChar char="•"/>
            </a:pPr>
            <a:r>
              <a:rPr lang="en-IN" dirty="0"/>
              <a:t>At least i3 processor</a:t>
            </a:r>
          </a:p>
          <a:p>
            <a:pPr marL="285750" indent="-285750">
              <a:buFont typeface="Arial" panose="020B0604020202020204" pitchFamily="34" charset="0"/>
              <a:buChar char="•"/>
            </a:pPr>
            <a:r>
              <a:rPr lang="en-IN" dirty="0"/>
              <a:t>8GB RAM </a:t>
            </a:r>
          </a:p>
          <a:p>
            <a:pPr marL="285750" indent="-285750">
              <a:buFont typeface="Arial" panose="020B0604020202020204" pitchFamily="34" charset="0"/>
              <a:buChar char="•"/>
            </a:pPr>
            <a:r>
              <a:rPr lang="en-IN" dirty="0"/>
              <a:t>4GB Graphic card </a:t>
            </a:r>
          </a:p>
          <a:p>
            <a:pPr marL="285750" indent="-285750">
              <a:buFont typeface="Arial" panose="020B0604020202020204" pitchFamily="34" charset="0"/>
              <a:buChar char="•"/>
            </a:pPr>
            <a:r>
              <a:rPr lang="en-IN" dirty="0"/>
              <a:t>At least 255 SSD </a:t>
            </a:r>
          </a:p>
          <a:p>
            <a:pPr marL="285750" indent="-285750">
              <a:buFont typeface="Arial" panose="020B0604020202020204" pitchFamily="34" charset="0"/>
              <a:buChar char="•"/>
            </a:pPr>
            <a:r>
              <a:rPr lang="en-IN" dirty="0"/>
              <a:t>Good Camera support </a:t>
            </a:r>
          </a:p>
          <a:p>
            <a:pPr marL="285750" indent="-285750">
              <a:buFont typeface="Arial" panose="020B0604020202020204" pitchFamily="34" charset="0"/>
              <a:buChar char="•"/>
            </a:pPr>
            <a:r>
              <a:rPr lang="en-IN" dirty="0"/>
              <a:t>Good Microphone Support  </a:t>
            </a:r>
          </a:p>
        </p:txBody>
      </p:sp>
    </p:spTree>
    <p:extLst>
      <p:ext uri="{BB962C8B-B14F-4D97-AF65-F5344CB8AC3E}">
        <p14:creationId xmlns:p14="http://schemas.microsoft.com/office/powerpoint/2010/main" val="577303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822" y="1315939"/>
            <a:ext cx="6666777" cy="936154"/>
          </a:xfrm>
          <a:prstGeom prst="rect">
            <a:avLst/>
          </a:prstGeom>
        </p:spPr>
        <p:txBody>
          <a:bodyPr vert="horz" wrap="square" lIns="0" tIns="12700" rIns="0" bIns="0" rtlCol="0">
            <a:spAutoFit/>
          </a:bodyPr>
          <a:lstStyle/>
          <a:p>
            <a:pPr marL="12700">
              <a:lnSpc>
                <a:spcPct val="100000"/>
              </a:lnSpc>
              <a:spcBef>
                <a:spcPts val="100"/>
              </a:spcBef>
            </a:pPr>
            <a:r>
              <a:rPr lang="en-US" sz="6000" spc="105" dirty="0"/>
              <a:t>Methodology</a:t>
            </a:r>
            <a:endParaRPr sz="6000" dirty="0"/>
          </a:p>
        </p:txBody>
      </p:sp>
    </p:spTree>
    <p:extLst>
      <p:ext uri="{BB962C8B-B14F-4D97-AF65-F5344CB8AC3E}">
        <p14:creationId xmlns:p14="http://schemas.microsoft.com/office/powerpoint/2010/main" val="2917579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 y="502734"/>
            <a:ext cx="8458200" cy="4629150"/>
          </a:xfrm>
          <a:prstGeom prst="rect">
            <a:avLst/>
          </a:prstGeom>
          <a:blipFill>
            <a:blip r:embed="rId2" cstate="print"/>
            <a:stretch>
              <a:fillRect/>
            </a:stretch>
          </a:blipFill>
        </p:spPr>
        <p:txBody>
          <a:bodyPr wrap="square" lIns="0" tIns="0" rIns="0" bIns="0" rtlCol="0"/>
          <a:lstStyle/>
          <a:p>
            <a:endParaRPr/>
          </a:p>
        </p:txBody>
      </p:sp>
      <p:sp>
        <p:nvSpPr>
          <p:cNvPr id="3" name="TextBox 2">
            <a:extLst>
              <a:ext uri="{FF2B5EF4-FFF2-40B4-BE49-F238E27FC236}">
                <a16:creationId xmlns:a16="http://schemas.microsoft.com/office/drawing/2014/main" id="{E78FE7B8-249E-20A9-B973-A9F80A1336F2}"/>
              </a:ext>
            </a:extLst>
          </p:cNvPr>
          <p:cNvSpPr txBox="1"/>
          <p:nvPr/>
        </p:nvSpPr>
        <p:spPr>
          <a:xfrm>
            <a:off x="2667000" y="41069"/>
            <a:ext cx="4495800"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SKELETON OF THE MODEL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822" y="1315939"/>
            <a:ext cx="6666777" cy="936154"/>
          </a:xfrm>
          <a:prstGeom prst="rect">
            <a:avLst/>
          </a:prstGeom>
        </p:spPr>
        <p:txBody>
          <a:bodyPr vert="horz" wrap="square" lIns="0" tIns="12700" rIns="0" bIns="0" rtlCol="0">
            <a:spAutoFit/>
          </a:bodyPr>
          <a:lstStyle/>
          <a:p>
            <a:pPr marL="12700">
              <a:lnSpc>
                <a:spcPct val="100000"/>
              </a:lnSpc>
              <a:spcBef>
                <a:spcPts val="100"/>
              </a:spcBef>
            </a:pPr>
            <a:r>
              <a:rPr lang="en-US" sz="6000" spc="105" dirty="0"/>
              <a:t>UML Diagrams</a:t>
            </a:r>
            <a:endParaRPr sz="6000" dirty="0"/>
          </a:p>
        </p:txBody>
      </p:sp>
    </p:spTree>
    <p:extLst>
      <p:ext uri="{BB962C8B-B14F-4D97-AF65-F5344CB8AC3E}">
        <p14:creationId xmlns:p14="http://schemas.microsoft.com/office/powerpoint/2010/main" val="2756535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 y="0"/>
            <a:ext cx="4572000" cy="5143500"/>
            <a:chOff x="1" y="0"/>
            <a:chExt cx="4572000" cy="5143500"/>
          </a:xfrm>
        </p:grpSpPr>
        <p:sp>
          <p:nvSpPr>
            <p:cNvPr id="3" name="object 3"/>
            <p:cNvSpPr/>
            <p:nvPr/>
          </p:nvSpPr>
          <p:spPr>
            <a:xfrm>
              <a:off x="1" y="0"/>
              <a:ext cx="4571989" cy="514343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649" y="0"/>
              <a:ext cx="4568825" cy="5143500"/>
            </a:xfrm>
            <a:custGeom>
              <a:avLst/>
              <a:gdLst/>
              <a:ahLst/>
              <a:cxnLst/>
              <a:rect l="l" t="t" r="r" b="b"/>
              <a:pathLst>
                <a:path w="4568825" h="5143500">
                  <a:moveTo>
                    <a:pt x="4568690" y="5143489"/>
                  </a:moveTo>
                  <a:lnTo>
                    <a:pt x="0" y="5143489"/>
                  </a:lnTo>
                  <a:lnTo>
                    <a:pt x="0" y="0"/>
                  </a:lnTo>
                  <a:lnTo>
                    <a:pt x="4568690" y="0"/>
                  </a:lnTo>
                  <a:lnTo>
                    <a:pt x="4568690" y="5143489"/>
                  </a:lnTo>
                  <a:close/>
                </a:path>
              </a:pathLst>
            </a:custGeom>
            <a:solidFill>
              <a:srgbClr val="178C7C">
                <a:alpha val="68078"/>
              </a:srgbClr>
            </a:solidFill>
          </p:spPr>
          <p:txBody>
            <a:bodyPr wrap="square" lIns="0" tIns="0" rIns="0" bIns="0" rtlCol="0"/>
            <a:lstStyle/>
            <a:p>
              <a:endParaRPr dirty="0"/>
            </a:p>
          </p:txBody>
        </p:sp>
        <p:sp>
          <p:nvSpPr>
            <p:cNvPr id="5" name="object 5"/>
            <p:cNvSpPr/>
            <p:nvPr/>
          </p:nvSpPr>
          <p:spPr>
            <a:xfrm>
              <a:off x="830389" y="1191259"/>
              <a:ext cx="746125" cy="46355"/>
            </a:xfrm>
            <a:custGeom>
              <a:avLst/>
              <a:gdLst/>
              <a:ahLst/>
              <a:cxnLst/>
              <a:rect l="l" t="t" r="r" b="b"/>
              <a:pathLst>
                <a:path w="746125" h="46355">
                  <a:moveTo>
                    <a:pt x="745756" y="0"/>
                  </a:moveTo>
                  <a:lnTo>
                    <a:pt x="376008" y="0"/>
                  </a:lnTo>
                  <a:lnTo>
                    <a:pt x="372897" y="0"/>
                  </a:lnTo>
                  <a:lnTo>
                    <a:pt x="0" y="0"/>
                  </a:lnTo>
                  <a:lnTo>
                    <a:pt x="0" y="45821"/>
                  </a:lnTo>
                  <a:lnTo>
                    <a:pt x="372897" y="45821"/>
                  </a:lnTo>
                  <a:lnTo>
                    <a:pt x="376008" y="45821"/>
                  </a:lnTo>
                  <a:lnTo>
                    <a:pt x="745756" y="45821"/>
                  </a:lnTo>
                  <a:lnTo>
                    <a:pt x="745756" y="0"/>
                  </a:lnTo>
                  <a:close/>
                </a:path>
              </a:pathLst>
            </a:custGeom>
            <a:solidFill>
              <a:srgbClr val="FFFFFF"/>
            </a:solidFill>
          </p:spPr>
          <p:txBody>
            <a:bodyPr wrap="square" lIns="0" tIns="0" rIns="0" bIns="0" rtlCol="0"/>
            <a:lstStyle/>
            <a:p>
              <a:endParaRPr/>
            </a:p>
          </p:txBody>
        </p:sp>
      </p:grpSp>
      <p:sp>
        <p:nvSpPr>
          <p:cNvPr id="6" name="object 6"/>
          <p:cNvSpPr txBox="1">
            <a:spLocks noGrp="1"/>
          </p:cNvSpPr>
          <p:nvPr>
            <p:ph type="title"/>
          </p:nvPr>
        </p:nvSpPr>
        <p:spPr>
          <a:xfrm>
            <a:off x="803023" y="1361192"/>
            <a:ext cx="3147060" cy="505267"/>
          </a:xfrm>
          <a:prstGeom prst="rect">
            <a:avLst/>
          </a:prstGeom>
        </p:spPr>
        <p:txBody>
          <a:bodyPr vert="horz" wrap="square" lIns="0" tIns="12700" rIns="0" bIns="0" rtlCol="0">
            <a:spAutoFit/>
          </a:bodyPr>
          <a:lstStyle/>
          <a:p>
            <a:pPr marL="12700">
              <a:lnSpc>
                <a:spcPct val="100000"/>
              </a:lnSpc>
              <a:spcBef>
                <a:spcPts val="100"/>
              </a:spcBef>
            </a:pPr>
            <a:r>
              <a:rPr lang="en-US" sz="1600" dirty="0"/>
              <a:t>USECASE DIAGRAM –</a:t>
            </a:r>
            <a:br>
              <a:rPr lang="en-US" sz="1600" dirty="0"/>
            </a:br>
            <a:r>
              <a:rPr lang="en-US" sz="1600" dirty="0"/>
              <a:t>  Sign To Voice Conversion</a:t>
            </a:r>
          </a:p>
        </p:txBody>
      </p:sp>
      <p:pic>
        <p:nvPicPr>
          <p:cNvPr id="9" name="Picture 8">
            <a:extLst>
              <a:ext uri="{FF2B5EF4-FFF2-40B4-BE49-F238E27FC236}">
                <a16:creationId xmlns:a16="http://schemas.microsoft.com/office/drawing/2014/main" id="{282F67E3-B798-BC3C-BAFF-6EEFC6B627ED}"/>
              </a:ext>
            </a:extLst>
          </p:cNvPr>
          <p:cNvPicPr>
            <a:picLocks noChangeAspect="1"/>
          </p:cNvPicPr>
          <p:nvPr/>
        </p:nvPicPr>
        <p:blipFill rotWithShape="1">
          <a:blip r:embed="rId4">
            <a:extLst>
              <a:ext uri="{28A0092B-C50C-407E-A947-70E740481C1C}">
                <a14:useLocalDpi xmlns:a14="http://schemas.microsoft.com/office/drawing/2010/main" val="0"/>
              </a:ext>
            </a:extLst>
          </a:blip>
          <a:srcRect l="9560"/>
          <a:stretch/>
        </p:blipFill>
        <p:spPr>
          <a:xfrm>
            <a:off x="5638800" y="7434"/>
            <a:ext cx="2883488" cy="5143500"/>
          </a:xfrm>
          <a:prstGeom prst="rect">
            <a:avLst/>
          </a:prstGeom>
        </p:spPr>
      </p:pic>
    </p:spTree>
    <p:extLst>
      <p:ext uri="{BB962C8B-B14F-4D97-AF65-F5344CB8AC3E}">
        <p14:creationId xmlns:p14="http://schemas.microsoft.com/office/powerpoint/2010/main" val="766809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 y="0"/>
            <a:ext cx="4572000" cy="5143500"/>
            <a:chOff x="1" y="0"/>
            <a:chExt cx="4572000" cy="5143500"/>
          </a:xfrm>
        </p:grpSpPr>
        <p:sp>
          <p:nvSpPr>
            <p:cNvPr id="3" name="object 3"/>
            <p:cNvSpPr/>
            <p:nvPr/>
          </p:nvSpPr>
          <p:spPr>
            <a:xfrm>
              <a:off x="1" y="0"/>
              <a:ext cx="4571989" cy="514343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649" y="0"/>
              <a:ext cx="4568825" cy="5143500"/>
            </a:xfrm>
            <a:custGeom>
              <a:avLst/>
              <a:gdLst/>
              <a:ahLst/>
              <a:cxnLst/>
              <a:rect l="l" t="t" r="r" b="b"/>
              <a:pathLst>
                <a:path w="4568825" h="5143500">
                  <a:moveTo>
                    <a:pt x="4568690" y="5143489"/>
                  </a:moveTo>
                  <a:lnTo>
                    <a:pt x="0" y="5143489"/>
                  </a:lnTo>
                  <a:lnTo>
                    <a:pt x="0" y="0"/>
                  </a:lnTo>
                  <a:lnTo>
                    <a:pt x="4568690" y="0"/>
                  </a:lnTo>
                  <a:lnTo>
                    <a:pt x="4568690" y="5143489"/>
                  </a:lnTo>
                  <a:close/>
                </a:path>
              </a:pathLst>
            </a:custGeom>
            <a:solidFill>
              <a:srgbClr val="178C7C">
                <a:alpha val="68078"/>
              </a:srgbClr>
            </a:solidFill>
          </p:spPr>
          <p:txBody>
            <a:bodyPr wrap="square" lIns="0" tIns="0" rIns="0" bIns="0" rtlCol="0"/>
            <a:lstStyle/>
            <a:p>
              <a:endParaRPr dirty="0"/>
            </a:p>
          </p:txBody>
        </p:sp>
        <p:sp>
          <p:nvSpPr>
            <p:cNvPr id="5" name="object 5"/>
            <p:cNvSpPr/>
            <p:nvPr/>
          </p:nvSpPr>
          <p:spPr>
            <a:xfrm>
              <a:off x="830389" y="1191259"/>
              <a:ext cx="746125" cy="46355"/>
            </a:xfrm>
            <a:custGeom>
              <a:avLst/>
              <a:gdLst/>
              <a:ahLst/>
              <a:cxnLst/>
              <a:rect l="l" t="t" r="r" b="b"/>
              <a:pathLst>
                <a:path w="746125" h="46355">
                  <a:moveTo>
                    <a:pt x="745756" y="0"/>
                  </a:moveTo>
                  <a:lnTo>
                    <a:pt x="376008" y="0"/>
                  </a:lnTo>
                  <a:lnTo>
                    <a:pt x="372897" y="0"/>
                  </a:lnTo>
                  <a:lnTo>
                    <a:pt x="0" y="0"/>
                  </a:lnTo>
                  <a:lnTo>
                    <a:pt x="0" y="45821"/>
                  </a:lnTo>
                  <a:lnTo>
                    <a:pt x="372897" y="45821"/>
                  </a:lnTo>
                  <a:lnTo>
                    <a:pt x="376008" y="45821"/>
                  </a:lnTo>
                  <a:lnTo>
                    <a:pt x="745756" y="45821"/>
                  </a:lnTo>
                  <a:lnTo>
                    <a:pt x="745756" y="0"/>
                  </a:lnTo>
                  <a:close/>
                </a:path>
              </a:pathLst>
            </a:custGeom>
            <a:solidFill>
              <a:srgbClr val="FFFFFF"/>
            </a:solidFill>
          </p:spPr>
          <p:txBody>
            <a:bodyPr wrap="square" lIns="0" tIns="0" rIns="0" bIns="0" rtlCol="0"/>
            <a:lstStyle/>
            <a:p>
              <a:endParaRPr/>
            </a:p>
          </p:txBody>
        </p:sp>
      </p:grpSp>
      <p:pic>
        <p:nvPicPr>
          <p:cNvPr id="9" name="Picture 8">
            <a:extLst>
              <a:ext uri="{FF2B5EF4-FFF2-40B4-BE49-F238E27FC236}">
                <a16:creationId xmlns:a16="http://schemas.microsoft.com/office/drawing/2014/main" id="{92DAEA87-5603-FFF1-882E-AC8834E8DD5E}"/>
              </a:ext>
            </a:extLst>
          </p:cNvPr>
          <p:cNvPicPr>
            <a:picLocks noChangeAspect="1"/>
          </p:cNvPicPr>
          <p:nvPr/>
        </p:nvPicPr>
        <p:blipFill rotWithShape="1">
          <a:blip r:embed="rId3">
            <a:extLst>
              <a:ext uri="{28A0092B-C50C-407E-A947-70E740481C1C}">
                <a14:useLocalDpi xmlns:a14="http://schemas.microsoft.com/office/drawing/2010/main" val="0"/>
              </a:ext>
            </a:extLst>
          </a:blip>
          <a:srcRect t="2410" b="8434"/>
          <a:stretch/>
        </p:blipFill>
        <p:spPr>
          <a:xfrm>
            <a:off x="4589714" y="895351"/>
            <a:ext cx="4523806" cy="2819400"/>
          </a:xfrm>
          <a:prstGeom prst="rect">
            <a:avLst/>
          </a:prstGeom>
        </p:spPr>
      </p:pic>
      <p:sp>
        <p:nvSpPr>
          <p:cNvPr id="12" name="Rectangle 11">
            <a:extLst>
              <a:ext uri="{FF2B5EF4-FFF2-40B4-BE49-F238E27FC236}">
                <a16:creationId xmlns:a16="http://schemas.microsoft.com/office/drawing/2014/main" id="{A0CB8E78-3B30-4C80-B7D7-554F39D4525F}"/>
              </a:ext>
            </a:extLst>
          </p:cNvPr>
          <p:cNvSpPr/>
          <p:nvPr/>
        </p:nvSpPr>
        <p:spPr>
          <a:xfrm>
            <a:off x="4800600" y="895350"/>
            <a:ext cx="762000" cy="34226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13" name="Rectangle 12">
            <a:extLst>
              <a:ext uri="{FF2B5EF4-FFF2-40B4-BE49-F238E27FC236}">
                <a16:creationId xmlns:a16="http://schemas.microsoft.com/office/drawing/2014/main" id="{B3E76E91-2708-224D-59D4-A6FBF8FE302A}"/>
              </a:ext>
            </a:extLst>
          </p:cNvPr>
          <p:cNvSpPr/>
          <p:nvPr/>
        </p:nvSpPr>
        <p:spPr>
          <a:xfrm>
            <a:off x="6300439" y="895350"/>
            <a:ext cx="762000" cy="34226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7BC3455A-6F1E-BE3E-BF77-013B2C03F402}"/>
              </a:ext>
            </a:extLst>
          </p:cNvPr>
          <p:cNvSpPr/>
          <p:nvPr/>
        </p:nvSpPr>
        <p:spPr>
          <a:xfrm>
            <a:off x="6300439" y="1678311"/>
            <a:ext cx="762000" cy="381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909E18FD-48DA-9086-E7D4-42B42192F381}"/>
              </a:ext>
            </a:extLst>
          </p:cNvPr>
          <p:cNvSpPr/>
          <p:nvPr/>
        </p:nvSpPr>
        <p:spPr>
          <a:xfrm>
            <a:off x="7772400" y="2449102"/>
            <a:ext cx="762000" cy="38542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8DE20817-6CE8-03DE-23DD-CEC7B05B039D}"/>
              </a:ext>
            </a:extLst>
          </p:cNvPr>
          <p:cNvSpPr/>
          <p:nvPr/>
        </p:nvSpPr>
        <p:spPr>
          <a:xfrm>
            <a:off x="6376639" y="2372044"/>
            <a:ext cx="609600" cy="53953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EB13358B-0B9D-E7F2-3741-A736DFDB9B58}"/>
              </a:ext>
            </a:extLst>
          </p:cNvPr>
          <p:cNvSpPr/>
          <p:nvPr/>
        </p:nvSpPr>
        <p:spPr>
          <a:xfrm>
            <a:off x="7848600" y="1581150"/>
            <a:ext cx="609600" cy="57532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2C98E9C7-B624-77EB-6DA3-CA09724793F1}"/>
              </a:ext>
            </a:extLst>
          </p:cNvPr>
          <p:cNvSpPr/>
          <p:nvPr/>
        </p:nvSpPr>
        <p:spPr>
          <a:xfrm>
            <a:off x="7848600" y="3060966"/>
            <a:ext cx="609600" cy="57758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bject 6">
            <a:extLst>
              <a:ext uri="{FF2B5EF4-FFF2-40B4-BE49-F238E27FC236}">
                <a16:creationId xmlns:a16="http://schemas.microsoft.com/office/drawing/2014/main" id="{34A97DCB-4C43-C249-B1A2-1C82BF14E460}"/>
              </a:ext>
            </a:extLst>
          </p:cNvPr>
          <p:cNvSpPr txBox="1">
            <a:spLocks noGrp="1"/>
          </p:cNvSpPr>
          <p:nvPr>
            <p:ph type="title"/>
          </p:nvPr>
        </p:nvSpPr>
        <p:spPr>
          <a:xfrm>
            <a:off x="803275" y="1360488"/>
            <a:ext cx="3146425" cy="505267"/>
          </a:xfrm>
          <a:prstGeom prst="rect">
            <a:avLst/>
          </a:prstGeom>
        </p:spPr>
        <p:txBody>
          <a:bodyPr vert="horz" wrap="square" lIns="0" tIns="12700" rIns="0" bIns="0" rtlCol="0">
            <a:spAutoFit/>
          </a:bodyPr>
          <a:lstStyle/>
          <a:p>
            <a:pPr marL="12700">
              <a:lnSpc>
                <a:spcPct val="100000"/>
              </a:lnSpc>
              <a:spcBef>
                <a:spcPts val="100"/>
              </a:spcBef>
            </a:pPr>
            <a:r>
              <a:rPr lang="en-US" sz="1600" dirty="0"/>
              <a:t>DATA FLOW DIAGRAM–</a:t>
            </a:r>
            <a:br>
              <a:rPr lang="en-US" sz="1600" dirty="0"/>
            </a:br>
            <a:r>
              <a:rPr lang="en-US" sz="1600" dirty="0"/>
              <a:t>  Sign To Voice Conversion</a:t>
            </a:r>
          </a:p>
        </p:txBody>
      </p:sp>
    </p:spTree>
    <p:extLst>
      <p:ext uri="{BB962C8B-B14F-4D97-AF65-F5344CB8AC3E}">
        <p14:creationId xmlns:p14="http://schemas.microsoft.com/office/powerpoint/2010/main" val="1099437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 y="0"/>
            <a:ext cx="4572000" cy="5143500"/>
            <a:chOff x="1" y="0"/>
            <a:chExt cx="4572000" cy="5143500"/>
          </a:xfrm>
        </p:grpSpPr>
        <p:sp>
          <p:nvSpPr>
            <p:cNvPr id="3" name="object 3"/>
            <p:cNvSpPr/>
            <p:nvPr/>
          </p:nvSpPr>
          <p:spPr>
            <a:xfrm>
              <a:off x="1" y="0"/>
              <a:ext cx="4571989" cy="514343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649" y="0"/>
              <a:ext cx="4568825" cy="5143500"/>
            </a:xfrm>
            <a:custGeom>
              <a:avLst/>
              <a:gdLst/>
              <a:ahLst/>
              <a:cxnLst/>
              <a:rect l="l" t="t" r="r" b="b"/>
              <a:pathLst>
                <a:path w="4568825" h="5143500">
                  <a:moveTo>
                    <a:pt x="4568690" y="5143489"/>
                  </a:moveTo>
                  <a:lnTo>
                    <a:pt x="0" y="5143489"/>
                  </a:lnTo>
                  <a:lnTo>
                    <a:pt x="0" y="0"/>
                  </a:lnTo>
                  <a:lnTo>
                    <a:pt x="4568690" y="0"/>
                  </a:lnTo>
                  <a:lnTo>
                    <a:pt x="4568690" y="5143489"/>
                  </a:lnTo>
                  <a:close/>
                </a:path>
              </a:pathLst>
            </a:custGeom>
            <a:solidFill>
              <a:srgbClr val="178C7C">
                <a:alpha val="68078"/>
              </a:srgbClr>
            </a:solidFill>
          </p:spPr>
          <p:txBody>
            <a:bodyPr wrap="square" lIns="0" tIns="0" rIns="0" bIns="0" rtlCol="0"/>
            <a:lstStyle/>
            <a:p>
              <a:endParaRPr dirty="0"/>
            </a:p>
          </p:txBody>
        </p:sp>
        <p:sp>
          <p:nvSpPr>
            <p:cNvPr id="5" name="object 5"/>
            <p:cNvSpPr/>
            <p:nvPr/>
          </p:nvSpPr>
          <p:spPr>
            <a:xfrm>
              <a:off x="830389" y="1191259"/>
              <a:ext cx="746125" cy="46355"/>
            </a:xfrm>
            <a:custGeom>
              <a:avLst/>
              <a:gdLst/>
              <a:ahLst/>
              <a:cxnLst/>
              <a:rect l="l" t="t" r="r" b="b"/>
              <a:pathLst>
                <a:path w="746125" h="46355">
                  <a:moveTo>
                    <a:pt x="745756" y="0"/>
                  </a:moveTo>
                  <a:lnTo>
                    <a:pt x="376008" y="0"/>
                  </a:lnTo>
                  <a:lnTo>
                    <a:pt x="372897" y="0"/>
                  </a:lnTo>
                  <a:lnTo>
                    <a:pt x="0" y="0"/>
                  </a:lnTo>
                  <a:lnTo>
                    <a:pt x="0" y="45821"/>
                  </a:lnTo>
                  <a:lnTo>
                    <a:pt x="372897" y="45821"/>
                  </a:lnTo>
                  <a:lnTo>
                    <a:pt x="376008" y="45821"/>
                  </a:lnTo>
                  <a:lnTo>
                    <a:pt x="745756" y="45821"/>
                  </a:lnTo>
                  <a:lnTo>
                    <a:pt x="745756" y="0"/>
                  </a:lnTo>
                  <a:close/>
                </a:path>
              </a:pathLst>
            </a:custGeom>
            <a:solidFill>
              <a:srgbClr val="FFFFFF"/>
            </a:solidFill>
          </p:spPr>
          <p:txBody>
            <a:bodyPr wrap="square" lIns="0" tIns="0" rIns="0" bIns="0" rtlCol="0"/>
            <a:lstStyle/>
            <a:p>
              <a:endParaRPr/>
            </a:p>
          </p:txBody>
        </p:sp>
      </p:grpSp>
      <p:pic>
        <p:nvPicPr>
          <p:cNvPr id="8" name="Picture 7">
            <a:extLst>
              <a:ext uri="{FF2B5EF4-FFF2-40B4-BE49-F238E27FC236}">
                <a16:creationId xmlns:a16="http://schemas.microsoft.com/office/drawing/2014/main" id="{7439F607-5A1B-F673-77D5-F6684FCD68CC}"/>
              </a:ext>
            </a:extLst>
          </p:cNvPr>
          <p:cNvPicPr>
            <a:picLocks noChangeAspect="1"/>
          </p:cNvPicPr>
          <p:nvPr/>
        </p:nvPicPr>
        <p:blipFill rotWithShape="1">
          <a:blip r:embed="rId3">
            <a:extLst>
              <a:ext uri="{28A0092B-C50C-407E-A947-70E740481C1C}">
                <a14:useLocalDpi xmlns:a14="http://schemas.microsoft.com/office/drawing/2010/main" val="0"/>
              </a:ext>
            </a:extLst>
          </a:blip>
          <a:srcRect l="5555"/>
          <a:stretch/>
        </p:blipFill>
        <p:spPr>
          <a:xfrm>
            <a:off x="5562600" y="310902"/>
            <a:ext cx="2590801" cy="4521633"/>
          </a:xfrm>
          <a:prstGeom prst="rect">
            <a:avLst/>
          </a:prstGeom>
        </p:spPr>
      </p:pic>
      <p:sp>
        <p:nvSpPr>
          <p:cNvPr id="7" name="object 6">
            <a:extLst>
              <a:ext uri="{FF2B5EF4-FFF2-40B4-BE49-F238E27FC236}">
                <a16:creationId xmlns:a16="http://schemas.microsoft.com/office/drawing/2014/main" id="{B7AAC533-81FB-7346-0EAA-227EF3CEFB1F}"/>
              </a:ext>
            </a:extLst>
          </p:cNvPr>
          <p:cNvSpPr txBox="1">
            <a:spLocks/>
          </p:cNvSpPr>
          <p:nvPr/>
        </p:nvSpPr>
        <p:spPr>
          <a:xfrm>
            <a:off x="803275" y="1360488"/>
            <a:ext cx="3146425" cy="505267"/>
          </a:xfrm>
          <a:prstGeom prst="rect">
            <a:avLst/>
          </a:prstGeom>
        </p:spPr>
        <p:txBody>
          <a:bodyPr vert="horz" wrap="square" lIns="0" tIns="12700" rIns="0" bIns="0" rtlCol="0">
            <a:spAutoFit/>
          </a:bodyPr>
          <a:lstStyle>
            <a:lvl1pPr>
              <a:defRPr sz="3600" b="1" i="0">
                <a:solidFill>
                  <a:schemeClr val="bg1"/>
                </a:solidFill>
                <a:latin typeface="Arial"/>
                <a:ea typeface="+mj-ea"/>
                <a:cs typeface="Arial"/>
              </a:defRPr>
            </a:lvl1pPr>
          </a:lstStyle>
          <a:p>
            <a:pPr marL="12700">
              <a:spcBef>
                <a:spcPts val="100"/>
              </a:spcBef>
            </a:pPr>
            <a:r>
              <a:rPr lang="en-US" sz="1600" kern="0" dirty="0"/>
              <a:t>SEQUENCE DIAGRAM–</a:t>
            </a:r>
            <a:br>
              <a:rPr lang="en-US" sz="1600" kern="0" dirty="0"/>
            </a:br>
            <a:r>
              <a:rPr lang="en-US" sz="1600" kern="0" dirty="0"/>
              <a:t>  Sign To Voice Conversion</a:t>
            </a:r>
          </a:p>
        </p:txBody>
      </p:sp>
    </p:spTree>
    <p:extLst>
      <p:ext uri="{BB962C8B-B14F-4D97-AF65-F5344CB8AC3E}">
        <p14:creationId xmlns:p14="http://schemas.microsoft.com/office/powerpoint/2010/main" val="1903631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3D9C41-71FC-6447-64B4-10CD308B8A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4019758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7799"/>
            <a:ext cx="9144000" cy="4655820"/>
          </a:xfrm>
          <a:custGeom>
            <a:avLst/>
            <a:gdLst/>
            <a:ahLst/>
            <a:cxnLst/>
            <a:rect l="l" t="t" r="r" b="b"/>
            <a:pathLst>
              <a:path w="9144000" h="4655820">
                <a:moveTo>
                  <a:pt x="0" y="4655690"/>
                </a:moveTo>
                <a:lnTo>
                  <a:pt x="9143981" y="4655690"/>
                </a:lnTo>
                <a:lnTo>
                  <a:pt x="9143981" y="0"/>
                </a:lnTo>
                <a:lnTo>
                  <a:pt x="0" y="0"/>
                </a:lnTo>
                <a:lnTo>
                  <a:pt x="0" y="4655690"/>
                </a:lnTo>
                <a:close/>
              </a:path>
            </a:pathLst>
          </a:custGeom>
          <a:solidFill>
            <a:srgbClr val="E8EDED"/>
          </a:solidFill>
        </p:spPr>
        <p:txBody>
          <a:bodyPr wrap="square" lIns="0" tIns="0" rIns="0" bIns="0" rtlCol="0"/>
          <a:lstStyle/>
          <a:p>
            <a:endParaRPr/>
          </a:p>
        </p:txBody>
      </p:sp>
      <p:grpSp>
        <p:nvGrpSpPr>
          <p:cNvPr id="3" name="object 3"/>
          <p:cNvGrpSpPr/>
          <p:nvPr/>
        </p:nvGrpSpPr>
        <p:grpSpPr>
          <a:xfrm>
            <a:off x="830390" y="1191252"/>
            <a:ext cx="746125" cy="46355"/>
            <a:chOff x="830390" y="1191252"/>
            <a:chExt cx="746125" cy="46355"/>
          </a:xfrm>
        </p:grpSpPr>
        <p:sp>
          <p:nvSpPr>
            <p:cNvPr id="4" name="object 4"/>
            <p:cNvSpPr/>
            <p:nvPr/>
          </p:nvSpPr>
          <p:spPr>
            <a:xfrm>
              <a:off x="1203292" y="1191252"/>
              <a:ext cx="373380" cy="46355"/>
            </a:xfrm>
            <a:custGeom>
              <a:avLst/>
              <a:gdLst/>
              <a:ahLst/>
              <a:cxnLst/>
              <a:rect l="l" t="t" r="r" b="b"/>
              <a:pathLst>
                <a:path w="373380" h="46355">
                  <a:moveTo>
                    <a:pt x="372859" y="45827"/>
                  </a:moveTo>
                  <a:lnTo>
                    <a:pt x="0" y="45827"/>
                  </a:lnTo>
                  <a:lnTo>
                    <a:pt x="0" y="0"/>
                  </a:lnTo>
                  <a:lnTo>
                    <a:pt x="372859" y="0"/>
                  </a:lnTo>
                  <a:lnTo>
                    <a:pt x="372859" y="45827"/>
                  </a:lnTo>
                  <a:close/>
                </a:path>
              </a:pathLst>
            </a:custGeom>
            <a:solidFill>
              <a:srgbClr val="EB5600"/>
            </a:solidFill>
          </p:spPr>
          <p:txBody>
            <a:bodyPr wrap="square" lIns="0" tIns="0" rIns="0" bIns="0" rtlCol="0"/>
            <a:lstStyle/>
            <a:p>
              <a:endParaRPr/>
            </a:p>
          </p:txBody>
        </p:sp>
        <p:sp>
          <p:nvSpPr>
            <p:cNvPr id="5" name="object 5"/>
            <p:cNvSpPr/>
            <p:nvPr/>
          </p:nvSpPr>
          <p:spPr>
            <a:xfrm>
              <a:off x="830390" y="1191252"/>
              <a:ext cx="376555" cy="46355"/>
            </a:xfrm>
            <a:custGeom>
              <a:avLst/>
              <a:gdLst/>
              <a:ahLst/>
              <a:cxnLst/>
              <a:rect l="l" t="t" r="r" b="b"/>
              <a:pathLst>
                <a:path w="376555" h="46355">
                  <a:moveTo>
                    <a:pt x="376011" y="45827"/>
                  </a:moveTo>
                  <a:lnTo>
                    <a:pt x="0" y="45827"/>
                  </a:lnTo>
                  <a:lnTo>
                    <a:pt x="0" y="0"/>
                  </a:lnTo>
                  <a:lnTo>
                    <a:pt x="376011" y="0"/>
                  </a:lnTo>
                  <a:lnTo>
                    <a:pt x="376011" y="45827"/>
                  </a:lnTo>
                  <a:close/>
                </a:path>
              </a:pathLst>
            </a:custGeom>
            <a:solidFill>
              <a:srgbClr val="1A9987"/>
            </a:solidFill>
          </p:spPr>
          <p:txBody>
            <a:bodyPr wrap="square" lIns="0" tIns="0" rIns="0" bIns="0" rtlCol="0"/>
            <a:lstStyle/>
            <a:p>
              <a:endParaRPr/>
            </a:p>
          </p:txBody>
        </p:sp>
      </p:grpSp>
      <p:sp>
        <p:nvSpPr>
          <p:cNvPr id="6" name="object 6"/>
          <p:cNvSpPr/>
          <p:nvPr/>
        </p:nvSpPr>
        <p:spPr>
          <a:xfrm>
            <a:off x="0" y="0"/>
            <a:ext cx="9144000" cy="488315"/>
          </a:xfrm>
          <a:custGeom>
            <a:avLst/>
            <a:gdLst/>
            <a:ahLst/>
            <a:cxnLst/>
            <a:rect l="l" t="t" r="r" b="b"/>
            <a:pathLst>
              <a:path w="9144000" h="488315">
                <a:moveTo>
                  <a:pt x="9143981" y="487799"/>
                </a:moveTo>
                <a:lnTo>
                  <a:pt x="0" y="487799"/>
                </a:lnTo>
                <a:lnTo>
                  <a:pt x="0" y="0"/>
                </a:lnTo>
                <a:lnTo>
                  <a:pt x="9143981" y="0"/>
                </a:lnTo>
                <a:lnTo>
                  <a:pt x="9143981" y="487799"/>
                </a:lnTo>
                <a:close/>
              </a:path>
            </a:pathLst>
          </a:custGeom>
          <a:solidFill>
            <a:srgbClr val="FFFFFF"/>
          </a:solidFill>
        </p:spPr>
        <p:txBody>
          <a:bodyPr wrap="square" lIns="0" tIns="0" rIns="0" bIns="0" rtlCol="0"/>
          <a:lstStyle/>
          <a:p>
            <a:endParaRPr/>
          </a:p>
        </p:txBody>
      </p:sp>
      <p:grpSp>
        <p:nvGrpSpPr>
          <p:cNvPr id="7" name="object 7"/>
          <p:cNvGrpSpPr/>
          <p:nvPr/>
        </p:nvGrpSpPr>
        <p:grpSpPr>
          <a:xfrm>
            <a:off x="4606890" y="1384397"/>
            <a:ext cx="4537710" cy="2822575"/>
            <a:chOff x="4606890" y="1384397"/>
            <a:chExt cx="4537710" cy="2822575"/>
          </a:xfrm>
        </p:grpSpPr>
        <p:sp>
          <p:nvSpPr>
            <p:cNvPr id="8" name="object 8"/>
            <p:cNvSpPr/>
            <p:nvPr/>
          </p:nvSpPr>
          <p:spPr>
            <a:xfrm>
              <a:off x="4606890" y="1384397"/>
              <a:ext cx="4537090" cy="2822394"/>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5232589" y="1896621"/>
              <a:ext cx="3445242" cy="1558971"/>
            </a:xfrm>
            <a:prstGeom prst="rect">
              <a:avLst/>
            </a:prstGeom>
            <a:blipFill>
              <a:blip r:embed="rId3" cstate="print"/>
              <a:stretch>
                <a:fillRect/>
              </a:stretch>
            </a:blipFill>
          </p:spPr>
          <p:txBody>
            <a:bodyPr wrap="square" lIns="0" tIns="0" rIns="0" bIns="0" rtlCol="0"/>
            <a:lstStyle/>
            <a:p>
              <a:endParaRPr/>
            </a:p>
          </p:txBody>
        </p:sp>
      </p:grpSp>
      <p:sp>
        <p:nvSpPr>
          <p:cNvPr id="10" name="object 10"/>
          <p:cNvSpPr txBox="1"/>
          <p:nvPr/>
        </p:nvSpPr>
        <p:spPr>
          <a:xfrm>
            <a:off x="802473" y="1375153"/>
            <a:ext cx="3383279" cy="1982594"/>
          </a:xfrm>
          <a:prstGeom prst="rect">
            <a:avLst/>
          </a:prstGeom>
        </p:spPr>
        <p:txBody>
          <a:bodyPr vert="horz" wrap="square" lIns="0" tIns="12700" rIns="0" bIns="0" rtlCol="0">
            <a:spAutoFit/>
          </a:bodyPr>
          <a:lstStyle/>
          <a:p>
            <a:pPr marL="12700" marR="5080">
              <a:lnSpc>
                <a:spcPct val="100000"/>
              </a:lnSpc>
              <a:spcBef>
                <a:spcPts val="100"/>
              </a:spcBef>
            </a:pPr>
            <a:r>
              <a:rPr lang="en-IN" sz="3200" b="1" spc="-45" dirty="0">
                <a:solidFill>
                  <a:srgbClr val="1A1A1A"/>
                </a:solidFill>
                <a:latin typeface="Arial"/>
                <a:cs typeface="Arial"/>
              </a:rPr>
              <a:t>Project of Artificial intelligence for Deaf and Aphonic</a:t>
            </a:r>
            <a:endParaRPr sz="3200" dirty="0">
              <a:latin typeface="Arial"/>
              <a:cs typeface="Arial"/>
            </a:endParaRPr>
          </a:p>
        </p:txBody>
      </p:sp>
      <p:sp>
        <p:nvSpPr>
          <p:cNvPr id="11" name="object 11"/>
          <p:cNvSpPr txBox="1"/>
          <p:nvPr/>
        </p:nvSpPr>
        <p:spPr>
          <a:xfrm>
            <a:off x="802472" y="4050110"/>
            <a:ext cx="3540927" cy="259045"/>
          </a:xfrm>
          <a:prstGeom prst="rect">
            <a:avLst/>
          </a:prstGeom>
        </p:spPr>
        <p:txBody>
          <a:bodyPr vert="horz" wrap="square" lIns="0" tIns="12700" rIns="0" bIns="0" rtlCol="0">
            <a:spAutoFit/>
          </a:bodyPr>
          <a:lstStyle/>
          <a:p>
            <a:pPr marL="12700">
              <a:lnSpc>
                <a:spcPct val="100000"/>
              </a:lnSpc>
              <a:spcBef>
                <a:spcPts val="100"/>
              </a:spcBef>
            </a:pPr>
            <a:r>
              <a:rPr lang="en-IN" sz="1600" spc="15" dirty="0">
                <a:solidFill>
                  <a:srgbClr val="595959"/>
                </a:solidFill>
                <a:latin typeface="Lato"/>
                <a:cs typeface="Lato"/>
              </a:rPr>
              <a:t>Text or audio convert into sign language</a:t>
            </a:r>
            <a:endParaRPr sz="1600" dirty="0">
              <a:latin typeface="Lato"/>
              <a:cs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7BF1AC-FCE0-6EFB-BB30-8D67634B9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2683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3DFA44-A26C-E01C-DBCD-54F9FE2F3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6319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1460" y="656333"/>
            <a:ext cx="2962275" cy="482600"/>
          </a:xfrm>
          <a:prstGeom prst="rect">
            <a:avLst/>
          </a:prstGeom>
        </p:spPr>
        <p:txBody>
          <a:bodyPr vert="horz" wrap="square" lIns="0" tIns="12700" rIns="0" bIns="0" rtlCol="0">
            <a:spAutoFit/>
          </a:bodyPr>
          <a:lstStyle/>
          <a:p>
            <a:pPr marL="12700">
              <a:lnSpc>
                <a:spcPct val="100000"/>
              </a:lnSpc>
              <a:spcBef>
                <a:spcPts val="100"/>
              </a:spcBef>
            </a:pPr>
            <a:r>
              <a:rPr sz="3000" spc="65" dirty="0">
                <a:solidFill>
                  <a:srgbClr val="000000"/>
                </a:solidFill>
              </a:rPr>
              <a:t>Implementation</a:t>
            </a:r>
            <a:endParaRPr sz="3000"/>
          </a:p>
        </p:txBody>
      </p:sp>
      <p:sp>
        <p:nvSpPr>
          <p:cNvPr id="3" name="object 3"/>
          <p:cNvSpPr txBox="1"/>
          <p:nvPr/>
        </p:nvSpPr>
        <p:spPr>
          <a:xfrm>
            <a:off x="526733" y="1276350"/>
            <a:ext cx="8090534" cy="2967479"/>
          </a:xfrm>
          <a:prstGeom prst="rect">
            <a:avLst/>
          </a:prstGeom>
        </p:spPr>
        <p:txBody>
          <a:bodyPr vert="horz" wrap="square" lIns="0" tIns="12700" rIns="0" bIns="0" rtlCol="0">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rgbClr val="000000"/>
                </a:solidFill>
                <a:effectLst/>
                <a:latin typeface="Söhne"/>
              </a:rPr>
              <a:t>Input Processing</a:t>
            </a:r>
            <a:r>
              <a:rPr kumimoji="0" lang="en-US" altLang="en-US" sz="1600" b="0" i="0" u="none" strike="noStrike" cap="none" normalizeH="0" baseline="0" dirty="0">
                <a:ln>
                  <a:noFill/>
                </a:ln>
                <a:solidFill>
                  <a:srgbClr val="000000"/>
                </a:solidFill>
                <a:effectLst/>
                <a:latin typeface="Söhne"/>
              </a:rPr>
              <a:t>: Text or image input is received via the keyboard, undergoes pre-processing       steps such as grayscale convergence, edge detection, and conversion into an array of images.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rgbClr val="000000"/>
                </a:solidFill>
                <a:effectLst/>
                <a:latin typeface="Söhne"/>
              </a:rPr>
              <a:t>Pattern Recognition and Matching</a:t>
            </a:r>
            <a:r>
              <a:rPr kumimoji="0" lang="en-US" altLang="en-US" sz="1600" b="0" i="0" u="none" strike="noStrike" cap="none" normalizeH="0" baseline="0" dirty="0">
                <a:ln>
                  <a:noFill/>
                </a:ln>
                <a:solidFill>
                  <a:srgbClr val="000000"/>
                </a:solidFill>
                <a:effectLst/>
                <a:latin typeface="Söhne"/>
              </a:rPr>
              <a:t>: Parameters extracted from the input text or image are compared with the database, focusing on pattern recognition to identify matches.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rgbClr val="000000"/>
                </a:solidFill>
                <a:effectLst/>
                <a:latin typeface="Söhne"/>
              </a:rPr>
              <a:t>Output Generation</a:t>
            </a:r>
            <a:r>
              <a:rPr kumimoji="0" lang="en-US" altLang="en-US" sz="1600" b="0" i="0" u="none" strike="noStrike" cap="none" normalizeH="0" baseline="0" dirty="0">
                <a:ln>
                  <a:noFill/>
                </a:ln>
                <a:solidFill>
                  <a:srgbClr val="000000"/>
                </a:solidFill>
                <a:effectLst/>
                <a:latin typeface="Söhne"/>
              </a:rPr>
              <a:t>: Depending on the input type (text or sign language image), the system produces corresponding outputs - text for sign language input and sign language images for textual input.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rgbClr val="000000"/>
                </a:solidFill>
                <a:effectLst/>
                <a:latin typeface="Söhne"/>
              </a:rPr>
              <a:t>Database Significance</a:t>
            </a:r>
            <a:r>
              <a:rPr kumimoji="0" lang="en-US" altLang="en-US" sz="1600" b="0" i="0" u="none" strike="noStrike" cap="none" normalizeH="0" baseline="0" dirty="0">
                <a:ln>
                  <a:noFill/>
                </a:ln>
                <a:solidFill>
                  <a:srgbClr val="000000"/>
                </a:solidFill>
                <a:effectLst/>
                <a:latin typeface="Söhne"/>
              </a:rPr>
              <a:t>: The accuracy and effectiveness of the system's output heavily rely on the database, housing images of alphabets and words necessary for translation.</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rgbClr val="000000"/>
                </a:solidFill>
                <a:effectLst/>
                <a:latin typeface="Söhne"/>
              </a:rPr>
              <a:t>Matching and Translation Process</a:t>
            </a:r>
            <a:r>
              <a:rPr kumimoji="0" lang="en-US" altLang="en-US" sz="1600" b="0" i="0" u="none" strike="noStrike" cap="none" normalizeH="0" baseline="0" dirty="0">
                <a:ln>
                  <a:noFill/>
                </a:ln>
                <a:solidFill>
                  <a:srgbClr val="000000"/>
                </a:solidFill>
                <a:effectLst/>
                <a:latin typeface="Söhne"/>
              </a:rPr>
              <a:t>: Features are extracted from the input text, matched with stored database features, and upon successful matching, the accurate result is displayed on the output screen, be it in text or sign language form</a:t>
            </a:r>
            <a:endParaRPr lang="en-US" sz="1600"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92B1144D-32F7-65E2-ECB9-923F9F099BAD}"/>
              </a:ext>
            </a:extLst>
          </p:cNvPr>
          <p:cNvSpPr>
            <a:spLocks noChangeArrowheads="1"/>
          </p:cNvSpPr>
          <p:nvPr/>
        </p:nvSpPr>
        <p:spPr bwMode="auto">
          <a:xfrm>
            <a:off x="0" y="-415498"/>
            <a:ext cx="5770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3" y="644908"/>
            <a:ext cx="3312795" cy="482600"/>
          </a:xfrm>
          <a:prstGeom prst="rect">
            <a:avLst/>
          </a:prstGeom>
        </p:spPr>
        <p:txBody>
          <a:bodyPr vert="horz" wrap="square" lIns="0" tIns="12700" rIns="0" bIns="0" rtlCol="0">
            <a:spAutoFit/>
          </a:bodyPr>
          <a:lstStyle/>
          <a:p>
            <a:pPr marL="12700">
              <a:lnSpc>
                <a:spcPct val="100000"/>
              </a:lnSpc>
              <a:spcBef>
                <a:spcPts val="100"/>
              </a:spcBef>
            </a:pPr>
            <a:r>
              <a:rPr sz="3000" spc="25" dirty="0">
                <a:solidFill>
                  <a:srgbClr val="1A1A1A"/>
                </a:solidFill>
              </a:rPr>
              <a:t>Challenges</a:t>
            </a:r>
            <a:r>
              <a:rPr sz="3000" spc="-150" dirty="0">
                <a:solidFill>
                  <a:srgbClr val="1A1A1A"/>
                </a:solidFill>
              </a:rPr>
              <a:t> </a:t>
            </a:r>
            <a:r>
              <a:rPr sz="3000" spc="35" dirty="0">
                <a:solidFill>
                  <a:srgbClr val="1A1A1A"/>
                </a:solidFill>
              </a:rPr>
              <a:t>Faced</a:t>
            </a:r>
            <a:endParaRPr sz="3000"/>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469265" marR="172720" indent="-457200">
              <a:lnSpc>
                <a:spcPct val="114599"/>
              </a:lnSpc>
              <a:spcBef>
                <a:spcPts val="100"/>
              </a:spcBef>
              <a:buFont typeface="AoyagiKouzanFontT"/>
              <a:buChar char="➢"/>
              <a:tabLst>
                <a:tab pos="469265" algn="l"/>
                <a:tab pos="469900" algn="l"/>
              </a:tabLst>
            </a:pPr>
            <a:r>
              <a:rPr spc="-20" dirty="0"/>
              <a:t>We</a:t>
            </a:r>
            <a:r>
              <a:rPr spc="-114" dirty="0"/>
              <a:t> </a:t>
            </a:r>
            <a:r>
              <a:rPr dirty="0"/>
              <a:t>couldn’t</a:t>
            </a:r>
            <a:r>
              <a:rPr spc="-114" dirty="0"/>
              <a:t> </a:t>
            </a:r>
            <a:r>
              <a:rPr spc="-5" dirty="0"/>
              <a:t>find</a:t>
            </a:r>
            <a:r>
              <a:rPr spc="-114" dirty="0"/>
              <a:t> </a:t>
            </a:r>
            <a:r>
              <a:rPr spc="15" dirty="0"/>
              <a:t>a</a:t>
            </a:r>
            <a:r>
              <a:rPr spc="-110" dirty="0"/>
              <a:t> </a:t>
            </a:r>
            <a:r>
              <a:rPr spc="10" dirty="0"/>
              <a:t>dataset</a:t>
            </a:r>
            <a:r>
              <a:rPr spc="-114" dirty="0"/>
              <a:t> </a:t>
            </a:r>
            <a:r>
              <a:rPr dirty="0"/>
              <a:t>with</a:t>
            </a:r>
            <a:r>
              <a:rPr spc="-114" dirty="0"/>
              <a:t> </a:t>
            </a:r>
            <a:r>
              <a:rPr spc="15" dirty="0"/>
              <a:t>raw</a:t>
            </a:r>
            <a:r>
              <a:rPr spc="-110" dirty="0"/>
              <a:t> </a:t>
            </a:r>
            <a:r>
              <a:rPr dirty="0"/>
              <a:t>images</a:t>
            </a:r>
            <a:r>
              <a:rPr spc="-114" dirty="0"/>
              <a:t> </a:t>
            </a:r>
            <a:r>
              <a:rPr spc="-25" dirty="0"/>
              <a:t>of</a:t>
            </a:r>
            <a:r>
              <a:rPr spc="-114" dirty="0"/>
              <a:t> </a:t>
            </a:r>
            <a:r>
              <a:rPr spc="30" dirty="0"/>
              <a:t>all</a:t>
            </a:r>
            <a:r>
              <a:rPr spc="-114" dirty="0"/>
              <a:t> </a:t>
            </a:r>
            <a:r>
              <a:rPr spc="5" dirty="0"/>
              <a:t>the</a:t>
            </a:r>
            <a:r>
              <a:rPr spc="-110" dirty="0"/>
              <a:t> </a:t>
            </a:r>
            <a:r>
              <a:rPr spc="15" dirty="0"/>
              <a:t>asl</a:t>
            </a:r>
            <a:r>
              <a:rPr spc="-114" dirty="0"/>
              <a:t> </a:t>
            </a:r>
            <a:r>
              <a:rPr spc="15" dirty="0"/>
              <a:t>characters</a:t>
            </a:r>
            <a:r>
              <a:rPr spc="235" dirty="0"/>
              <a:t> </a:t>
            </a:r>
            <a:r>
              <a:rPr spc="-10" dirty="0"/>
              <a:t>so  </a:t>
            </a:r>
            <a:r>
              <a:rPr spc="-25" dirty="0"/>
              <a:t>we</a:t>
            </a:r>
            <a:r>
              <a:rPr spc="-120" dirty="0"/>
              <a:t> </a:t>
            </a:r>
            <a:r>
              <a:rPr dirty="0"/>
              <a:t>made</a:t>
            </a:r>
            <a:r>
              <a:rPr spc="-114" dirty="0"/>
              <a:t> </a:t>
            </a:r>
            <a:r>
              <a:rPr spc="15" dirty="0"/>
              <a:t>our</a:t>
            </a:r>
            <a:r>
              <a:rPr spc="-114" dirty="0"/>
              <a:t> </a:t>
            </a:r>
            <a:r>
              <a:rPr spc="-20" dirty="0"/>
              <a:t>own</a:t>
            </a:r>
            <a:r>
              <a:rPr spc="-114" dirty="0"/>
              <a:t> </a:t>
            </a:r>
            <a:r>
              <a:rPr dirty="0"/>
              <a:t>dataset.</a:t>
            </a:r>
          </a:p>
          <a:p>
            <a:pPr marL="469265" marR="5080" indent="-457200">
              <a:lnSpc>
                <a:spcPct val="114599"/>
              </a:lnSpc>
              <a:buFont typeface="AoyagiKouzanFontT"/>
              <a:buChar char="➢"/>
              <a:tabLst>
                <a:tab pos="513715" algn="l"/>
                <a:tab pos="514350" algn="l"/>
              </a:tabLst>
            </a:pPr>
            <a:r>
              <a:rPr dirty="0"/>
              <a:t>	</a:t>
            </a:r>
            <a:r>
              <a:rPr spc="-15" dirty="0"/>
              <a:t>Second </a:t>
            </a:r>
            <a:r>
              <a:rPr dirty="0"/>
              <a:t>issue </a:t>
            </a:r>
            <a:r>
              <a:rPr spc="-10" dirty="0"/>
              <a:t>was </a:t>
            </a:r>
            <a:r>
              <a:rPr dirty="0"/>
              <a:t>to </a:t>
            </a:r>
            <a:r>
              <a:rPr spc="5" dirty="0"/>
              <a:t>select </a:t>
            </a:r>
            <a:r>
              <a:rPr spc="15" dirty="0"/>
              <a:t>a </a:t>
            </a:r>
            <a:r>
              <a:rPr spc="20" dirty="0"/>
              <a:t>filter </a:t>
            </a:r>
            <a:r>
              <a:rPr spc="5" dirty="0"/>
              <a:t>for </a:t>
            </a:r>
            <a:r>
              <a:rPr spc="10" dirty="0"/>
              <a:t>feature </a:t>
            </a:r>
            <a:r>
              <a:rPr spc="5" dirty="0"/>
              <a:t>extraction. </a:t>
            </a:r>
            <a:r>
              <a:rPr spc="-20" dirty="0"/>
              <a:t>We </a:t>
            </a:r>
            <a:r>
              <a:rPr spc="20" dirty="0"/>
              <a:t>tried  </a:t>
            </a:r>
            <a:r>
              <a:rPr spc="10" dirty="0"/>
              <a:t>various </a:t>
            </a:r>
            <a:r>
              <a:rPr spc="20" dirty="0"/>
              <a:t>filter </a:t>
            </a:r>
            <a:r>
              <a:rPr spc="5" dirty="0"/>
              <a:t>including </a:t>
            </a:r>
            <a:r>
              <a:rPr spc="15" dirty="0"/>
              <a:t>binary </a:t>
            </a:r>
            <a:r>
              <a:rPr spc="5" dirty="0"/>
              <a:t>threshold, </a:t>
            </a:r>
            <a:r>
              <a:rPr spc="-5" dirty="0"/>
              <a:t>canny </a:t>
            </a:r>
            <a:r>
              <a:rPr spc="-10" dirty="0"/>
              <a:t>edge </a:t>
            </a:r>
            <a:r>
              <a:rPr spc="-5" dirty="0"/>
              <a:t>detection,  </a:t>
            </a:r>
            <a:r>
              <a:rPr spc="5" dirty="0"/>
              <a:t>gaussian</a:t>
            </a:r>
            <a:r>
              <a:rPr spc="-114" dirty="0"/>
              <a:t> </a:t>
            </a:r>
            <a:r>
              <a:rPr spc="25" dirty="0"/>
              <a:t>blur</a:t>
            </a:r>
            <a:r>
              <a:rPr spc="-114" dirty="0"/>
              <a:t> </a:t>
            </a:r>
            <a:r>
              <a:rPr spc="-15" dirty="0"/>
              <a:t>etc.</a:t>
            </a:r>
            <a:r>
              <a:rPr spc="-114" dirty="0"/>
              <a:t> </a:t>
            </a:r>
            <a:r>
              <a:rPr spc="-25" dirty="0"/>
              <a:t>,of</a:t>
            </a:r>
            <a:r>
              <a:rPr spc="-114" dirty="0"/>
              <a:t> </a:t>
            </a:r>
            <a:r>
              <a:rPr spc="-10" dirty="0"/>
              <a:t>which</a:t>
            </a:r>
            <a:r>
              <a:rPr spc="-110" dirty="0"/>
              <a:t> </a:t>
            </a:r>
            <a:r>
              <a:rPr spc="5" dirty="0"/>
              <a:t>gaussian</a:t>
            </a:r>
            <a:r>
              <a:rPr spc="-114" dirty="0"/>
              <a:t> </a:t>
            </a:r>
            <a:r>
              <a:rPr spc="25" dirty="0"/>
              <a:t>blur</a:t>
            </a:r>
            <a:r>
              <a:rPr spc="-114" dirty="0"/>
              <a:t> </a:t>
            </a:r>
            <a:r>
              <a:rPr spc="20" dirty="0"/>
              <a:t>filter</a:t>
            </a:r>
            <a:r>
              <a:rPr spc="-114" dirty="0"/>
              <a:t> </a:t>
            </a:r>
            <a:r>
              <a:rPr spc="-10" dirty="0"/>
              <a:t>was</a:t>
            </a:r>
            <a:r>
              <a:rPr spc="-114" dirty="0"/>
              <a:t> </a:t>
            </a:r>
            <a:r>
              <a:rPr dirty="0"/>
              <a:t>giving</a:t>
            </a:r>
            <a:r>
              <a:rPr spc="-110" dirty="0"/>
              <a:t> </a:t>
            </a:r>
            <a:r>
              <a:rPr spc="15" dirty="0"/>
              <a:t>better</a:t>
            </a:r>
            <a:r>
              <a:rPr spc="-114" dirty="0"/>
              <a:t> </a:t>
            </a:r>
            <a:r>
              <a:rPr spc="10" dirty="0"/>
              <a:t>results.</a:t>
            </a:r>
          </a:p>
          <a:p>
            <a:pPr marL="469265" marR="294640" indent="-457200" algn="just">
              <a:lnSpc>
                <a:spcPct val="114599"/>
              </a:lnSpc>
              <a:buFont typeface="AoyagiKouzanFontT"/>
              <a:buChar char="➢"/>
              <a:tabLst>
                <a:tab pos="469900" algn="l"/>
              </a:tabLst>
            </a:pPr>
            <a:r>
              <a:rPr spc="5" dirty="0"/>
              <a:t>Issues</a:t>
            </a:r>
            <a:r>
              <a:rPr spc="-114" dirty="0"/>
              <a:t> </a:t>
            </a:r>
            <a:r>
              <a:rPr spc="5" dirty="0"/>
              <a:t>were</a:t>
            </a:r>
            <a:r>
              <a:rPr spc="-114" dirty="0"/>
              <a:t> </a:t>
            </a:r>
            <a:r>
              <a:rPr spc="-10" dirty="0"/>
              <a:t>faced</a:t>
            </a:r>
            <a:r>
              <a:rPr spc="-114" dirty="0"/>
              <a:t> </a:t>
            </a:r>
            <a:r>
              <a:rPr spc="15" dirty="0"/>
              <a:t>relating</a:t>
            </a:r>
            <a:r>
              <a:rPr spc="-110" dirty="0"/>
              <a:t> </a:t>
            </a:r>
            <a:r>
              <a:rPr dirty="0"/>
              <a:t>to</a:t>
            </a:r>
            <a:r>
              <a:rPr spc="-114" dirty="0"/>
              <a:t> </a:t>
            </a:r>
            <a:r>
              <a:rPr spc="5" dirty="0"/>
              <a:t>the</a:t>
            </a:r>
            <a:r>
              <a:rPr spc="-114" dirty="0"/>
              <a:t> </a:t>
            </a:r>
            <a:r>
              <a:rPr spc="5" dirty="0"/>
              <a:t>accuracy</a:t>
            </a:r>
            <a:r>
              <a:rPr spc="-110" dirty="0"/>
              <a:t> </a:t>
            </a:r>
            <a:r>
              <a:rPr spc="-25" dirty="0"/>
              <a:t>of</a:t>
            </a:r>
            <a:r>
              <a:rPr spc="-114" dirty="0"/>
              <a:t> </a:t>
            </a:r>
            <a:r>
              <a:rPr spc="5" dirty="0"/>
              <a:t>the</a:t>
            </a:r>
            <a:r>
              <a:rPr spc="-114" dirty="0"/>
              <a:t> </a:t>
            </a:r>
            <a:r>
              <a:rPr dirty="0"/>
              <a:t>model</a:t>
            </a:r>
            <a:r>
              <a:rPr spc="-110" dirty="0"/>
              <a:t> </a:t>
            </a:r>
            <a:r>
              <a:rPr spc="-25" dirty="0"/>
              <a:t>we</a:t>
            </a:r>
            <a:r>
              <a:rPr spc="-114" dirty="0"/>
              <a:t> </a:t>
            </a:r>
            <a:r>
              <a:rPr spc="15" dirty="0"/>
              <a:t>trained</a:t>
            </a:r>
            <a:r>
              <a:rPr spc="-114" dirty="0"/>
              <a:t> </a:t>
            </a:r>
            <a:r>
              <a:rPr spc="10" dirty="0"/>
              <a:t>in  </a:t>
            </a:r>
            <a:r>
              <a:rPr spc="25" dirty="0"/>
              <a:t>earlier</a:t>
            </a:r>
            <a:r>
              <a:rPr spc="-110" dirty="0"/>
              <a:t> </a:t>
            </a:r>
            <a:r>
              <a:rPr spc="-5" dirty="0"/>
              <a:t>phases</a:t>
            </a:r>
            <a:r>
              <a:rPr spc="-105" dirty="0"/>
              <a:t> </a:t>
            </a:r>
            <a:r>
              <a:rPr spc="-10" dirty="0"/>
              <a:t>which</a:t>
            </a:r>
            <a:r>
              <a:rPr spc="-105" dirty="0"/>
              <a:t> </a:t>
            </a:r>
            <a:r>
              <a:rPr spc="-25" dirty="0"/>
              <a:t>we</a:t>
            </a:r>
            <a:r>
              <a:rPr spc="-110" dirty="0"/>
              <a:t> </a:t>
            </a:r>
            <a:r>
              <a:rPr spc="5" dirty="0"/>
              <a:t>eventually</a:t>
            </a:r>
            <a:r>
              <a:rPr spc="-105" dirty="0"/>
              <a:t> </a:t>
            </a:r>
            <a:r>
              <a:rPr spc="5" dirty="0"/>
              <a:t>improved</a:t>
            </a:r>
            <a:r>
              <a:rPr spc="-105" dirty="0"/>
              <a:t> </a:t>
            </a:r>
            <a:r>
              <a:rPr spc="-5" dirty="0"/>
              <a:t>by</a:t>
            </a:r>
            <a:r>
              <a:rPr spc="-110" dirty="0"/>
              <a:t> </a:t>
            </a:r>
            <a:r>
              <a:rPr spc="5" dirty="0"/>
              <a:t>increasing</a:t>
            </a:r>
            <a:r>
              <a:rPr spc="-105" dirty="0"/>
              <a:t> </a:t>
            </a:r>
            <a:r>
              <a:rPr spc="5" dirty="0"/>
              <a:t>the</a:t>
            </a:r>
            <a:r>
              <a:rPr spc="-105" dirty="0"/>
              <a:t> </a:t>
            </a:r>
            <a:r>
              <a:rPr spc="5" dirty="0"/>
              <a:t>input  </a:t>
            </a:r>
            <a:r>
              <a:rPr dirty="0"/>
              <a:t>image</a:t>
            </a:r>
            <a:r>
              <a:rPr spc="-114" dirty="0"/>
              <a:t> </a:t>
            </a:r>
            <a:r>
              <a:rPr spc="10" dirty="0"/>
              <a:t>size</a:t>
            </a:r>
            <a:r>
              <a:rPr spc="-114" dirty="0"/>
              <a:t> </a:t>
            </a:r>
            <a:r>
              <a:rPr dirty="0"/>
              <a:t>and</a:t>
            </a:r>
            <a:r>
              <a:rPr spc="-114" dirty="0"/>
              <a:t> </a:t>
            </a:r>
            <a:r>
              <a:rPr spc="5" dirty="0"/>
              <a:t>also</a:t>
            </a:r>
            <a:r>
              <a:rPr spc="-114" dirty="0"/>
              <a:t> </a:t>
            </a:r>
            <a:r>
              <a:rPr spc="-5" dirty="0"/>
              <a:t>by</a:t>
            </a:r>
            <a:r>
              <a:rPr spc="-114" dirty="0"/>
              <a:t> </a:t>
            </a:r>
            <a:r>
              <a:rPr spc="5" dirty="0"/>
              <a:t>improving</a:t>
            </a:r>
            <a:r>
              <a:rPr spc="-114" dirty="0"/>
              <a:t> </a:t>
            </a:r>
            <a:r>
              <a:rPr spc="5" dirty="0"/>
              <a:t>the</a:t>
            </a:r>
            <a:r>
              <a:rPr spc="-114" dirty="0"/>
              <a:t> </a:t>
            </a:r>
            <a:r>
              <a:rPr dirty="0"/>
              <a:t>dataset.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2473" y="1376432"/>
            <a:ext cx="4496435" cy="482600"/>
          </a:xfrm>
          <a:prstGeom prst="rect">
            <a:avLst/>
          </a:prstGeom>
        </p:spPr>
        <p:txBody>
          <a:bodyPr vert="horz" wrap="square" lIns="0" tIns="12700" rIns="0" bIns="0" rtlCol="0">
            <a:spAutoFit/>
          </a:bodyPr>
          <a:lstStyle/>
          <a:p>
            <a:pPr marL="12700">
              <a:lnSpc>
                <a:spcPct val="100000"/>
              </a:lnSpc>
              <a:spcBef>
                <a:spcPts val="100"/>
              </a:spcBef>
            </a:pPr>
            <a:r>
              <a:rPr sz="3000" spc="-5" dirty="0">
                <a:solidFill>
                  <a:srgbClr val="1A1A1A"/>
                </a:solidFill>
              </a:rPr>
              <a:t>Limitations </a:t>
            </a:r>
            <a:r>
              <a:rPr sz="3000" spc="45" dirty="0">
                <a:solidFill>
                  <a:srgbClr val="1A1A1A"/>
                </a:solidFill>
              </a:rPr>
              <a:t>of </a:t>
            </a:r>
            <a:r>
              <a:rPr sz="3000" dirty="0">
                <a:solidFill>
                  <a:srgbClr val="1A1A1A"/>
                </a:solidFill>
              </a:rPr>
              <a:t>our</a:t>
            </a:r>
            <a:r>
              <a:rPr sz="3000" spc="-430" dirty="0">
                <a:solidFill>
                  <a:srgbClr val="1A1A1A"/>
                </a:solidFill>
              </a:rPr>
              <a:t> </a:t>
            </a:r>
            <a:r>
              <a:rPr sz="3000" spc="90" dirty="0">
                <a:solidFill>
                  <a:srgbClr val="1A1A1A"/>
                </a:solidFill>
              </a:rPr>
              <a:t>model</a:t>
            </a:r>
            <a:endParaRPr sz="3000"/>
          </a:p>
        </p:txBody>
      </p:sp>
      <p:sp>
        <p:nvSpPr>
          <p:cNvPr id="3" name="object 3"/>
          <p:cNvSpPr txBox="1"/>
          <p:nvPr/>
        </p:nvSpPr>
        <p:spPr>
          <a:xfrm>
            <a:off x="877716" y="2095562"/>
            <a:ext cx="6560184" cy="1711325"/>
          </a:xfrm>
          <a:prstGeom prst="rect">
            <a:avLst/>
          </a:prstGeom>
        </p:spPr>
        <p:txBody>
          <a:bodyPr vert="horz" wrap="square" lIns="0" tIns="12700" rIns="0" bIns="0" rtlCol="0">
            <a:spAutoFit/>
          </a:bodyPr>
          <a:lstStyle/>
          <a:p>
            <a:pPr marL="394335" indent="-382270">
              <a:lnSpc>
                <a:spcPct val="100000"/>
              </a:lnSpc>
              <a:spcBef>
                <a:spcPts val="100"/>
              </a:spcBef>
              <a:buFont typeface="Arial"/>
              <a:buChar char="●"/>
              <a:tabLst>
                <a:tab pos="394335" algn="l"/>
                <a:tab pos="394970" algn="l"/>
              </a:tabLst>
            </a:pPr>
            <a:r>
              <a:rPr sz="2000" spc="-5" dirty="0">
                <a:latin typeface="Lato"/>
                <a:cs typeface="Lato"/>
              </a:rPr>
              <a:t>The</a:t>
            </a:r>
            <a:r>
              <a:rPr sz="2000" spc="-135" dirty="0">
                <a:latin typeface="Lato"/>
                <a:cs typeface="Lato"/>
              </a:rPr>
              <a:t> </a:t>
            </a:r>
            <a:r>
              <a:rPr sz="2000" dirty="0">
                <a:latin typeface="Lato"/>
                <a:cs typeface="Lato"/>
              </a:rPr>
              <a:t>model</a:t>
            </a:r>
            <a:r>
              <a:rPr sz="2000" spc="-130" dirty="0">
                <a:latin typeface="Lato"/>
                <a:cs typeface="Lato"/>
              </a:rPr>
              <a:t> </a:t>
            </a:r>
            <a:r>
              <a:rPr sz="2000" spc="10" dirty="0">
                <a:latin typeface="Lato"/>
                <a:cs typeface="Lato"/>
              </a:rPr>
              <a:t>works</a:t>
            </a:r>
            <a:r>
              <a:rPr sz="2000" spc="-130" dirty="0">
                <a:latin typeface="Lato"/>
                <a:cs typeface="Lato"/>
              </a:rPr>
              <a:t> </a:t>
            </a:r>
            <a:r>
              <a:rPr sz="2000" spc="5" dirty="0">
                <a:latin typeface="Lato"/>
                <a:cs typeface="Lato"/>
              </a:rPr>
              <a:t>well</a:t>
            </a:r>
            <a:r>
              <a:rPr sz="2000" spc="-130" dirty="0">
                <a:latin typeface="Lato"/>
                <a:cs typeface="Lato"/>
              </a:rPr>
              <a:t> </a:t>
            </a:r>
            <a:r>
              <a:rPr sz="2000" dirty="0">
                <a:latin typeface="Lato"/>
                <a:cs typeface="Lato"/>
              </a:rPr>
              <a:t>only</a:t>
            </a:r>
            <a:r>
              <a:rPr sz="2000" spc="-130" dirty="0">
                <a:latin typeface="Lato"/>
                <a:cs typeface="Lato"/>
              </a:rPr>
              <a:t> </a:t>
            </a:r>
            <a:r>
              <a:rPr sz="2000" spc="10" dirty="0">
                <a:latin typeface="Lato"/>
                <a:cs typeface="Lato"/>
              </a:rPr>
              <a:t>in</a:t>
            </a:r>
            <a:r>
              <a:rPr sz="2000" spc="254" dirty="0">
                <a:latin typeface="Lato"/>
                <a:cs typeface="Lato"/>
              </a:rPr>
              <a:t> </a:t>
            </a:r>
            <a:r>
              <a:rPr sz="2000" spc="-20" dirty="0">
                <a:latin typeface="Lato"/>
                <a:cs typeface="Lato"/>
              </a:rPr>
              <a:t>good</a:t>
            </a:r>
            <a:r>
              <a:rPr sz="2000" spc="-135" dirty="0">
                <a:latin typeface="Lato"/>
                <a:cs typeface="Lato"/>
              </a:rPr>
              <a:t> </a:t>
            </a:r>
            <a:r>
              <a:rPr sz="2000" spc="10" dirty="0">
                <a:latin typeface="Lato"/>
                <a:cs typeface="Lato"/>
              </a:rPr>
              <a:t>lighting</a:t>
            </a:r>
            <a:r>
              <a:rPr sz="2000" spc="-130" dirty="0">
                <a:latin typeface="Lato"/>
                <a:cs typeface="Lato"/>
              </a:rPr>
              <a:t> </a:t>
            </a:r>
            <a:r>
              <a:rPr sz="2000" spc="-5" dirty="0">
                <a:latin typeface="Lato"/>
                <a:cs typeface="Lato"/>
              </a:rPr>
              <a:t>conditions.</a:t>
            </a:r>
            <a:endParaRPr sz="2000">
              <a:latin typeface="Lato"/>
              <a:cs typeface="Lato"/>
            </a:endParaRPr>
          </a:p>
          <a:p>
            <a:pPr>
              <a:lnSpc>
                <a:spcPct val="100000"/>
              </a:lnSpc>
              <a:spcBef>
                <a:spcPts val="45"/>
              </a:spcBef>
              <a:buFont typeface="Arial"/>
              <a:buChar char="●"/>
            </a:pPr>
            <a:endParaRPr sz="2400">
              <a:latin typeface="Lato"/>
              <a:cs typeface="Lato"/>
            </a:endParaRPr>
          </a:p>
          <a:p>
            <a:pPr marL="394335" marR="5080" indent="-382270">
              <a:lnSpc>
                <a:spcPct val="165600"/>
              </a:lnSpc>
              <a:buFont typeface="Arial"/>
              <a:buChar char="●"/>
              <a:tabLst>
                <a:tab pos="394335" algn="l"/>
                <a:tab pos="394970" algn="l"/>
              </a:tabLst>
            </a:pPr>
            <a:r>
              <a:rPr sz="2000" spc="20" dirty="0">
                <a:latin typeface="Lato"/>
                <a:cs typeface="Lato"/>
              </a:rPr>
              <a:t>Plain</a:t>
            </a:r>
            <a:r>
              <a:rPr sz="2000" spc="-130" dirty="0">
                <a:latin typeface="Lato"/>
                <a:cs typeface="Lato"/>
              </a:rPr>
              <a:t> </a:t>
            </a:r>
            <a:r>
              <a:rPr sz="2000" spc="5" dirty="0">
                <a:latin typeface="Lato"/>
                <a:cs typeface="Lato"/>
              </a:rPr>
              <a:t>background</a:t>
            </a:r>
            <a:r>
              <a:rPr sz="2000" spc="-130" dirty="0">
                <a:latin typeface="Lato"/>
                <a:cs typeface="Lato"/>
              </a:rPr>
              <a:t> </a:t>
            </a:r>
            <a:r>
              <a:rPr sz="2000" spc="15" dirty="0">
                <a:latin typeface="Lato"/>
                <a:cs typeface="Lato"/>
              </a:rPr>
              <a:t>is</a:t>
            </a:r>
            <a:r>
              <a:rPr sz="2000" spc="-130" dirty="0">
                <a:latin typeface="Lato"/>
                <a:cs typeface="Lato"/>
              </a:rPr>
              <a:t> </a:t>
            </a:r>
            <a:r>
              <a:rPr sz="2000" spc="-10" dirty="0">
                <a:latin typeface="Lato"/>
                <a:cs typeface="Lato"/>
              </a:rPr>
              <a:t>needed</a:t>
            </a:r>
            <a:r>
              <a:rPr sz="2000" spc="-125" dirty="0">
                <a:latin typeface="Lato"/>
                <a:cs typeface="Lato"/>
              </a:rPr>
              <a:t> </a:t>
            </a:r>
            <a:r>
              <a:rPr sz="2000" spc="5" dirty="0">
                <a:latin typeface="Lato"/>
                <a:cs typeface="Lato"/>
              </a:rPr>
              <a:t>for</a:t>
            </a:r>
            <a:r>
              <a:rPr sz="2000" spc="-130" dirty="0">
                <a:latin typeface="Lato"/>
                <a:cs typeface="Lato"/>
              </a:rPr>
              <a:t> </a:t>
            </a:r>
            <a:r>
              <a:rPr sz="2000" spc="5" dirty="0">
                <a:latin typeface="Lato"/>
                <a:cs typeface="Lato"/>
              </a:rPr>
              <a:t>the</a:t>
            </a:r>
            <a:r>
              <a:rPr sz="2000" spc="-130" dirty="0">
                <a:latin typeface="Lato"/>
                <a:cs typeface="Lato"/>
              </a:rPr>
              <a:t> </a:t>
            </a:r>
            <a:r>
              <a:rPr sz="2000" dirty="0">
                <a:latin typeface="Lato"/>
                <a:cs typeface="Lato"/>
              </a:rPr>
              <a:t>model</a:t>
            </a:r>
            <a:r>
              <a:rPr sz="2000" spc="-125" dirty="0">
                <a:latin typeface="Lato"/>
                <a:cs typeface="Lato"/>
              </a:rPr>
              <a:t> </a:t>
            </a:r>
            <a:r>
              <a:rPr sz="2000" dirty="0">
                <a:latin typeface="Lato"/>
                <a:cs typeface="Lato"/>
              </a:rPr>
              <a:t>to</a:t>
            </a:r>
            <a:r>
              <a:rPr sz="2000" spc="-130" dirty="0">
                <a:latin typeface="Lato"/>
                <a:cs typeface="Lato"/>
              </a:rPr>
              <a:t> </a:t>
            </a:r>
            <a:r>
              <a:rPr sz="2000" dirty="0">
                <a:latin typeface="Lato"/>
                <a:cs typeface="Lato"/>
              </a:rPr>
              <a:t>detect</a:t>
            </a:r>
            <a:r>
              <a:rPr sz="2000" spc="-130" dirty="0">
                <a:latin typeface="Lato"/>
                <a:cs typeface="Lato"/>
              </a:rPr>
              <a:t> </a:t>
            </a:r>
            <a:r>
              <a:rPr sz="2000" dirty="0">
                <a:latin typeface="Lato"/>
                <a:cs typeface="Lato"/>
              </a:rPr>
              <a:t>with  </a:t>
            </a:r>
            <a:r>
              <a:rPr sz="2000" spc="-5" dirty="0">
                <a:latin typeface="Lato"/>
                <a:cs typeface="Lato"/>
              </a:rPr>
              <a:t>accuracy.</a:t>
            </a:r>
            <a:endParaRPr sz="2000">
              <a:latin typeface="Lato"/>
              <a:cs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2473" y="1376432"/>
            <a:ext cx="2066925" cy="482600"/>
          </a:xfrm>
          <a:prstGeom prst="rect">
            <a:avLst/>
          </a:prstGeom>
        </p:spPr>
        <p:txBody>
          <a:bodyPr vert="horz" wrap="square" lIns="0" tIns="12700" rIns="0" bIns="0" rtlCol="0">
            <a:spAutoFit/>
          </a:bodyPr>
          <a:lstStyle/>
          <a:p>
            <a:pPr marL="12700">
              <a:lnSpc>
                <a:spcPct val="100000"/>
              </a:lnSpc>
              <a:spcBef>
                <a:spcPts val="100"/>
              </a:spcBef>
            </a:pPr>
            <a:r>
              <a:rPr sz="3000" spc="-30" dirty="0">
                <a:solidFill>
                  <a:srgbClr val="1A1A1A"/>
                </a:solidFill>
              </a:rPr>
              <a:t>Conclusion</a:t>
            </a:r>
            <a:endParaRPr sz="3000"/>
          </a:p>
        </p:txBody>
      </p:sp>
      <p:sp>
        <p:nvSpPr>
          <p:cNvPr id="3" name="object 3"/>
          <p:cNvSpPr txBox="1"/>
          <p:nvPr/>
        </p:nvSpPr>
        <p:spPr>
          <a:xfrm>
            <a:off x="892998" y="2102750"/>
            <a:ext cx="7444105" cy="1283941"/>
          </a:xfrm>
          <a:prstGeom prst="rect">
            <a:avLst/>
          </a:prstGeom>
        </p:spPr>
        <p:txBody>
          <a:bodyPr vert="horz" wrap="square" lIns="0" tIns="12700" rIns="0" bIns="0" rtlCol="0">
            <a:spAutoFit/>
          </a:bodyPr>
          <a:lstStyle/>
          <a:p>
            <a:pPr marL="379095" marR="5080" indent="-367030" algn="just">
              <a:lnSpc>
                <a:spcPct val="114599"/>
              </a:lnSpc>
              <a:spcBef>
                <a:spcPts val="100"/>
              </a:spcBef>
              <a:buFont typeface="Arial"/>
              <a:buChar char="●"/>
              <a:tabLst>
                <a:tab pos="379095" algn="l"/>
                <a:tab pos="379730" algn="l"/>
              </a:tabLst>
            </a:pPr>
            <a:r>
              <a:rPr sz="1800" dirty="0">
                <a:latin typeface="Times New Roman"/>
                <a:cs typeface="Times New Roman"/>
              </a:rPr>
              <a:t>In </a:t>
            </a:r>
            <a:r>
              <a:rPr sz="1800" spc="-5" dirty="0">
                <a:latin typeface="Times New Roman"/>
                <a:cs typeface="Times New Roman"/>
              </a:rPr>
              <a:t>this </a:t>
            </a:r>
            <a:r>
              <a:rPr sz="1800" dirty="0">
                <a:latin typeface="Times New Roman"/>
                <a:cs typeface="Times New Roman"/>
              </a:rPr>
              <a:t>report, a functional real </a:t>
            </a:r>
            <a:r>
              <a:rPr sz="1800" spc="-5" dirty="0">
                <a:latin typeface="Times New Roman"/>
                <a:cs typeface="Times New Roman"/>
              </a:rPr>
              <a:t>time </a:t>
            </a:r>
            <a:r>
              <a:rPr sz="1800" dirty="0">
                <a:latin typeface="Times New Roman"/>
                <a:cs typeface="Times New Roman"/>
              </a:rPr>
              <a:t>vision based </a:t>
            </a:r>
            <a:r>
              <a:rPr sz="1800" spc="-5" dirty="0">
                <a:latin typeface="Times New Roman"/>
                <a:cs typeface="Times New Roman"/>
              </a:rPr>
              <a:t>american sign language  </a:t>
            </a:r>
            <a:r>
              <a:rPr sz="1800" dirty="0">
                <a:latin typeface="Times New Roman"/>
                <a:cs typeface="Times New Roman"/>
              </a:rPr>
              <a:t>recognition for </a:t>
            </a:r>
            <a:r>
              <a:rPr sz="1800" spc="-5" dirty="0">
                <a:latin typeface="Times New Roman"/>
                <a:cs typeface="Times New Roman"/>
              </a:rPr>
              <a:t>D</a:t>
            </a:r>
            <a:r>
              <a:rPr lang="en-US" spc="-5" dirty="0">
                <a:latin typeface="Times New Roman"/>
                <a:cs typeface="Times New Roman"/>
              </a:rPr>
              <a:t>eaf and Aphonic</a:t>
            </a:r>
            <a:r>
              <a:rPr sz="1800" spc="-5" dirty="0">
                <a:latin typeface="Times New Roman"/>
                <a:cs typeface="Times New Roman"/>
              </a:rPr>
              <a:t> </a:t>
            </a:r>
            <a:r>
              <a:rPr sz="1800" dirty="0">
                <a:latin typeface="Times New Roman"/>
                <a:cs typeface="Times New Roman"/>
              </a:rPr>
              <a:t>people have been developed for </a:t>
            </a:r>
            <a:r>
              <a:rPr sz="1800" spc="-5" dirty="0">
                <a:latin typeface="Times New Roman"/>
                <a:cs typeface="Times New Roman"/>
              </a:rPr>
              <a:t>asl</a:t>
            </a:r>
            <a:r>
              <a:rPr sz="1800" spc="-40" dirty="0">
                <a:latin typeface="Times New Roman"/>
                <a:cs typeface="Times New Roman"/>
              </a:rPr>
              <a:t> </a:t>
            </a:r>
            <a:r>
              <a:rPr sz="1800" spc="-5" dirty="0">
                <a:latin typeface="Times New Roman"/>
                <a:cs typeface="Times New Roman"/>
              </a:rPr>
              <a:t>alphabets.</a:t>
            </a:r>
            <a:endParaRPr sz="1800" dirty="0">
              <a:latin typeface="Times New Roman"/>
              <a:cs typeface="Times New Roman"/>
            </a:endParaRPr>
          </a:p>
          <a:p>
            <a:pPr marL="379095" indent="-367030" algn="just">
              <a:lnSpc>
                <a:spcPct val="100000"/>
              </a:lnSpc>
              <a:spcBef>
                <a:spcPts val="315"/>
              </a:spcBef>
              <a:buFont typeface="Arial"/>
              <a:buChar char="●"/>
              <a:tabLst>
                <a:tab pos="379095" algn="l"/>
                <a:tab pos="379730" algn="l"/>
              </a:tabLst>
            </a:pPr>
            <a:r>
              <a:rPr sz="1800" spc="-5" dirty="0">
                <a:latin typeface="Times New Roman"/>
                <a:cs typeface="Times New Roman"/>
              </a:rPr>
              <a:t>We achieved an accuracy </a:t>
            </a:r>
            <a:r>
              <a:rPr sz="1800" dirty="0">
                <a:latin typeface="Times New Roman"/>
                <a:cs typeface="Times New Roman"/>
              </a:rPr>
              <a:t>of </a:t>
            </a:r>
            <a:r>
              <a:rPr sz="1800" b="1" dirty="0">
                <a:latin typeface="Times New Roman"/>
                <a:cs typeface="Times New Roman"/>
              </a:rPr>
              <a:t>9</a:t>
            </a:r>
            <a:r>
              <a:rPr lang="en-US" sz="1800" b="1" dirty="0">
                <a:latin typeface="Times New Roman"/>
                <a:cs typeface="Times New Roman"/>
              </a:rPr>
              <a:t>8</a:t>
            </a:r>
            <a:r>
              <a:rPr sz="1800" b="1" dirty="0">
                <a:latin typeface="Times New Roman"/>
                <a:cs typeface="Times New Roman"/>
              </a:rPr>
              <a:t>.</a:t>
            </a:r>
            <a:r>
              <a:rPr lang="en-US" sz="1800" b="1" dirty="0">
                <a:latin typeface="Times New Roman"/>
                <a:cs typeface="Times New Roman"/>
              </a:rPr>
              <a:t>00</a:t>
            </a:r>
            <a:r>
              <a:rPr sz="1800" b="1" dirty="0">
                <a:latin typeface="Times New Roman"/>
                <a:cs typeface="Times New Roman"/>
              </a:rPr>
              <a:t>% </a:t>
            </a:r>
            <a:r>
              <a:rPr sz="1800" dirty="0">
                <a:latin typeface="Times New Roman"/>
                <a:cs typeface="Times New Roman"/>
              </a:rPr>
              <a:t>on our</a:t>
            </a:r>
            <a:r>
              <a:rPr sz="1800" spc="45" dirty="0">
                <a:latin typeface="Times New Roman"/>
                <a:cs typeface="Times New Roman"/>
              </a:rPr>
              <a:t> </a:t>
            </a:r>
            <a:r>
              <a:rPr sz="1800" dirty="0">
                <a:latin typeface="Times New Roman"/>
                <a:cs typeface="Times New Roman"/>
              </a:rPr>
              <a:t>dataset.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2473" y="1376432"/>
            <a:ext cx="2477770" cy="482600"/>
          </a:xfrm>
          <a:prstGeom prst="rect">
            <a:avLst/>
          </a:prstGeom>
        </p:spPr>
        <p:txBody>
          <a:bodyPr vert="horz" wrap="square" lIns="0" tIns="12700" rIns="0" bIns="0" rtlCol="0">
            <a:spAutoFit/>
          </a:bodyPr>
          <a:lstStyle/>
          <a:p>
            <a:pPr marL="12700">
              <a:lnSpc>
                <a:spcPct val="100000"/>
              </a:lnSpc>
              <a:spcBef>
                <a:spcPts val="100"/>
              </a:spcBef>
            </a:pPr>
            <a:r>
              <a:rPr sz="3000" spc="30" dirty="0">
                <a:solidFill>
                  <a:srgbClr val="1A1A1A"/>
                </a:solidFill>
              </a:rPr>
              <a:t>Future</a:t>
            </a:r>
            <a:r>
              <a:rPr sz="3000" spc="-165" dirty="0">
                <a:solidFill>
                  <a:srgbClr val="1A1A1A"/>
                </a:solidFill>
              </a:rPr>
              <a:t> </a:t>
            </a:r>
            <a:r>
              <a:rPr sz="3000" spc="5" dirty="0">
                <a:solidFill>
                  <a:srgbClr val="1A1A1A"/>
                </a:solidFill>
              </a:rPr>
              <a:t>Scope</a:t>
            </a:r>
            <a:endParaRPr sz="3000"/>
          </a:p>
        </p:txBody>
      </p:sp>
      <p:sp>
        <p:nvSpPr>
          <p:cNvPr id="3" name="object 3"/>
          <p:cNvSpPr txBox="1"/>
          <p:nvPr/>
        </p:nvSpPr>
        <p:spPr>
          <a:xfrm>
            <a:off x="802473" y="2102750"/>
            <a:ext cx="7528559" cy="2217145"/>
          </a:xfrm>
          <a:prstGeom prst="rect">
            <a:avLst/>
          </a:prstGeom>
        </p:spPr>
        <p:txBody>
          <a:bodyPr vert="horz" wrap="square" lIns="0" tIns="12700" rIns="0" bIns="0" rtlCol="0">
            <a:spAutoFit/>
          </a:bodyPr>
          <a:lstStyle/>
          <a:p>
            <a:pPr marL="469265" marR="5080" indent="-457200">
              <a:lnSpc>
                <a:spcPct val="114599"/>
              </a:lnSpc>
              <a:spcBef>
                <a:spcPts val="100"/>
              </a:spcBef>
              <a:buFont typeface="AoyagiKouzanFontT"/>
              <a:buChar char="❖"/>
              <a:tabLst>
                <a:tab pos="469265" algn="l"/>
                <a:tab pos="469900" algn="l"/>
                <a:tab pos="914400" algn="l"/>
                <a:tab pos="1320165" algn="l"/>
                <a:tab pos="2248535" algn="l"/>
                <a:tab pos="2553970" algn="l"/>
                <a:tab pos="3377565" algn="l"/>
                <a:tab pos="4089400" algn="l"/>
                <a:tab pos="5026660" algn="l"/>
                <a:tab pos="5584825" algn="l"/>
                <a:tab pos="5890260" algn="l"/>
                <a:tab pos="6410325" algn="l"/>
                <a:tab pos="6729095" algn="l"/>
              </a:tabLst>
            </a:pPr>
            <a:r>
              <a:rPr sz="1800" spc="-5" dirty="0">
                <a:latin typeface="Times New Roman"/>
                <a:cs typeface="Times New Roman"/>
              </a:rPr>
              <a:t>W</a:t>
            </a:r>
            <a:r>
              <a:rPr sz="1800" dirty="0">
                <a:latin typeface="Times New Roman"/>
                <a:cs typeface="Times New Roman"/>
              </a:rPr>
              <a:t>e	</a:t>
            </a:r>
            <a:r>
              <a:rPr sz="1800" spc="-5" dirty="0">
                <a:latin typeface="Times New Roman"/>
                <a:cs typeface="Times New Roman"/>
              </a:rPr>
              <a:t>ar</a:t>
            </a:r>
            <a:r>
              <a:rPr sz="1800" dirty="0">
                <a:latin typeface="Times New Roman"/>
                <a:cs typeface="Times New Roman"/>
              </a:rPr>
              <a:t>e	planning	</a:t>
            </a:r>
            <a:r>
              <a:rPr sz="1800" spc="-5" dirty="0">
                <a:latin typeface="Times New Roman"/>
                <a:cs typeface="Times New Roman"/>
              </a:rPr>
              <a:t>t</a:t>
            </a:r>
            <a:r>
              <a:rPr sz="1800" dirty="0">
                <a:latin typeface="Times New Roman"/>
                <a:cs typeface="Times New Roman"/>
              </a:rPr>
              <a:t>o	</a:t>
            </a:r>
            <a:r>
              <a:rPr sz="1800" spc="-5" dirty="0">
                <a:latin typeface="Times New Roman"/>
                <a:cs typeface="Times New Roman"/>
              </a:rPr>
              <a:t>achiev</a:t>
            </a:r>
            <a:r>
              <a:rPr sz="1800" dirty="0">
                <a:latin typeface="Times New Roman"/>
                <a:cs typeface="Times New Roman"/>
              </a:rPr>
              <a:t>e	higher	</a:t>
            </a:r>
            <a:r>
              <a:rPr sz="1800" spc="-5" dirty="0">
                <a:latin typeface="Times New Roman"/>
                <a:cs typeface="Times New Roman"/>
              </a:rPr>
              <a:t>accurac</a:t>
            </a:r>
            <a:r>
              <a:rPr sz="1800" dirty="0">
                <a:latin typeface="Times New Roman"/>
                <a:cs typeface="Times New Roman"/>
              </a:rPr>
              <a:t>y	</a:t>
            </a:r>
            <a:r>
              <a:rPr sz="1800" spc="-5" dirty="0">
                <a:latin typeface="Times New Roman"/>
                <a:cs typeface="Times New Roman"/>
              </a:rPr>
              <a:t>eve</a:t>
            </a:r>
            <a:r>
              <a:rPr sz="1800" dirty="0">
                <a:latin typeface="Times New Roman"/>
                <a:cs typeface="Times New Roman"/>
              </a:rPr>
              <a:t>n	</a:t>
            </a:r>
            <a:r>
              <a:rPr sz="1800" spc="-5" dirty="0">
                <a:latin typeface="Times New Roman"/>
                <a:cs typeface="Times New Roman"/>
              </a:rPr>
              <a:t>i</a:t>
            </a:r>
            <a:r>
              <a:rPr sz="1800" dirty="0">
                <a:latin typeface="Times New Roman"/>
                <a:cs typeface="Times New Roman"/>
              </a:rPr>
              <a:t>n	</a:t>
            </a:r>
            <a:r>
              <a:rPr sz="1800" spc="-5" dirty="0">
                <a:latin typeface="Times New Roman"/>
                <a:cs typeface="Times New Roman"/>
              </a:rPr>
              <a:t>cas</a:t>
            </a:r>
            <a:r>
              <a:rPr sz="1800" dirty="0">
                <a:latin typeface="Times New Roman"/>
                <a:cs typeface="Times New Roman"/>
              </a:rPr>
              <a:t>e	of	</a:t>
            </a:r>
            <a:r>
              <a:rPr sz="1800" spc="-5" dirty="0">
                <a:latin typeface="Times New Roman"/>
                <a:cs typeface="Times New Roman"/>
              </a:rPr>
              <a:t>complex  </a:t>
            </a:r>
            <a:r>
              <a:rPr sz="1800" dirty="0">
                <a:latin typeface="Times New Roman"/>
                <a:cs typeface="Times New Roman"/>
              </a:rPr>
              <a:t>backgrounds by </a:t>
            </a:r>
            <a:r>
              <a:rPr sz="1800" spc="-5" dirty="0">
                <a:latin typeface="Times New Roman"/>
                <a:cs typeface="Times New Roman"/>
              </a:rPr>
              <a:t>trying </a:t>
            </a:r>
            <a:r>
              <a:rPr sz="1800" dirty="0">
                <a:latin typeface="Times New Roman"/>
                <a:cs typeface="Times New Roman"/>
              </a:rPr>
              <a:t>out various background </a:t>
            </a:r>
            <a:r>
              <a:rPr sz="1800" spc="-5" dirty="0">
                <a:latin typeface="Times New Roman"/>
                <a:cs typeface="Times New Roman"/>
              </a:rPr>
              <a:t>subtraction</a:t>
            </a:r>
            <a:r>
              <a:rPr sz="1800" spc="-40" dirty="0">
                <a:latin typeface="Times New Roman"/>
                <a:cs typeface="Times New Roman"/>
              </a:rPr>
              <a:t> </a:t>
            </a:r>
            <a:r>
              <a:rPr sz="1800" spc="-5" dirty="0">
                <a:latin typeface="Times New Roman"/>
                <a:cs typeface="Times New Roman"/>
              </a:rPr>
              <a:t>algorithms.</a:t>
            </a:r>
            <a:endParaRPr sz="1800" dirty="0">
              <a:latin typeface="Times New Roman"/>
              <a:cs typeface="Times New Roman"/>
            </a:endParaRPr>
          </a:p>
          <a:p>
            <a:pPr marL="469265" marR="5080" indent="-457200">
              <a:lnSpc>
                <a:spcPct val="114599"/>
              </a:lnSpc>
              <a:buFont typeface="AoyagiKouzanFontT"/>
              <a:buChar char="❖"/>
              <a:tabLst>
                <a:tab pos="469265" algn="l"/>
                <a:tab pos="469900" algn="l"/>
              </a:tabLst>
            </a:pPr>
            <a:r>
              <a:rPr sz="1800" spc="-5" dirty="0">
                <a:latin typeface="Times New Roman"/>
                <a:cs typeface="Times New Roman"/>
              </a:rPr>
              <a:t>We are also thinking </a:t>
            </a:r>
            <a:r>
              <a:rPr sz="1800" dirty="0">
                <a:latin typeface="Times New Roman"/>
                <a:cs typeface="Times New Roman"/>
              </a:rPr>
              <a:t>of </a:t>
            </a:r>
            <a:r>
              <a:rPr sz="1800" spc="-5" dirty="0">
                <a:latin typeface="Times New Roman"/>
                <a:cs typeface="Times New Roman"/>
              </a:rPr>
              <a:t>improving the </a:t>
            </a:r>
            <a:r>
              <a:rPr sz="1800" dirty="0">
                <a:latin typeface="Times New Roman"/>
                <a:cs typeface="Times New Roman"/>
              </a:rPr>
              <a:t>preprocessing </a:t>
            </a:r>
            <a:r>
              <a:rPr sz="1800" spc="-5" dirty="0">
                <a:latin typeface="Times New Roman"/>
                <a:cs typeface="Times New Roman"/>
              </a:rPr>
              <a:t>to </a:t>
            </a:r>
            <a:r>
              <a:rPr sz="1800" dirty="0">
                <a:latin typeface="Times New Roman"/>
                <a:cs typeface="Times New Roman"/>
              </a:rPr>
              <a:t>predict gestures </a:t>
            </a:r>
            <a:r>
              <a:rPr sz="1800" spc="-5" dirty="0">
                <a:latin typeface="Times New Roman"/>
                <a:cs typeface="Times New Roman"/>
              </a:rPr>
              <a:t>in  low light conditions with </a:t>
            </a:r>
            <a:r>
              <a:rPr sz="1800" dirty="0">
                <a:latin typeface="Times New Roman"/>
                <a:cs typeface="Times New Roman"/>
              </a:rPr>
              <a:t>a higher</a:t>
            </a:r>
            <a:r>
              <a:rPr sz="1800" spc="-15" dirty="0">
                <a:latin typeface="Times New Roman"/>
                <a:cs typeface="Times New Roman"/>
              </a:rPr>
              <a:t> </a:t>
            </a:r>
            <a:r>
              <a:rPr sz="1800" spc="-5" dirty="0">
                <a:latin typeface="Times New Roman"/>
                <a:cs typeface="Times New Roman"/>
              </a:rPr>
              <a:t>accuracy.</a:t>
            </a:r>
            <a:endParaRPr lang="en-US" sz="1800" spc="-5" dirty="0">
              <a:latin typeface="Times New Roman"/>
              <a:cs typeface="Times New Roman"/>
            </a:endParaRPr>
          </a:p>
          <a:p>
            <a:pPr marL="469265" marR="5080" indent="-457200">
              <a:lnSpc>
                <a:spcPct val="114599"/>
              </a:lnSpc>
              <a:buFont typeface="AoyagiKouzanFontT"/>
              <a:buChar char="❖"/>
              <a:tabLst>
                <a:tab pos="469265" algn="l"/>
                <a:tab pos="469900" algn="l"/>
              </a:tabLst>
            </a:pPr>
            <a:r>
              <a:rPr lang="en-US" sz="1800" spc="-5" dirty="0">
                <a:latin typeface="Times New Roman"/>
                <a:cs typeface="Times New Roman"/>
              </a:rPr>
              <a:t>Prediction </a:t>
            </a:r>
            <a:r>
              <a:rPr lang="en-US" sz="1800" dirty="0">
                <a:latin typeface="Times New Roman"/>
                <a:cs typeface="Times New Roman"/>
              </a:rPr>
              <a:t>has been </a:t>
            </a:r>
            <a:r>
              <a:rPr lang="en-US" sz="1800" spc="-5" dirty="0">
                <a:latin typeface="Times New Roman"/>
                <a:cs typeface="Times New Roman"/>
              </a:rPr>
              <a:t>improved after implementing two layers </a:t>
            </a:r>
            <a:r>
              <a:rPr lang="en-US" sz="1800" dirty="0">
                <a:latin typeface="Times New Roman"/>
                <a:cs typeface="Times New Roman"/>
              </a:rPr>
              <a:t>of </a:t>
            </a:r>
            <a:r>
              <a:rPr lang="en-US" sz="1800" spc="-5" dirty="0">
                <a:latin typeface="Times New Roman"/>
                <a:cs typeface="Times New Roman"/>
              </a:rPr>
              <a:t>algorithms in  which we </a:t>
            </a:r>
            <a:r>
              <a:rPr lang="en-US" sz="1800" dirty="0">
                <a:latin typeface="Times New Roman"/>
                <a:cs typeface="Times New Roman"/>
              </a:rPr>
              <a:t>verify </a:t>
            </a:r>
            <a:r>
              <a:rPr lang="en-US" sz="1800" spc="-5" dirty="0">
                <a:latin typeface="Times New Roman"/>
                <a:cs typeface="Times New Roman"/>
              </a:rPr>
              <a:t>and </a:t>
            </a:r>
            <a:r>
              <a:rPr lang="en-US" sz="1800" dirty="0">
                <a:latin typeface="Times New Roman"/>
                <a:cs typeface="Times New Roman"/>
              </a:rPr>
              <a:t>predict </a:t>
            </a:r>
            <a:r>
              <a:rPr lang="en-US" sz="1800" spc="-5" dirty="0">
                <a:latin typeface="Times New Roman"/>
                <a:cs typeface="Times New Roman"/>
              </a:rPr>
              <a:t>symbols which are more similar to each</a:t>
            </a:r>
            <a:r>
              <a:rPr lang="en-US" sz="1800" spc="-45" dirty="0">
                <a:latin typeface="Times New Roman"/>
                <a:cs typeface="Times New Roman"/>
              </a:rPr>
              <a:t> </a:t>
            </a:r>
            <a:r>
              <a:rPr lang="en-US" sz="1800" dirty="0">
                <a:latin typeface="Times New Roman"/>
                <a:cs typeface="Times New Roman"/>
              </a:rPr>
              <a:t>other.</a:t>
            </a:r>
          </a:p>
          <a:p>
            <a:pPr marL="469265" marR="5080" indent="-457200">
              <a:lnSpc>
                <a:spcPct val="114599"/>
              </a:lnSpc>
              <a:buFont typeface="AoyagiKouzanFontT"/>
              <a:buChar char="❖"/>
              <a:tabLst>
                <a:tab pos="469265" algn="l"/>
                <a:tab pos="469900" algn="l"/>
              </a:tabLst>
            </a:pPr>
            <a:endParaRPr sz="1800" dirty="0">
              <a:latin typeface="Times New Roman"/>
              <a:cs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657D960C-BEEE-AF1A-C744-8FA109CC8C2D}"/>
              </a:ext>
            </a:extLst>
          </p:cNvPr>
          <p:cNvSpPr txBox="1">
            <a:spLocks noGrp="1"/>
          </p:cNvSpPr>
          <p:nvPr>
            <p:ph type="title"/>
          </p:nvPr>
        </p:nvSpPr>
        <p:spPr>
          <a:xfrm>
            <a:off x="802473" y="666750"/>
            <a:ext cx="2477770" cy="474489"/>
          </a:xfrm>
          <a:prstGeom prst="rect">
            <a:avLst/>
          </a:prstGeom>
        </p:spPr>
        <p:txBody>
          <a:bodyPr vert="horz" wrap="square" lIns="0" tIns="12700" rIns="0" bIns="0" rtlCol="0">
            <a:spAutoFit/>
          </a:bodyPr>
          <a:lstStyle/>
          <a:p>
            <a:pPr marL="12700">
              <a:lnSpc>
                <a:spcPct val="100000"/>
              </a:lnSpc>
              <a:spcBef>
                <a:spcPts val="100"/>
              </a:spcBef>
            </a:pPr>
            <a:r>
              <a:rPr lang="en-US" sz="3000" spc="30" dirty="0">
                <a:solidFill>
                  <a:srgbClr val="1A1A1A"/>
                </a:solidFill>
              </a:rPr>
              <a:t>Reference</a:t>
            </a:r>
            <a:endParaRPr sz="3000" dirty="0"/>
          </a:p>
        </p:txBody>
      </p:sp>
      <p:sp>
        <p:nvSpPr>
          <p:cNvPr id="8" name="TextBox 7">
            <a:extLst>
              <a:ext uri="{FF2B5EF4-FFF2-40B4-BE49-F238E27FC236}">
                <a16:creationId xmlns:a16="http://schemas.microsoft.com/office/drawing/2014/main" id="{FC3496D2-F793-0C74-64F5-4F523C4D3D3A}"/>
              </a:ext>
            </a:extLst>
          </p:cNvPr>
          <p:cNvSpPr txBox="1"/>
          <p:nvPr/>
        </p:nvSpPr>
        <p:spPr>
          <a:xfrm>
            <a:off x="685800" y="1504950"/>
            <a:ext cx="8229600" cy="3139321"/>
          </a:xfrm>
          <a:prstGeom prst="rect">
            <a:avLst/>
          </a:prstGeom>
          <a:noFill/>
        </p:spPr>
        <p:txBody>
          <a:bodyPr wrap="square" rtlCol="0">
            <a:spAutoFit/>
          </a:bodyPr>
          <a:lstStyle/>
          <a:p>
            <a:pPr marL="285750" indent="-285750">
              <a:buFont typeface="Arial" panose="020B0604020202020204" pitchFamily="34" charset="0"/>
              <a:buChar char="•"/>
            </a:pPr>
            <a:r>
              <a:rPr lang="en-IN" dirty="0"/>
              <a:t>Article Artificial Intelligence Technologies for Sign Language Ilias Papastratis , Christos Chatzikonstantinous , Dimitrios Konstantinidis, Kosmas Dimitropoulos and Petros Daras sensors 2021 .</a:t>
            </a:r>
          </a:p>
          <a:p>
            <a:pPr marL="285750" indent="-285750">
              <a:buFont typeface="Arial" panose="020B0604020202020204" pitchFamily="34" charset="0"/>
              <a:buChar char="•"/>
            </a:pPr>
            <a:r>
              <a:rPr lang="en-US" dirty="0"/>
              <a:t>International Journal For Technological Research In Engineering Volume 7, Issue 12, August-202</a:t>
            </a:r>
            <a:r>
              <a:rPr lang="en-IN" dirty="0"/>
              <a:t>0</a:t>
            </a:r>
          </a:p>
          <a:p>
            <a:pPr marL="285750" indent="-285750">
              <a:buFont typeface="Arial" panose="020B0604020202020204" pitchFamily="34" charset="0"/>
              <a:buChar char="•"/>
            </a:pPr>
            <a:r>
              <a:rPr lang="en-IN" dirty="0"/>
              <a:t>Sign Language Recognition By Image Processing 1Sabari Priya A, 2Adrija Nair, 3Sreejin Madhavan, 4Kavitha Issac </a:t>
            </a:r>
            <a:r>
              <a:rPr lang="en-US" dirty="0"/>
              <a:t>IJCRT | Volume 11, Issue 6 June 2023.</a:t>
            </a:r>
          </a:p>
          <a:p>
            <a:pPr marL="285750" indent="-285750">
              <a:buFont typeface="Arial" panose="020B0604020202020204" pitchFamily="34" charset="0"/>
              <a:buChar char="•"/>
            </a:pPr>
            <a:r>
              <a:rPr lang="en-US" dirty="0"/>
              <a:t>E. Rajalakshmi et al.: Multi-Semantic Discriminative Feature Learning for Sign Gesture Recognition volume 11| 2023.</a:t>
            </a:r>
          </a:p>
          <a:p>
            <a:pPr marL="285750" indent="-285750">
              <a:buFont typeface="Arial" panose="020B0604020202020204" pitchFamily="34" charset="0"/>
              <a:buChar char="•"/>
            </a:pPr>
            <a:r>
              <a:rPr lang="en-US" dirty="0"/>
              <a:t>N. Naz et al.: SIGNGRAPH: An Efficient and Accurate Pose-Based Graph Convolution Approach Toward SLR volume 11 | 2023.</a:t>
            </a:r>
            <a:endParaRPr lang="en-IN" dirty="0"/>
          </a:p>
        </p:txBody>
      </p:sp>
    </p:spTree>
    <p:extLst>
      <p:ext uri="{BB962C8B-B14F-4D97-AF65-F5344CB8AC3E}">
        <p14:creationId xmlns:p14="http://schemas.microsoft.com/office/powerpoint/2010/main" val="31916521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A9987"/>
        </a:solidFill>
        <a:effectLst/>
      </p:bgPr>
    </p:bg>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1A9987"/>
          </a:solidFill>
        </p:spPr>
        <p:txBody>
          <a:bodyPr wrap="square" lIns="0" tIns="0" rIns="0" bIns="0" rtlCol="0"/>
          <a:lstStyle/>
          <a:p>
            <a:endParaRPr dirty="0"/>
          </a:p>
        </p:txBody>
      </p:sp>
      <p:sp>
        <p:nvSpPr>
          <p:cNvPr id="3" name="object 3"/>
          <p:cNvSpPr/>
          <p:nvPr/>
        </p:nvSpPr>
        <p:spPr>
          <a:xfrm>
            <a:off x="830389" y="4169118"/>
            <a:ext cx="746125" cy="46355"/>
          </a:xfrm>
          <a:custGeom>
            <a:avLst/>
            <a:gdLst/>
            <a:ahLst/>
            <a:cxnLst/>
            <a:rect l="l" t="t" r="r" b="b"/>
            <a:pathLst>
              <a:path w="746125" h="46354">
                <a:moveTo>
                  <a:pt x="745756" y="0"/>
                </a:moveTo>
                <a:lnTo>
                  <a:pt x="376008" y="0"/>
                </a:lnTo>
                <a:lnTo>
                  <a:pt x="372897" y="0"/>
                </a:lnTo>
                <a:lnTo>
                  <a:pt x="0" y="0"/>
                </a:lnTo>
                <a:lnTo>
                  <a:pt x="0" y="45834"/>
                </a:lnTo>
                <a:lnTo>
                  <a:pt x="372897" y="45834"/>
                </a:lnTo>
                <a:lnTo>
                  <a:pt x="376008" y="45834"/>
                </a:lnTo>
                <a:lnTo>
                  <a:pt x="745756" y="45834"/>
                </a:lnTo>
                <a:lnTo>
                  <a:pt x="745756" y="0"/>
                </a:lnTo>
                <a:close/>
              </a:path>
            </a:pathLst>
          </a:custGeom>
          <a:solidFill>
            <a:srgbClr val="FFFFFF"/>
          </a:solidFill>
        </p:spPr>
        <p:txBody>
          <a:bodyPr wrap="square" lIns="0" tIns="0" rIns="0" bIns="0" rtlCol="0"/>
          <a:lstStyle/>
          <a:p>
            <a:endParaRPr/>
          </a:p>
        </p:txBody>
      </p:sp>
      <p:sp>
        <p:nvSpPr>
          <p:cNvPr id="4" name="object 4"/>
          <p:cNvSpPr txBox="1">
            <a:spLocks noGrp="1"/>
          </p:cNvSpPr>
          <p:nvPr>
            <p:ph type="title"/>
          </p:nvPr>
        </p:nvSpPr>
        <p:spPr>
          <a:xfrm>
            <a:off x="2114550" y="1809750"/>
            <a:ext cx="4315460" cy="939800"/>
          </a:xfrm>
          <a:prstGeom prst="rect">
            <a:avLst/>
          </a:prstGeom>
        </p:spPr>
        <p:txBody>
          <a:bodyPr vert="horz" wrap="square" lIns="0" tIns="12700" rIns="0" bIns="0" rtlCol="0">
            <a:spAutoFit/>
          </a:bodyPr>
          <a:lstStyle/>
          <a:p>
            <a:pPr marL="12700">
              <a:lnSpc>
                <a:spcPct val="100000"/>
              </a:lnSpc>
              <a:spcBef>
                <a:spcPts val="100"/>
              </a:spcBef>
            </a:pPr>
            <a:r>
              <a:rPr sz="6000" spc="15" dirty="0"/>
              <a:t>Thank </a:t>
            </a:r>
            <a:r>
              <a:rPr sz="6000" spc="-10" dirty="0"/>
              <a:t>You</a:t>
            </a:r>
            <a:endParaRPr sz="6000" dirty="0"/>
          </a:p>
        </p:txBody>
      </p:sp>
      <p:pic>
        <p:nvPicPr>
          <p:cNvPr id="6" name="Graphic 5" descr="Smiling with hearts face outline with solid fill">
            <a:extLst>
              <a:ext uri="{FF2B5EF4-FFF2-40B4-BE49-F238E27FC236}">
                <a16:creationId xmlns:a16="http://schemas.microsoft.com/office/drawing/2014/main" id="{156F4D4E-50D3-075E-8DB0-A363DF75C3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19800" y="1822450"/>
            <a:ext cx="914400" cy="914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 y="0"/>
            <a:ext cx="4572000" cy="5143500"/>
            <a:chOff x="1" y="0"/>
            <a:chExt cx="4572000" cy="5143500"/>
          </a:xfrm>
        </p:grpSpPr>
        <p:sp>
          <p:nvSpPr>
            <p:cNvPr id="3" name="object 3"/>
            <p:cNvSpPr/>
            <p:nvPr/>
          </p:nvSpPr>
          <p:spPr>
            <a:xfrm>
              <a:off x="1" y="0"/>
              <a:ext cx="4571989" cy="514343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649" y="0"/>
              <a:ext cx="4568825" cy="5143500"/>
            </a:xfrm>
            <a:custGeom>
              <a:avLst/>
              <a:gdLst/>
              <a:ahLst/>
              <a:cxnLst/>
              <a:rect l="l" t="t" r="r" b="b"/>
              <a:pathLst>
                <a:path w="4568825" h="5143500">
                  <a:moveTo>
                    <a:pt x="4568690" y="5143489"/>
                  </a:moveTo>
                  <a:lnTo>
                    <a:pt x="0" y="5143489"/>
                  </a:lnTo>
                  <a:lnTo>
                    <a:pt x="0" y="0"/>
                  </a:lnTo>
                  <a:lnTo>
                    <a:pt x="4568690" y="0"/>
                  </a:lnTo>
                  <a:lnTo>
                    <a:pt x="4568690" y="5143489"/>
                  </a:lnTo>
                  <a:close/>
                </a:path>
              </a:pathLst>
            </a:custGeom>
            <a:solidFill>
              <a:srgbClr val="178C7C">
                <a:alpha val="68078"/>
              </a:srgbClr>
            </a:solidFill>
          </p:spPr>
          <p:txBody>
            <a:bodyPr wrap="square" lIns="0" tIns="0" rIns="0" bIns="0" rtlCol="0"/>
            <a:lstStyle/>
            <a:p>
              <a:endParaRPr/>
            </a:p>
          </p:txBody>
        </p:sp>
        <p:sp>
          <p:nvSpPr>
            <p:cNvPr id="5" name="object 5"/>
            <p:cNvSpPr/>
            <p:nvPr/>
          </p:nvSpPr>
          <p:spPr>
            <a:xfrm>
              <a:off x="830389" y="1191259"/>
              <a:ext cx="746125" cy="46355"/>
            </a:xfrm>
            <a:custGeom>
              <a:avLst/>
              <a:gdLst/>
              <a:ahLst/>
              <a:cxnLst/>
              <a:rect l="l" t="t" r="r" b="b"/>
              <a:pathLst>
                <a:path w="746125" h="46355">
                  <a:moveTo>
                    <a:pt x="745756" y="0"/>
                  </a:moveTo>
                  <a:lnTo>
                    <a:pt x="376008" y="0"/>
                  </a:lnTo>
                  <a:lnTo>
                    <a:pt x="372897" y="0"/>
                  </a:lnTo>
                  <a:lnTo>
                    <a:pt x="0" y="0"/>
                  </a:lnTo>
                  <a:lnTo>
                    <a:pt x="0" y="45821"/>
                  </a:lnTo>
                  <a:lnTo>
                    <a:pt x="372897" y="45821"/>
                  </a:lnTo>
                  <a:lnTo>
                    <a:pt x="376008" y="45821"/>
                  </a:lnTo>
                  <a:lnTo>
                    <a:pt x="745756" y="45821"/>
                  </a:lnTo>
                  <a:lnTo>
                    <a:pt x="745756" y="0"/>
                  </a:lnTo>
                  <a:close/>
                </a:path>
              </a:pathLst>
            </a:custGeom>
            <a:solidFill>
              <a:srgbClr val="FFFFFF"/>
            </a:solidFill>
          </p:spPr>
          <p:txBody>
            <a:bodyPr wrap="square" lIns="0" tIns="0" rIns="0" bIns="0" rtlCol="0"/>
            <a:lstStyle/>
            <a:p>
              <a:endParaRPr/>
            </a:p>
          </p:txBody>
        </p:sp>
      </p:grpSp>
      <p:sp>
        <p:nvSpPr>
          <p:cNvPr id="6" name="object 6"/>
          <p:cNvSpPr txBox="1">
            <a:spLocks noGrp="1"/>
          </p:cNvSpPr>
          <p:nvPr>
            <p:ph type="title"/>
          </p:nvPr>
        </p:nvSpPr>
        <p:spPr>
          <a:xfrm>
            <a:off x="803023" y="1361192"/>
            <a:ext cx="3147060" cy="939800"/>
          </a:xfrm>
          <a:prstGeom prst="rect">
            <a:avLst/>
          </a:prstGeom>
        </p:spPr>
        <p:txBody>
          <a:bodyPr vert="horz" wrap="square" lIns="0" tIns="12700" rIns="0" bIns="0" rtlCol="0">
            <a:spAutoFit/>
          </a:bodyPr>
          <a:lstStyle/>
          <a:p>
            <a:pPr marL="12700">
              <a:lnSpc>
                <a:spcPct val="100000"/>
              </a:lnSpc>
              <a:spcBef>
                <a:spcPts val="100"/>
              </a:spcBef>
            </a:pPr>
            <a:r>
              <a:rPr sz="6000" spc="25" dirty="0"/>
              <a:t>Abstract</a:t>
            </a:r>
            <a:endParaRPr sz="6000" dirty="0"/>
          </a:p>
        </p:txBody>
      </p:sp>
      <p:sp>
        <p:nvSpPr>
          <p:cNvPr id="7" name="object 7"/>
          <p:cNvSpPr txBox="1"/>
          <p:nvPr/>
        </p:nvSpPr>
        <p:spPr>
          <a:xfrm>
            <a:off x="5362742" y="616438"/>
            <a:ext cx="3275329" cy="2601290"/>
          </a:xfrm>
          <a:prstGeom prst="rect">
            <a:avLst/>
          </a:prstGeom>
        </p:spPr>
        <p:txBody>
          <a:bodyPr vert="horz" wrap="square" lIns="0" tIns="12700" rIns="0" bIns="0" rtlCol="0">
            <a:spAutoFit/>
          </a:bodyPr>
          <a:lstStyle/>
          <a:p>
            <a:pPr marL="12700" marR="5080" algn="just">
              <a:lnSpc>
                <a:spcPct val="106200"/>
              </a:lnSpc>
              <a:spcBef>
                <a:spcPts val="100"/>
              </a:spcBef>
            </a:pPr>
            <a:r>
              <a:rPr sz="2000" spc="-5" dirty="0">
                <a:latin typeface="Times New Roman"/>
                <a:cs typeface="Times New Roman"/>
              </a:rPr>
              <a:t>Our </a:t>
            </a:r>
            <a:r>
              <a:rPr sz="2000" dirty="0">
                <a:latin typeface="Times New Roman"/>
                <a:cs typeface="Times New Roman"/>
              </a:rPr>
              <a:t>project </a:t>
            </a:r>
            <a:r>
              <a:rPr sz="2000" spc="-5" dirty="0">
                <a:latin typeface="Times New Roman"/>
                <a:cs typeface="Times New Roman"/>
              </a:rPr>
              <a:t>aims to create </a:t>
            </a:r>
            <a:r>
              <a:rPr sz="2000" dirty="0">
                <a:latin typeface="Times New Roman"/>
                <a:cs typeface="Times New Roman"/>
              </a:rPr>
              <a:t>a  </a:t>
            </a:r>
            <a:r>
              <a:rPr sz="2000" spc="-5" dirty="0">
                <a:latin typeface="Times New Roman"/>
                <a:cs typeface="Times New Roman"/>
              </a:rPr>
              <a:t>computer application and train  </a:t>
            </a:r>
            <a:r>
              <a:rPr sz="2000" dirty="0">
                <a:latin typeface="Times New Roman"/>
                <a:cs typeface="Times New Roman"/>
              </a:rPr>
              <a:t>a </a:t>
            </a:r>
            <a:r>
              <a:rPr sz="2000" spc="-5" dirty="0">
                <a:latin typeface="Times New Roman"/>
                <a:cs typeface="Times New Roman"/>
              </a:rPr>
              <a:t>model which shown </a:t>
            </a:r>
            <a:r>
              <a:rPr sz="2000" dirty="0">
                <a:latin typeface="Times New Roman"/>
                <a:cs typeface="Times New Roman"/>
              </a:rPr>
              <a:t>a  real </a:t>
            </a:r>
            <a:r>
              <a:rPr sz="2000" spc="-5" dirty="0">
                <a:latin typeface="Times New Roman"/>
                <a:cs typeface="Times New Roman"/>
              </a:rPr>
              <a:t>time </a:t>
            </a:r>
            <a:r>
              <a:rPr sz="2000" dirty="0">
                <a:latin typeface="Times New Roman"/>
                <a:cs typeface="Times New Roman"/>
              </a:rPr>
              <a:t>video of hand</a:t>
            </a:r>
            <a:r>
              <a:rPr sz="2000" spc="-95" dirty="0">
                <a:latin typeface="Times New Roman"/>
                <a:cs typeface="Times New Roman"/>
              </a:rPr>
              <a:t> </a:t>
            </a:r>
            <a:r>
              <a:rPr sz="2000" dirty="0">
                <a:latin typeface="Times New Roman"/>
                <a:cs typeface="Times New Roman"/>
              </a:rPr>
              <a:t>gestures  of </a:t>
            </a:r>
            <a:r>
              <a:rPr sz="2000" spc="-5" dirty="0">
                <a:latin typeface="Times New Roman"/>
                <a:cs typeface="Times New Roman"/>
              </a:rPr>
              <a:t>American Sign Language the </a:t>
            </a:r>
            <a:r>
              <a:rPr sz="2000" dirty="0">
                <a:latin typeface="Times New Roman"/>
                <a:cs typeface="Times New Roman"/>
              </a:rPr>
              <a:t>output</a:t>
            </a:r>
            <a:r>
              <a:rPr lang="en-IN" sz="2000" dirty="0">
                <a:latin typeface="Times New Roman"/>
                <a:cs typeface="Times New Roman"/>
              </a:rPr>
              <a:t>. F</a:t>
            </a:r>
            <a:r>
              <a:rPr sz="2000" dirty="0">
                <a:latin typeface="Times New Roman"/>
                <a:cs typeface="Times New Roman"/>
              </a:rPr>
              <a:t>or </a:t>
            </a:r>
            <a:r>
              <a:rPr lang="en-IN" sz="2000" spc="-5" dirty="0">
                <a:latin typeface="Times New Roman"/>
                <a:cs typeface="Times New Roman"/>
              </a:rPr>
              <a:t>the  </a:t>
            </a:r>
            <a:r>
              <a:rPr sz="2000" dirty="0">
                <a:latin typeface="Times New Roman"/>
                <a:cs typeface="Times New Roman"/>
              </a:rPr>
              <a:t>particular </a:t>
            </a:r>
            <a:r>
              <a:rPr lang="en-IN" sz="2000" spc="-5" dirty="0">
                <a:latin typeface="Times New Roman"/>
                <a:cs typeface="Times New Roman"/>
              </a:rPr>
              <a:t>sign</a:t>
            </a:r>
            <a:r>
              <a:rPr sz="2000" spc="-5" dirty="0">
                <a:latin typeface="Times New Roman"/>
                <a:cs typeface="Times New Roman"/>
              </a:rPr>
              <a:t> in text </a:t>
            </a:r>
            <a:r>
              <a:rPr sz="2000" dirty="0">
                <a:latin typeface="Times New Roman"/>
                <a:cs typeface="Times New Roman"/>
              </a:rPr>
              <a:t>format </a:t>
            </a:r>
            <a:r>
              <a:rPr lang="en-IN" sz="2000" dirty="0">
                <a:latin typeface="Times New Roman"/>
                <a:cs typeface="Times New Roman"/>
              </a:rPr>
              <a:t>or the Audio format from   </a:t>
            </a:r>
            <a:r>
              <a:rPr lang="en-IN" sz="2000" spc="-5" dirty="0">
                <a:latin typeface="Times New Roman"/>
                <a:cs typeface="Times New Roman"/>
              </a:rPr>
              <a:t>the</a:t>
            </a:r>
            <a:r>
              <a:rPr lang="en-IN" sz="2000" spc="-10" dirty="0">
                <a:latin typeface="Times New Roman"/>
                <a:cs typeface="Times New Roman"/>
              </a:rPr>
              <a:t> </a:t>
            </a:r>
            <a:r>
              <a:rPr lang="en-IN" sz="2000" spc="-5" dirty="0">
                <a:latin typeface="Times New Roman"/>
                <a:cs typeface="Times New Roman"/>
              </a:rPr>
              <a:t>screen.</a:t>
            </a:r>
            <a:endParaRPr sz="20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4" y="0"/>
            <a:ext cx="4575810" cy="5143500"/>
            <a:chOff x="-74" y="0"/>
            <a:chExt cx="4575810" cy="5143500"/>
          </a:xfrm>
        </p:grpSpPr>
        <p:sp>
          <p:nvSpPr>
            <p:cNvPr id="3" name="object 3"/>
            <p:cNvSpPr/>
            <p:nvPr/>
          </p:nvSpPr>
          <p:spPr>
            <a:xfrm>
              <a:off x="0" y="0"/>
              <a:ext cx="4575240" cy="514348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4" y="0"/>
              <a:ext cx="4572000" cy="5143500"/>
            </a:xfrm>
            <a:custGeom>
              <a:avLst/>
              <a:gdLst/>
              <a:ahLst/>
              <a:cxnLst/>
              <a:rect l="l" t="t" r="r" b="b"/>
              <a:pathLst>
                <a:path w="4572000" h="5143500">
                  <a:moveTo>
                    <a:pt x="4571990" y="5143489"/>
                  </a:moveTo>
                  <a:lnTo>
                    <a:pt x="0" y="5143489"/>
                  </a:lnTo>
                  <a:lnTo>
                    <a:pt x="0" y="0"/>
                  </a:lnTo>
                  <a:lnTo>
                    <a:pt x="4571990" y="0"/>
                  </a:lnTo>
                  <a:lnTo>
                    <a:pt x="4571990" y="5143489"/>
                  </a:lnTo>
                  <a:close/>
                </a:path>
              </a:pathLst>
            </a:custGeom>
            <a:solidFill>
              <a:srgbClr val="178C7C">
                <a:alpha val="68078"/>
              </a:srgbClr>
            </a:solidFill>
          </p:spPr>
          <p:txBody>
            <a:bodyPr wrap="square" lIns="0" tIns="0" rIns="0" bIns="0" rtlCol="0"/>
            <a:lstStyle/>
            <a:p>
              <a:endParaRPr/>
            </a:p>
          </p:txBody>
        </p:sp>
        <p:sp>
          <p:nvSpPr>
            <p:cNvPr id="5" name="object 5"/>
            <p:cNvSpPr/>
            <p:nvPr/>
          </p:nvSpPr>
          <p:spPr>
            <a:xfrm>
              <a:off x="830389" y="1191259"/>
              <a:ext cx="746125" cy="46355"/>
            </a:xfrm>
            <a:custGeom>
              <a:avLst/>
              <a:gdLst/>
              <a:ahLst/>
              <a:cxnLst/>
              <a:rect l="l" t="t" r="r" b="b"/>
              <a:pathLst>
                <a:path w="746125" h="46355">
                  <a:moveTo>
                    <a:pt x="745756" y="0"/>
                  </a:moveTo>
                  <a:lnTo>
                    <a:pt x="376008" y="0"/>
                  </a:lnTo>
                  <a:lnTo>
                    <a:pt x="372897" y="0"/>
                  </a:lnTo>
                  <a:lnTo>
                    <a:pt x="0" y="0"/>
                  </a:lnTo>
                  <a:lnTo>
                    <a:pt x="0" y="45821"/>
                  </a:lnTo>
                  <a:lnTo>
                    <a:pt x="372897" y="45821"/>
                  </a:lnTo>
                  <a:lnTo>
                    <a:pt x="376008" y="45821"/>
                  </a:lnTo>
                  <a:lnTo>
                    <a:pt x="745756" y="45821"/>
                  </a:lnTo>
                  <a:lnTo>
                    <a:pt x="745756" y="0"/>
                  </a:lnTo>
                  <a:close/>
                </a:path>
              </a:pathLst>
            </a:custGeom>
            <a:solidFill>
              <a:srgbClr val="FFFFFF"/>
            </a:solidFill>
          </p:spPr>
          <p:txBody>
            <a:bodyPr wrap="square" lIns="0" tIns="0" rIns="0" bIns="0" rtlCol="0"/>
            <a:lstStyle/>
            <a:p>
              <a:endParaRPr/>
            </a:p>
          </p:txBody>
        </p:sp>
      </p:grpSp>
      <p:sp>
        <p:nvSpPr>
          <p:cNvPr id="6" name="object 6"/>
          <p:cNvSpPr txBox="1">
            <a:spLocks noGrp="1"/>
          </p:cNvSpPr>
          <p:nvPr>
            <p:ph type="title"/>
          </p:nvPr>
        </p:nvSpPr>
        <p:spPr>
          <a:xfrm>
            <a:off x="782023" y="1388691"/>
            <a:ext cx="3118485" cy="1587500"/>
          </a:xfrm>
          <a:prstGeom prst="rect">
            <a:avLst/>
          </a:prstGeom>
        </p:spPr>
        <p:txBody>
          <a:bodyPr vert="horz" wrap="square" lIns="0" tIns="12700" rIns="0" bIns="0" rtlCol="0">
            <a:spAutoFit/>
          </a:bodyPr>
          <a:lstStyle/>
          <a:p>
            <a:pPr marL="12700" marR="5080">
              <a:lnSpc>
                <a:spcPct val="106800"/>
              </a:lnSpc>
              <a:spcBef>
                <a:spcPts val="100"/>
              </a:spcBef>
              <a:tabLst>
                <a:tab pos="800735" algn="l"/>
                <a:tab pos="1015365" algn="l"/>
                <a:tab pos="1348740" algn="l"/>
                <a:tab pos="1792605" algn="l"/>
                <a:tab pos="2108835" algn="l"/>
                <a:tab pos="2334895" algn="l"/>
                <a:tab pos="2549525" algn="l"/>
                <a:tab pos="2710180" algn="l"/>
              </a:tabLst>
            </a:pPr>
            <a:r>
              <a:rPr sz="2400" spc="-40" dirty="0"/>
              <a:t>Sign	</a:t>
            </a:r>
            <a:r>
              <a:rPr sz="2400" spc="45" dirty="0"/>
              <a:t>language	</a:t>
            </a:r>
            <a:r>
              <a:rPr sz="2400" spc="-100" dirty="0"/>
              <a:t>is	</a:t>
            </a:r>
            <a:r>
              <a:rPr sz="2400" spc="40" dirty="0"/>
              <a:t>a  </a:t>
            </a:r>
            <a:r>
              <a:rPr sz="2400" spc="-10" dirty="0"/>
              <a:t>visual</a:t>
            </a:r>
            <a:r>
              <a:rPr sz="2400" dirty="0"/>
              <a:t>	</a:t>
            </a:r>
            <a:r>
              <a:rPr sz="2400" spc="45" dirty="0"/>
              <a:t>language</a:t>
            </a:r>
            <a:r>
              <a:rPr sz="2400" dirty="0"/>
              <a:t>	</a:t>
            </a:r>
            <a:r>
              <a:rPr sz="2400" spc="25" dirty="0"/>
              <a:t>and  </a:t>
            </a:r>
            <a:r>
              <a:rPr sz="2400" spc="-50" dirty="0"/>
              <a:t>consists	</a:t>
            </a:r>
            <a:r>
              <a:rPr sz="2400" spc="35" dirty="0"/>
              <a:t>of	</a:t>
            </a:r>
            <a:r>
              <a:rPr sz="2400" dirty="0"/>
              <a:t>3	</a:t>
            </a:r>
            <a:r>
              <a:rPr sz="2400" spc="15" dirty="0"/>
              <a:t>major  </a:t>
            </a:r>
            <a:r>
              <a:rPr sz="2400" spc="-5" dirty="0"/>
              <a:t>components:</a:t>
            </a:r>
            <a:endParaRPr sz="2400"/>
          </a:p>
        </p:txBody>
      </p:sp>
      <p:sp>
        <p:nvSpPr>
          <p:cNvPr id="7" name="object 7"/>
          <p:cNvSpPr/>
          <p:nvPr/>
        </p:nvSpPr>
        <p:spPr>
          <a:xfrm>
            <a:off x="4575727" y="1388691"/>
            <a:ext cx="4571990" cy="184339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63698" y="2011806"/>
            <a:ext cx="3300095" cy="1115060"/>
          </a:xfrm>
          <a:prstGeom prst="rect">
            <a:avLst/>
          </a:prstGeom>
        </p:spPr>
        <p:txBody>
          <a:bodyPr vert="horz" wrap="square" lIns="0" tIns="27939" rIns="0" bIns="0" rtlCol="0">
            <a:spAutoFit/>
          </a:bodyPr>
          <a:lstStyle/>
          <a:p>
            <a:pPr marL="12700" marR="5080">
              <a:lnSpc>
                <a:spcPts val="2850"/>
              </a:lnSpc>
              <a:spcBef>
                <a:spcPts val="219"/>
              </a:spcBef>
            </a:pPr>
            <a:r>
              <a:rPr sz="2400" b="1" spc="180" dirty="0">
                <a:solidFill>
                  <a:srgbClr val="1A1A1A"/>
                </a:solidFill>
                <a:latin typeface="Arial"/>
                <a:cs typeface="Arial"/>
              </a:rPr>
              <a:t>We </a:t>
            </a:r>
            <a:r>
              <a:rPr sz="2400" b="1" spc="70" dirty="0">
                <a:solidFill>
                  <a:srgbClr val="1A1A1A"/>
                </a:solidFill>
                <a:latin typeface="Arial"/>
                <a:cs typeface="Arial"/>
              </a:rPr>
              <a:t>implemented </a:t>
            </a:r>
            <a:r>
              <a:rPr sz="2400" b="1" spc="15" dirty="0">
                <a:solidFill>
                  <a:srgbClr val="1A1A1A"/>
                </a:solidFill>
                <a:latin typeface="Arial"/>
                <a:cs typeface="Arial"/>
              </a:rPr>
              <a:t>2</a:t>
            </a:r>
            <a:r>
              <a:rPr lang="en-IN" sz="2400" b="1" spc="15" dirty="0">
                <a:solidFill>
                  <a:srgbClr val="1A1A1A"/>
                </a:solidFill>
                <a:latin typeface="Arial"/>
                <a:cs typeface="Arial"/>
              </a:rPr>
              <a:t>6</a:t>
            </a:r>
            <a:r>
              <a:rPr sz="2400" b="1" spc="15" dirty="0">
                <a:solidFill>
                  <a:srgbClr val="1A1A1A"/>
                </a:solidFill>
                <a:latin typeface="Arial"/>
                <a:cs typeface="Arial"/>
              </a:rPr>
              <a:t>  </a:t>
            </a:r>
            <a:r>
              <a:rPr sz="2400" b="1" spc="-10" dirty="0">
                <a:solidFill>
                  <a:srgbClr val="1A1A1A"/>
                </a:solidFill>
                <a:latin typeface="Arial"/>
                <a:cs typeface="Arial"/>
              </a:rPr>
              <a:t>symbols(A-Z</a:t>
            </a:r>
            <a:r>
              <a:rPr sz="2400" b="1" spc="20" dirty="0">
                <a:solidFill>
                  <a:srgbClr val="1A1A1A"/>
                </a:solidFill>
                <a:latin typeface="Arial"/>
                <a:cs typeface="Arial"/>
              </a:rPr>
              <a:t>)</a:t>
            </a:r>
            <a:r>
              <a:rPr sz="2400" b="1" spc="-254" dirty="0">
                <a:solidFill>
                  <a:srgbClr val="1A1A1A"/>
                </a:solidFill>
                <a:latin typeface="Arial"/>
                <a:cs typeface="Arial"/>
              </a:rPr>
              <a:t> </a:t>
            </a:r>
            <a:r>
              <a:rPr sz="2400" b="1" spc="35" dirty="0">
                <a:solidFill>
                  <a:srgbClr val="1A1A1A"/>
                </a:solidFill>
                <a:latin typeface="Arial"/>
                <a:cs typeface="Arial"/>
              </a:rPr>
              <a:t>of  </a:t>
            </a:r>
            <a:r>
              <a:rPr sz="2400" b="1" spc="-105" dirty="0">
                <a:solidFill>
                  <a:srgbClr val="1A1A1A"/>
                </a:solidFill>
                <a:latin typeface="Arial"/>
                <a:cs typeface="Arial"/>
              </a:rPr>
              <a:t>ASL </a:t>
            </a:r>
            <a:r>
              <a:rPr sz="2400" b="1" spc="-40" dirty="0">
                <a:solidFill>
                  <a:srgbClr val="1A1A1A"/>
                </a:solidFill>
                <a:latin typeface="Arial"/>
                <a:cs typeface="Arial"/>
              </a:rPr>
              <a:t>in </a:t>
            </a:r>
            <a:r>
              <a:rPr sz="2400" b="1" dirty="0">
                <a:solidFill>
                  <a:srgbClr val="1A1A1A"/>
                </a:solidFill>
                <a:latin typeface="Arial"/>
                <a:cs typeface="Arial"/>
              </a:rPr>
              <a:t>our</a:t>
            </a:r>
            <a:r>
              <a:rPr sz="2400" b="1" spc="-155" dirty="0">
                <a:solidFill>
                  <a:srgbClr val="1A1A1A"/>
                </a:solidFill>
                <a:latin typeface="Arial"/>
                <a:cs typeface="Arial"/>
              </a:rPr>
              <a:t> </a:t>
            </a:r>
            <a:r>
              <a:rPr sz="2400" b="1" spc="10" dirty="0">
                <a:solidFill>
                  <a:srgbClr val="1A1A1A"/>
                </a:solidFill>
                <a:latin typeface="Arial"/>
                <a:cs typeface="Arial"/>
              </a:rPr>
              <a:t>project.</a:t>
            </a:r>
            <a:endParaRPr sz="2400" dirty="0">
              <a:latin typeface="Arial"/>
              <a:cs typeface="Arial"/>
            </a:endParaRPr>
          </a:p>
        </p:txBody>
      </p:sp>
      <p:sp>
        <p:nvSpPr>
          <p:cNvPr id="3" name="object 3"/>
          <p:cNvSpPr/>
          <p:nvPr/>
        </p:nvSpPr>
        <p:spPr>
          <a:xfrm>
            <a:off x="4281638" y="1011590"/>
            <a:ext cx="4185430" cy="288662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 y="0"/>
            <a:ext cx="4572000" cy="5143500"/>
            <a:chOff x="1" y="0"/>
            <a:chExt cx="4572000" cy="5143500"/>
          </a:xfrm>
        </p:grpSpPr>
        <p:sp>
          <p:nvSpPr>
            <p:cNvPr id="3" name="object 3"/>
            <p:cNvSpPr/>
            <p:nvPr/>
          </p:nvSpPr>
          <p:spPr>
            <a:xfrm>
              <a:off x="1" y="0"/>
              <a:ext cx="4571989" cy="514343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649" y="0"/>
              <a:ext cx="4568825" cy="5143500"/>
            </a:xfrm>
            <a:custGeom>
              <a:avLst/>
              <a:gdLst/>
              <a:ahLst/>
              <a:cxnLst/>
              <a:rect l="l" t="t" r="r" b="b"/>
              <a:pathLst>
                <a:path w="4568825" h="5143500">
                  <a:moveTo>
                    <a:pt x="4568690" y="5143489"/>
                  </a:moveTo>
                  <a:lnTo>
                    <a:pt x="0" y="5143489"/>
                  </a:lnTo>
                  <a:lnTo>
                    <a:pt x="0" y="0"/>
                  </a:lnTo>
                  <a:lnTo>
                    <a:pt x="4568690" y="0"/>
                  </a:lnTo>
                  <a:lnTo>
                    <a:pt x="4568690" y="5143489"/>
                  </a:lnTo>
                  <a:close/>
                </a:path>
              </a:pathLst>
            </a:custGeom>
            <a:solidFill>
              <a:srgbClr val="178C7C">
                <a:alpha val="68078"/>
              </a:srgbClr>
            </a:solidFill>
          </p:spPr>
          <p:txBody>
            <a:bodyPr wrap="square" lIns="0" tIns="0" rIns="0" bIns="0" rtlCol="0"/>
            <a:lstStyle/>
            <a:p>
              <a:endParaRPr dirty="0"/>
            </a:p>
          </p:txBody>
        </p:sp>
        <p:sp>
          <p:nvSpPr>
            <p:cNvPr id="5" name="object 5"/>
            <p:cNvSpPr/>
            <p:nvPr/>
          </p:nvSpPr>
          <p:spPr>
            <a:xfrm>
              <a:off x="830389" y="1191259"/>
              <a:ext cx="746125" cy="46355"/>
            </a:xfrm>
            <a:custGeom>
              <a:avLst/>
              <a:gdLst/>
              <a:ahLst/>
              <a:cxnLst/>
              <a:rect l="l" t="t" r="r" b="b"/>
              <a:pathLst>
                <a:path w="746125" h="46355">
                  <a:moveTo>
                    <a:pt x="745756" y="0"/>
                  </a:moveTo>
                  <a:lnTo>
                    <a:pt x="376008" y="0"/>
                  </a:lnTo>
                  <a:lnTo>
                    <a:pt x="372897" y="0"/>
                  </a:lnTo>
                  <a:lnTo>
                    <a:pt x="0" y="0"/>
                  </a:lnTo>
                  <a:lnTo>
                    <a:pt x="0" y="45821"/>
                  </a:lnTo>
                  <a:lnTo>
                    <a:pt x="372897" y="45821"/>
                  </a:lnTo>
                  <a:lnTo>
                    <a:pt x="376008" y="45821"/>
                  </a:lnTo>
                  <a:lnTo>
                    <a:pt x="745756" y="45821"/>
                  </a:lnTo>
                  <a:lnTo>
                    <a:pt x="745756" y="0"/>
                  </a:lnTo>
                  <a:close/>
                </a:path>
              </a:pathLst>
            </a:custGeom>
            <a:solidFill>
              <a:srgbClr val="FFFFFF"/>
            </a:solidFill>
          </p:spPr>
          <p:txBody>
            <a:bodyPr wrap="square" lIns="0" tIns="0" rIns="0" bIns="0" rtlCol="0"/>
            <a:lstStyle/>
            <a:p>
              <a:endParaRPr/>
            </a:p>
          </p:txBody>
        </p:sp>
      </p:grpSp>
      <p:sp>
        <p:nvSpPr>
          <p:cNvPr id="6" name="object 6"/>
          <p:cNvSpPr txBox="1">
            <a:spLocks noGrp="1"/>
          </p:cNvSpPr>
          <p:nvPr>
            <p:ph type="title"/>
          </p:nvPr>
        </p:nvSpPr>
        <p:spPr>
          <a:xfrm>
            <a:off x="803023" y="1361192"/>
            <a:ext cx="3147060" cy="1490152"/>
          </a:xfrm>
          <a:prstGeom prst="rect">
            <a:avLst/>
          </a:prstGeom>
        </p:spPr>
        <p:txBody>
          <a:bodyPr vert="horz" wrap="square" lIns="0" tIns="12700" rIns="0" bIns="0" rtlCol="0">
            <a:spAutoFit/>
          </a:bodyPr>
          <a:lstStyle/>
          <a:p>
            <a:pPr marL="12700">
              <a:lnSpc>
                <a:spcPct val="100000"/>
              </a:lnSpc>
              <a:spcBef>
                <a:spcPts val="100"/>
              </a:spcBef>
            </a:pPr>
            <a:r>
              <a:rPr lang="en-US" sz="4800" spc="25" dirty="0"/>
              <a:t>Existing System</a:t>
            </a:r>
            <a:endParaRPr sz="4800" dirty="0"/>
          </a:p>
        </p:txBody>
      </p:sp>
      <p:sp>
        <p:nvSpPr>
          <p:cNvPr id="9" name="TextBox 8">
            <a:extLst>
              <a:ext uri="{FF2B5EF4-FFF2-40B4-BE49-F238E27FC236}">
                <a16:creationId xmlns:a16="http://schemas.microsoft.com/office/drawing/2014/main" id="{E55944DE-05EE-C440-4C61-E02A1FDCB8EA}"/>
              </a:ext>
            </a:extLst>
          </p:cNvPr>
          <p:cNvSpPr txBox="1"/>
          <p:nvPr/>
        </p:nvSpPr>
        <p:spPr>
          <a:xfrm>
            <a:off x="4718003" y="285750"/>
            <a:ext cx="4265341" cy="4524315"/>
          </a:xfrm>
          <a:prstGeom prst="rect">
            <a:avLst/>
          </a:prstGeom>
          <a:noFill/>
        </p:spPr>
        <p:txBody>
          <a:bodyPr wrap="square">
            <a:spAutoFit/>
          </a:bodyPr>
          <a:lstStyle/>
          <a:p>
            <a:pPr algn="just">
              <a:buFont typeface="+mj-lt"/>
              <a:buAutoNum type="arabicPeriod"/>
            </a:pPr>
            <a:r>
              <a:rPr lang="en-US" b="1" i="0" dirty="0">
                <a:solidFill>
                  <a:srgbClr val="374151"/>
                </a:solidFill>
                <a:effectLst/>
                <a:latin typeface="Söhne"/>
              </a:rPr>
              <a:t>Vision-Based Approach: </a:t>
            </a:r>
            <a:r>
              <a:rPr lang="en-US" b="0" i="0" dirty="0">
                <a:solidFill>
                  <a:srgbClr val="374151"/>
                </a:solidFill>
                <a:effectLst/>
                <a:latin typeface="Söhne"/>
              </a:rPr>
              <a:t>Utilizes cameras to capture gesture images, extracting key features for recognition. It employs image processing techniques and machine learning to interpret the captured images for speech or text. Advantages include high accuracy and robustness in recognition.</a:t>
            </a:r>
          </a:p>
          <a:p>
            <a:pPr algn="just"/>
            <a:endParaRPr lang="en-US" b="0" i="0" dirty="0">
              <a:solidFill>
                <a:srgbClr val="374151"/>
              </a:solidFill>
              <a:effectLst/>
              <a:latin typeface="Söhne"/>
            </a:endParaRPr>
          </a:p>
          <a:p>
            <a:pPr algn="just"/>
            <a:r>
              <a:rPr lang="en-US" b="1" i="0" dirty="0">
                <a:solidFill>
                  <a:srgbClr val="374151"/>
                </a:solidFill>
                <a:effectLst/>
                <a:latin typeface="Söhne"/>
              </a:rPr>
              <a:t>2.Sensor-Based Approach: </a:t>
            </a:r>
            <a:r>
              <a:rPr lang="en-US" b="0" i="0" dirty="0">
                <a:solidFill>
                  <a:srgbClr val="374151"/>
                </a:solidFill>
                <a:effectLst/>
                <a:latin typeface="Söhne"/>
              </a:rPr>
              <a:t>Involves using various sensors placed on the hand to record data when gestures are performed. Analyzing this data aids in recognition. However, this approach can disrupt natural hand motions due to external hardware use and may have limitations in recognizing complex gestures.</a:t>
            </a:r>
          </a:p>
        </p:txBody>
      </p:sp>
    </p:spTree>
    <p:extLst>
      <p:ext uri="{BB962C8B-B14F-4D97-AF65-F5344CB8AC3E}">
        <p14:creationId xmlns:p14="http://schemas.microsoft.com/office/powerpoint/2010/main" val="3302199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 y="0"/>
            <a:ext cx="4572000" cy="5143500"/>
            <a:chOff x="1" y="0"/>
            <a:chExt cx="4572000" cy="5143500"/>
          </a:xfrm>
        </p:grpSpPr>
        <p:sp>
          <p:nvSpPr>
            <p:cNvPr id="3" name="object 3"/>
            <p:cNvSpPr/>
            <p:nvPr/>
          </p:nvSpPr>
          <p:spPr>
            <a:xfrm>
              <a:off x="1" y="0"/>
              <a:ext cx="4571989" cy="514343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649" y="0"/>
              <a:ext cx="4568825" cy="5143500"/>
            </a:xfrm>
            <a:custGeom>
              <a:avLst/>
              <a:gdLst/>
              <a:ahLst/>
              <a:cxnLst/>
              <a:rect l="l" t="t" r="r" b="b"/>
              <a:pathLst>
                <a:path w="4568825" h="5143500">
                  <a:moveTo>
                    <a:pt x="4568690" y="5143489"/>
                  </a:moveTo>
                  <a:lnTo>
                    <a:pt x="0" y="5143489"/>
                  </a:lnTo>
                  <a:lnTo>
                    <a:pt x="0" y="0"/>
                  </a:lnTo>
                  <a:lnTo>
                    <a:pt x="4568690" y="0"/>
                  </a:lnTo>
                  <a:lnTo>
                    <a:pt x="4568690" y="5143489"/>
                  </a:lnTo>
                  <a:close/>
                </a:path>
              </a:pathLst>
            </a:custGeom>
            <a:solidFill>
              <a:srgbClr val="178C7C">
                <a:alpha val="68078"/>
              </a:srgbClr>
            </a:solidFill>
          </p:spPr>
          <p:txBody>
            <a:bodyPr wrap="square" lIns="0" tIns="0" rIns="0" bIns="0" rtlCol="0"/>
            <a:lstStyle/>
            <a:p>
              <a:endParaRPr dirty="0"/>
            </a:p>
          </p:txBody>
        </p:sp>
        <p:sp>
          <p:nvSpPr>
            <p:cNvPr id="5" name="object 5"/>
            <p:cNvSpPr/>
            <p:nvPr/>
          </p:nvSpPr>
          <p:spPr>
            <a:xfrm>
              <a:off x="830389" y="1191259"/>
              <a:ext cx="746125" cy="46355"/>
            </a:xfrm>
            <a:custGeom>
              <a:avLst/>
              <a:gdLst/>
              <a:ahLst/>
              <a:cxnLst/>
              <a:rect l="l" t="t" r="r" b="b"/>
              <a:pathLst>
                <a:path w="746125" h="46355">
                  <a:moveTo>
                    <a:pt x="745756" y="0"/>
                  </a:moveTo>
                  <a:lnTo>
                    <a:pt x="376008" y="0"/>
                  </a:lnTo>
                  <a:lnTo>
                    <a:pt x="372897" y="0"/>
                  </a:lnTo>
                  <a:lnTo>
                    <a:pt x="0" y="0"/>
                  </a:lnTo>
                  <a:lnTo>
                    <a:pt x="0" y="45821"/>
                  </a:lnTo>
                  <a:lnTo>
                    <a:pt x="372897" y="45821"/>
                  </a:lnTo>
                  <a:lnTo>
                    <a:pt x="376008" y="45821"/>
                  </a:lnTo>
                  <a:lnTo>
                    <a:pt x="745756" y="45821"/>
                  </a:lnTo>
                  <a:lnTo>
                    <a:pt x="745756" y="0"/>
                  </a:lnTo>
                  <a:close/>
                </a:path>
              </a:pathLst>
            </a:custGeom>
            <a:solidFill>
              <a:srgbClr val="FFFFFF"/>
            </a:solidFill>
          </p:spPr>
          <p:txBody>
            <a:bodyPr wrap="square" lIns="0" tIns="0" rIns="0" bIns="0" rtlCol="0"/>
            <a:lstStyle/>
            <a:p>
              <a:endParaRPr/>
            </a:p>
          </p:txBody>
        </p:sp>
      </p:grpSp>
      <p:sp>
        <p:nvSpPr>
          <p:cNvPr id="6" name="object 6"/>
          <p:cNvSpPr txBox="1">
            <a:spLocks noGrp="1"/>
          </p:cNvSpPr>
          <p:nvPr>
            <p:ph type="title"/>
          </p:nvPr>
        </p:nvSpPr>
        <p:spPr>
          <a:xfrm>
            <a:off x="803023" y="1361192"/>
            <a:ext cx="3147060" cy="1490152"/>
          </a:xfrm>
          <a:prstGeom prst="rect">
            <a:avLst/>
          </a:prstGeom>
        </p:spPr>
        <p:txBody>
          <a:bodyPr vert="horz" wrap="square" lIns="0" tIns="12700" rIns="0" bIns="0" rtlCol="0">
            <a:spAutoFit/>
          </a:bodyPr>
          <a:lstStyle/>
          <a:p>
            <a:pPr marL="12700">
              <a:lnSpc>
                <a:spcPct val="100000"/>
              </a:lnSpc>
              <a:spcBef>
                <a:spcPts val="100"/>
              </a:spcBef>
            </a:pPr>
            <a:r>
              <a:rPr lang="en-US" sz="4800" spc="25" dirty="0"/>
              <a:t>Proposed System</a:t>
            </a:r>
            <a:endParaRPr sz="4800" dirty="0"/>
          </a:p>
        </p:txBody>
      </p:sp>
      <p:sp>
        <p:nvSpPr>
          <p:cNvPr id="7" name="object 7"/>
          <p:cNvSpPr txBox="1"/>
          <p:nvPr/>
        </p:nvSpPr>
        <p:spPr>
          <a:xfrm>
            <a:off x="5362742" y="616438"/>
            <a:ext cx="3275329" cy="3266600"/>
          </a:xfrm>
          <a:prstGeom prst="rect">
            <a:avLst/>
          </a:prstGeom>
        </p:spPr>
        <p:txBody>
          <a:bodyPr vert="horz" wrap="square" lIns="0" tIns="12700" rIns="0" bIns="0" rtlCol="0">
            <a:spAutoFit/>
          </a:bodyPr>
          <a:lstStyle/>
          <a:p>
            <a:pPr marL="12700" marR="5080" algn="just">
              <a:lnSpc>
                <a:spcPct val="106200"/>
              </a:lnSpc>
              <a:spcBef>
                <a:spcPts val="100"/>
              </a:spcBef>
            </a:pPr>
            <a:r>
              <a:rPr lang="en-US" sz="2000" spc="-5" dirty="0">
                <a:latin typeface="Times New Roman"/>
                <a:cs typeface="Times New Roman"/>
              </a:rPr>
              <a:t>We creating a software application and training a model where the 26 alphabets of ASL are using as  the dataset. </a:t>
            </a:r>
          </a:p>
          <a:p>
            <a:pPr marL="12700" marR="5080" algn="just">
              <a:lnSpc>
                <a:spcPct val="106200"/>
              </a:lnSpc>
              <a:spcBef>
                <a:spcPts val="100"/>
              </a:spcBef>
            </a:pPr>
            <a:r>
              <a:rPr lang="en-US" sz="2000" spc="-5" dirty="0">
                <a:latin typeface="Times New Roman"/>
                <a:cs typeface="Times New Roman"/>
              </a:rPr>
              <a:t>Our application can convert into the test format or audio format into  the video of hand gestures of sign language and produced the sound also for the respective text.</a:t>
            </a:r>
            <a:endParaRPr sz="2000" dirty="0">
              <a:latin typeface="Times New Roman"/>
              <a:cs typeface="Times New Roman"/>
            </a:endParaRPr>
          </a:p>
        </p:txBody>
      </p:sp>
    </p:spTree>
    <p:extLst>
      <p:ext uri="{BB962C8B-B14F-4D97-AF65-F5344CB8AC3E}">
        <p14:creationId xmlns:p14="http://schemas.microsoft.com/office/powerpoint/2010/main" val="2877619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823" y="1328131"/>
            <a:ext cx="7542352" cy="533736"/>
          </a:xfrm>
          <a:prstGeom prst="rect">
            <a:avLst/>
          </a:prstGeom>
        </p:spPr>
        <p:txBody>
          <a:bodyPr vert="horz" wrap="square" lIns="0" tIns="8890" rIns="0" bIns="0" rtlCol="0">
            <a:spAutoFit/>
          </a:bodyPr>
          <a:lstStyle/>
          <a:p>
            <a:pPr marL="12700" marR="5080">
              <a:lnSpc>
                <a:spcPct val="100699"/>
              </a:lnSpc>
              <a:spcBef>
                <a:spcPts val="70"/>
              </a:spcBef>
            </a:pPr>
            <a:r>
              <a:rPr lang="en-US" spc="-450" dirty="0"/>
              <a:t>L </a:t>
            </a:r>
            <a:r>
              <a:rPr lang="en-US" spc="-450" dirty="0" err="1"/>
              <a:t>i</a:t>
            </a:r>
            <a:r>
              <a:rPr lang="en-US" spc="-450" dirty="0"/>
              <a:t> t e r a t u r e    S u r v e y </a:t>
            </a:r>
            <a:endParaRPr spc="-4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F58448-A550-ABF8-EC6F-8217BEE10BB9}"/>
              </a:ext>
            </a:extLst>
          </p:cNvPr>
          <p:cNvSpPr txBox="1"/>
          <p:nvPr/>
        </p:nvSpPr>
        <p:spPr>
          <a:xfrm>
            <a:off x="457200" y="438150"/>
            <a:ext cx="7924800" cy="4801314"/>
          </a:xfrm>
          <a:prstGeom prst="rect">
            <a:avLst/>
          </a:prstGeom>
          <a:noFill/>
        </p:spPr>
        <p:txBody>
          <a:bodyPr wrap="square" rtlCol="0">
            <a:spAutoFit/>
          </a:bodyPr>
          <a:lstStyle/>
          <a:p>
            <a:pPr marL="285750" indent="-285750" algn="just">
              <a:buFont typeface="Wingdings" panose="05000000000000000000" pitchFamily="2" charset="2"/>
              <a:buChar char="q"/>
            </a:pPr>
            <a:r>
              <a:rPr lang="en-US" b="0" i="0" dirty="0">
                <a:solidFill>
                  <a:srgbClr val="374151"/>
                </a:solidFill>
                <a:effectLst/>
                <a:latin typeface="Söhne"/>
              </a:rPr>
              <a:t> Each sign language has its own unique grammar, vocabulary, and syntax. ASL, BSL, and ISL, for instance, differ significantly from each other. People often don't realize how nuanced and intricate sign languages can be, just like spoken languages.</a:t>
            </a:r>
          </a:p>
          <a:p>
            <a:pPr marL="285750" indent="-285750" algn="just">
              <a:buFont typeface="Wingdings" panose="05000000000000000000" pitchFamily="2" charset="2"/>
              <a:buChar char="q"/>
            </a:pPr>
            <a:endParaRPr lang="en-US" dirty="0">
              <a:solidFill>
                <a:srgbClr val="374151"/>
              </a:solidFill>
              <a:latin typeface="Söhne"/>
            </a:endParaRPr>
          </a:p>
          <a:p>
            <a:pPr marL="285750" indent="-285750" algn="just">
              <a:buFont typeface="Wingdings" panose="05000000000000000000" pitchFamily="2" charset="2"/>
              <a:buChar char="q"/>
            </a:pPr>
            <a:endParaRPr lang="en-US" dirty="0">
              <a:solidFill>
                <a:srgbClr val="374151"/>
              </a:solidFill>
              <a:latin typeface="Söhne"/>
            </a:endParaRPr>
          </a:p>
          <a:p>
            <a:pPr marL="285750" indent="-285750" algn="just">
              <a:buFont typeface="Wingdings" panose="05000000000000000000" pitchFamily="2" charset="2"/>
              <a:buChar char="q"/>
            </a:pPr>
            <a:r>
              <a:rPr lang="en-US" dirty="0"/>
              <a:t>Utilizing Naïve Bayes Classification within a vision-based sign language recognition system enhances performance by reducing computational time and ensuring real-time responsiveness.</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Utilizing appearance-based methods in sign language recognition involves extracting spatial features through 2D-CNNs(conventional neural network)  and temporal information via RNNs(recurrent neural network) , often combining hand-crafted features with deep learning models like LSTM (Long short term memory) for effective recognition.</a:t>
            </a:r>
          </a:p>
          <a:p>
            <a:pPr algn="just"/>
            <a:endParaRPr lang="en-US" dirty="0"/>
          </a:p>
        </p:txBody>
      </p:sp>
    </p:spTree>
    <p:extLst>
      <p:ext uri="{BB962C8B-B14F-4D97-AF65-F5344CB8AC3E}">
        <p14:creationId xmlns:p14="http://schemas.microsoft.com/office/powerpoint/2010/main" val="2509625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246</TotalTime>
  <Words>1148</Words>
  <Application>Microsoft Office PowerPoint</Application>
  <PresentationFormat>On-screen Show (16:9)</PresentationFormat>
  <Paragraphs>90</Paragraphs>
  <Slides>28</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AoyagiKouzanFontT</vt:lpstr>
      <vt:lpstr>Aptos Display</vt:lpstr>
      <vt:lpstr>Arial</vt:lpstr>
      <vt:lpstr>Arial Rounded MT Bold</vt:lpstr>
      <vt:lpstr>Calibri</vt:lpstr>
      <vt:lpstr>Lato</vt:lpstr>
      <vt:lpstr>Söhne</vt:lpstr>
      <vt:lpstr>Times New Roman</vt:lpstr>
      <vt:lpstr>Wingdings</vt:lpstr>
      <vt:lpstr>Office Theme</vt:lpstr>
      <vt:lpstr>Project of Artificial Intelligence for Deaf and Aphonic </vt:lpstr>
      <vt:lpstr>PowerPoint Presentation</vt:lpstr>
      <vt:lpstr>Abstract</vt:lpstr>
      <vt:lpstr>Sign language is a  visual language and  consists of 3 major  components:</vt:lpstr>
      <vt:lpstr>PowerPoint Presentation</vt:lpstr>
      <vt:lpstr>Existing System</vt:lpstr>
      <vt:lpstr>Proposed System</vt:lpstr>
      <vt:lpstr>L i t e r a t u r e    S u r v e y </vt:lpstr>
      <vt:lpstr>PowerPoint Presentation</vt:lpstr>
      <vt:lpstr>PowerPoint Presentation</vt:lpstr>
      <vt:lpstr>Software Requirements</vt:lpstr>
      <vt:lpstr>Hardware Requirements</vt:lpstr>
      <vt:lpstr>Methodology</vt:lpstr>
      <vt:lpstr>PowerPoint Presentation</vt:lpstr>
      <vt:lpstr>UML Diagrams</vt:lpstr>
      <vt:lpstr>USECASE DIAGRAM –   Sign To Voice Conversion</vt:lpstr>
      <vt:lpstr>DATA FLOW DIAGRAM–   Sign To Voice Conversion</vt:lpstr>
      <vt:lpstr>PowerPoint Presentation</vt:lpstr>
      <vt:lpstr>PowerPoint Presentation</vt:lpstr>
      <vt:lpstr>PowerPoint Presentation</vt:lpstr>
      <vt:lpstr>PowerPoint Presentation</vt:lpstr>
      <vt:lpstr>Implementation</vt:lpstr>
      <vt:lpstr>Challenges Faced</vt:lpstr>
      <vt:lpstr>Limitations of our model</vt:lpstr>
      <vt:lpstr>Conclusion</vt:lpstr>
      <vt:lpstr>Future Scope</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White Devil</dc:creator>
  <cp:lastModifiedBy>White Devil</cp:lastModifiedBy>
  <cp:revision>12</cp:revision>
  <dcterms:created xsi:type="dcterms:W3CDTF">2021-09-22T17:48:24Z</dcterms:created>
  <dcterms:modified xsi:type="dcterms:W3CDTF">2023-12-02T05:00:01Z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2021-09-22T00:00:00Z</vt:filetime>
  </property>
</Properties>
</file>