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7"/>
  </p:notesMasterIdLst>
  <p:sldIdLst>
    <p:sldId id="266" r:id="rId2"/>
    <p:sldId id="268" r:id="rId3"/>
    <p:sldId id="370" r:id="rId4"/>
    <p:sldId id="371" r:id="rId5"/>
    <p:sldId id="337" r:id="rId6"/>
    <p:sldId id="339" r:id="rId7"/>
    <p:sldId id="345" r:id="rId8"/>
    <p:sldId id="346" r:id="rId9"/>
    <p:sldId id="351" r:id="rId10"/>
    <p:sldId id="365" r:id="rId11"/>
    <p:sldId id="354" r:id="rId12"/>
    <p:sldId id="355" r:id="rId13"/>
    <p:sldId id="357" r:id="rId14"/>
    <p:sldId id="358" r:id="rId15"/>
    <p:sldId id="359" r:id="rId16"/>
    <p:sldId id="360" r:id="rId17"/>
    <p:sldId id="361" r:id="rId18"/>
    <p:sldId id="362" r:id="rId19"/>
    <p:sldId id="364" r:id="rId20"/>
    <p:sldId id="366" r:id="rId21"/>
    <p:sldId id="367" r:id="rId22"/>
    <p:sldId id="363" r:id="rId23"/>
    <p:sldId id="368" r:id="rId24"/>
    <p:sldId id="369" r:id="rId25"/>
    <p:sldId id="372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Nunito Sans" pitchFamily="2" charset="0"/>
      <p:regular r:id="rId32"/>
      <p:bold r:id="rId33"/>
      <p:italic r:id="rId34"/>
      <p:boldItalic r:id="rId35"/>
    </p:embeddedFont>
    <p:embeddedFont>
      <p:font typeface="Nunito Sans SemiBold" pitchFamily="2" charset="0"/>
      <p:bold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000000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9599" autoAdjust="0"/>
  </p:normalViewPr>
  <p:slideViewPr>
    <p:cSldViewPr>
      <p:cViewPr varScale="1">
        <p:scale>
          <a:sx n="55" d="100"/>
          <a:sy n="55" d="100"/>
        </p:scale>
        <p:origin x="896" y="44"/>
      </p:cViewPr>
      <p:guideLst>
        <p:guide orient="horz" pos="76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39da329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39da329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51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B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7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D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1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A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7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C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4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C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75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D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C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0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D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6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D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6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D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2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2d3544cf6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2d3544cf6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904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D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03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200" b="1" dirty="0">
                <a:latin typeface="Nunito Sans" panose="00000500000000000000" pitchFamily="2" charset="0"/>
              </a:rPr>
              <a:t>C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D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A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1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B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99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5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5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20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C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5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B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Nunito Sans" panose="00000500000000000000" pitchFamily="2" charset="0"/>
              </a:rPr>
              <a:t>C</a:t>
            </a:r>
            <a:endParaRPr lang="en-US" sz="1200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6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4294967295"/>
          </p:nvPr>
        </p:nvSpPr>
        <p:spPr>
          <a:xfrm>
            <a:off x="354000" y="2144400"/>
            <a:ext cx="5472000" cy="20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600">
                <a:solidFill>
                  <a:srgbClr val="000000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Time Complexity</a:t>
            </a:r>
            <a:endParaRPr sz="5600">
              <a:solidFill>
                <a:srgbClr val="000000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cxnSp>
        <p:nvCxnSpPr>
          <p:cNvPr id="229" name="Google Shape;229;p23"/>
          <p:cNvCxnSpPr/>
          <p:nvPr/>
        </p:nvCxnSpPr>
        <p:spPr>
          <a:xfrm>
            <a:off x="6661167" y="6016633"/>
            <a:ext cx="539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23"/>
          <p:cNvSpPr txBox="1">
            <a:spLocks noGrp="1"/>
          </p:cNvSpPr>
          <p:nvPr>
            <p:ph type="body" idx="4294967295"/>
          </p:nvPr>
        </p:nvSpPr>
        <p:spPr>
          <a:xfrm>
            <a:off x="13523900" y="3238000"/>
            <a:ext cx="1114400" cy="3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 (n^2)</a:t>
            </a:r>
            <a:endParaRPr sz="16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231" name="Google Shape;231;p23"/>
          <p:cNvGrpSpPr/>
          <p:nvPr/>
        </p:nvGrpSpPr>
        <p:grpSpPr>
          <a:xfrm>
            <a:off x="6586001" y="542894"/>
            <a:ext cx="5276900" cy="4689844"/>
            <a:chOff x="4939500" y="1219611"/>
            <a:chExt cx="3957675" cy="2704847"/>
          </a:xfrm>
        </p:grpSpPr>
        <p:cxnSp>
          <p:nvCxnSpPr>
            <p:cNvPr id="232" name="Google Shape;232;p2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triangle" w="sm" len="sm"/>
              <a:tailEnd type="none" w="sm" len="sm"/>
            </a:ln>
          </p:spPr>
        </p:cxnSp>
        <p:cxnSp>
          <p:nvCxnSpPr>
            <p:cNvPr id="233" name="Google Shape;233;p23"/>
            <p:cNvCxnSpPr/>
            <p:nvPr/>
          </p:nvCxnSpPr>
          <p:spPr>
            <a:xfrm flipH="1">
              <a:off x="4953375" y="3915459"/>
              <a:ext cx="3943800" cy="9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triangle" w="sm" len="sm"/>
              <a:tailEnd type="none" w="sm" len="sm"/>
            </a:ln>
          </p:spPr>
        </p:cxnSp>
      </p:grpSp>
      <p:sp>
        <p:nvSpPr>
          <p:cNvPr id="234" name="Google Shape;234;p23"/>
          <p:cNvSpPr/>
          <p:nvPr/>
        </p:nvSpPr>
        <p:spPr>
          <a:xfrm>
            <a:off x="10729067" y="2144400"/>
            <a:ext cx="1133600" cy="4584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5" name="Google Shape;235;p23"/>
          <p:cNvSpPr txBox="1">
            <a:spLocks noGrp="1"/>
          </p:cNvSpPr>
          <p:nvPr>
            <p:ph type="body" idx="4294967295"/>
          </p:nvPr>
        </p:nvSpPr>
        <p:spPr>
          <a:xfrm>
            <a:off x="10800267" y="2182600"/>
            <a:ext cx="991200" cy="3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7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cg(n)</a:t>
            </a:r>
            <a:endParaRPr sz="17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3">
            <a:alphaModFix/>
          </a:blip>
          <a:srcRect l="168850" t="-3510" r="-168850" b="3509"/>
          <a:stretch/>
        </p:blipFill>
        <p:spPr>
          <a:xfrm>
            <a:off x="6308383" y="157698"/>
            <a:ext cx="5393599" cy="585623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/>
          <p:nvPr/>
        </p:nvSpPr>
        <p:spPr>
          <a:xfrm>
            <a:off x="6586000" y="1377933"/>
            <a:ext cx="5276683" cy="2753200"/>
          </a:xfrm>
          <a:custGeom>
            <a:avLst/>
            <a:gdLst/>
            <a:ahLst/>
            <a:cxnLst/>
            <a:rect l="l" t="t" r="r" b="b"/>
            <a:pathLst>
              <a:path w="134942" h="74599" extrusionOk="0">
                <a:moveTo>
                  <a:pt x="0" y="74599"/>
                </a:moveTo>
                <a:cubicBezTo>
                  <a:pt x="1901" y="70956"/>
                  <a:pt x="7127" y="53217"/>
                  <a:pt x="11403" y="52742"/>
                </a:cubicBezTo>
                <a:cubicBezTo>
                  <a:pt x="15679" y="52267"/>
                  <a:pt x="18293" y="76737"/>
                  <a:pt x="25658" y="71748"/>
                </a:cubicBezTo>
                <a:cubicBezTo>
                  <a:pt x="33023" y="66759"/>
                  <a:pt x="37378" y="34765"/>
                  <a:pt x="55592" y="22807"/>
                </a:cubicBezTo>
                <a:cubicBezTo>
                  <a:pt x="73806" y="10849"/>
                  <a:pt x="121717" y="3801"/>
                  <a:pt x="134942" y="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38" name="Google Shape;238;p23"/>
          <p:cNvSpPr/>
          <p:nvPr/>
        </p:nvSpPr>
        <p:spPr>
          <a:xfrm>
            <a:off x="6586117" y="2704334"/>
            <a:ext cx="5276667" cy="966133"/>
          </a:xfrm>
          <a:custGeom>
            <a:avLst/>
            <a:gdLst/>
            <a:ahLst/>
            <a:cxnLst/>
            <a:rect l="l" t="t" r="r" b="b"/>
            <a:pathLst>
              <a:path w="136843" h="28984" extrusionOk="0">
                <a:moveTo>
                  <a:pt x="0" y="28984"/>
                </a:moveTo>
                <a:cubicBezTo>
                  <a:pt x="4276" y="27875"/>
                  <a:pt x="19640" y="24866"/>
                  <a:pt x="25658" y="22332"/>
                </a:cubicBezTo>
                <a:cubicBezTo>
                  <a:pt x="31677" y="19798"/>
                  <a:pt x="31201" y="14968"/>
                  <a:pt x="36111" y="13780"/>
                </a:cubicBezTo>
                <a:cubicBezTo>
                  <a:pt x="41021" y="12592"/>
                  <a:pt x="47990" y="16235"/>
                  <a:pt x="55117" y="15205"/>
                </a:cubicBezTo>
                <a:cubicBezTo>
                  <a:pt x="62244" y="14176"/>
                  <a:pt x="65254" y="10137"/>
                  <a:pt x="78875" y="7603"/>
                </a:cubicBezTo>
                <a:cubicBezTo>
                  <a:pt x="92496" y="5069"/>
                  <a:pt x="127182" y="1267"/>
                  <a:pt x="136843" y="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sp>
      <p:cxnSp>
        <p:nvCxnSpPr>
          <p:cNvPr id="239" name="Google Shape;239;p23"/>
          <p:cNvCxnSpPr/>
          <p:nvPr/>
        </p:nvCxnSpPr>
        <p:spPr>
          <a:xfrm flipH="1">
            <a:off x="8029867" y="3183500"/>
            <a:ext cx="16000" cy="205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0" name="Google Shape;240;p23"/>
          <p:cNvSpPr/>
          <p:nvPr/>
        </p:nvSpPr>
        <p:spPr>
          <a:xfrm>
            <a:off x="10140367" y="1021133"/>
            <a:ext cx="819600" cy="4584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1" name="Google Shape;241;p23"/>
          <p:cNvSpPr txBox="1">
            <a:spLocks noGrp="1"/>
          </p:cNvSpPr>
          <p:nvPr>
            <p:ph type="body" idx="4294967295"/>
          </p:nvPr>
        </p:nvSpPr>
        <p:spPr>
          <a:xfrm>
            <a:off x="10211567" y="1059333"/>
            <a:ext cx="748400" cy="3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7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f(n)</a:t>
            </a:r>
            <a:endParaRPr sz="17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7854967" y="5327533"/>
            <a:ext cx="4956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" sz="1600" baseline="-25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0</a:t>
            </a:r>
            <a:endParaRPr sz="1600" baseline="-25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7918333" y="3010265"/>
            <a:ext cx="324800" cy="2832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fun()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while(n &gt; 1)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 = n / 2;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(sqrt n)</a:t>
            </a:r>
          </a:p>
        </p:txBody>
      </p:sp>
    </p:spTree>
    <p:extLst>
      <p:ext uri="{BB962C8B-B14F-4D97-AF65-F5344CB8AC3E}">
        <p14:creationId xmlns:p14="http://schemas.microsoft.com/office/powerpoint/2010/main" val="44066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fun()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 = 1; j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		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(sqrt n)</a:t>
            </a:r>
          </a:p>
        </p:txBody>
      </p:sp>
    </p:spTree>
    <p:extLst>
      <p:ext uri="{BB962C8B-B14F-4D97-AF65-F5344CB8AC3E}">
        <p14:creationId xmlns:p14="http://schemas.microsoft.com/office/powerpoint/2010/main" val="313852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676400"/>
            <a:ext cx="11063835" cy="37760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fun()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 = 1; j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		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(sqrt n)</a:t>
            </a:r>
          </a:p>
        </p:txBody>
      </p:sp>
    </p:spTree>
    <p:extLst>
      <p:ext uri="{BB962C8B-B14F-4D97-AF65-F5344CB8AC3E}">
        <p14:creationId xmlns:p14="http://schemas.microsoft.com/office/powerpoint/2010/main" val="189987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3951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fun()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 = 1; j &lt; n; j=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		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(n * log n)</a:t>
            </a:r>
          </a:p>
        </p:txBody>
      </p:sp>
    </p:spTree>
    <p:extLst>
      <p:ext uri="{BB962C8B-B14F-4D97-AF65-F5344CB8AC3E}">
        <p14:creationId xmlns:p14="http://schemas.microsoft.com/office/powerpoint/2010/main" val="334714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633960"/>
            <a:ext cx="11063835" cy="37762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fun()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 = 1; j &lt; n; j=j*2)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		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(n * log n)</a:t>
            </a:r>
          </a:p>
        </p:txBody>
      </p:sp>
    </p:spTree>
    <p:extLst>
      <p:ext uri="{BB962C8B-B14F-4D97-AF65-F5344CB8AC3E}">
        <p14:creationId xmlns:p14="http://schemas.microsoft.com/office/powerpoint/2010/main" val="279783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fun()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 = n; j &gt; 1; j--)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		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(n * log n)</a:t>
            </a:r>
          </a:p>
        </p:txBody>
      </p:sp>
    </p:spTree>
    <p:extLst>
      <p:ext uri="{BB962C8B-B14F-4D97-AF65-F5344CB8AC3E}">
        <p14:creationId xmlns:p14="http://schemas.microsoft.com/office/powerpoint/2010/main" val="160327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fun()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a = 0, b = 0;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 = a +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 = 1; j &lt; m;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 = b + j;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O(m)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(n + m)</a:t>
            </a:r>
          </a:p>
        </p:txBody>
      </p:sp>
    </p:spTree>
    <p:extLst>
      <p:ext uri="{BB962C8B-B14F-4D97-AF65-F5344CB8AC3E}">
        <p14:creationId xmlns:p14="http://schemas.microsoft.com/office/powerpoint/2010/main" val="428774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 = 1; j &lt;=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for(k = 1; k &lt;= 20; k++)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(sqrt n)</a:t>
            </a:r>
          </a:p>
        </p:txBody>
      </p:sp>
    </p:spTree>
    <p:extLst>
      <p:ext uri="{BB962C8B-B14F-4D97-AF65-F5344CB8AC3E}">
        <p14:creationId xmlns:p14="http://schemas.microsoft.com/office/powerpoint/2010/main" val="290814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 = 1; j &lt;=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for(k = 1; k &lt;= (n/2); k++)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^ 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O(n ^ 2)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(n ^ 3)</a:t>
            </a:r>
          </a:p>
        </p:txBody>
      </p:sp>
    </p:spTree>
    <p:extLst>
      <p:ext uri="{BB962C8B-B14F-4D97-AF65-F5344CB8AC3E}">
        <p14:creationId xmlns:p14="http://schemas.microsoft.com/office/powerpoint/2010/main" val="84762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n/2;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 = 1; j &lt;= n; j=j*2)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for(k = 1; k &lt;= n; k=k*2)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8915400" y="5410200"/>
            <a:ext cx="2747150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O(n*(log n)^2)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O(n *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(sqrt n)</a:t>
            </a:r>
          </a:p>
        </p:txBody>
      </p:sp>
    </p:spTree>
    <p:extLst>
      <p:ext uri="{BB962C8B-B14F-4D97-AF65-F5344CB8AC3E}">
        <p14:creationId xmlns:p14="http://schemas.microsoft.com/office/powerpoint/2010/main" val="395676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>
            <a:off x="6050267" y="0"/>
            <a:ext cx="61416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59" name="Google Shape;259;p25"/>
          <p:cNvGrpSpPr/>
          <p:nvPr/>
        </p:nvGrpSpPr>
        <p:grpSpPr>
          <a:xfrm>
            <a:off x="6687600" y="542893"/>
            <a:ext cx="5116000" cy="4688723"/>
            <a:chOff x="4939500" y="1219611"/>
            <a:chExt cx="3837000" cy="2704200"/>
          </a:xfrm>
        </p:grpSpPr>
        <p:cxnSp>
          <p:nvCxnSpPr>
            <p:cNvPr id="260" name="Google Shape;260;p2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rgbClr val="FAFAFA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2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rgbClr val="FAFAFA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2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rgbClr val="FAFAFA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2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rgbClr val="FAFAFA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2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rgbClr val="FAFAFA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2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rgbClr val="FAFAFA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6" name="Google Shape;266;p2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rgbClr val="FAFAFA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7" name="Google Shape;267;p2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rgbClr val="FAFAFA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2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rgbClr val="FAFAFA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p2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rgbClr val="FAFAFA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70" name="Google Shape;270;p25"/>
          <p:cNvSpPr/>
          <p:nvPr/>
        </p:nvSpPr>
        <p:spPr>
          <a:xfrm>
            <a:off x="9281233" y="3098200"/>
            <a:ext cx="1308400" cy="458400"/>
          </a:xfrm>
          <a:prstGeom prst="wedgeRoundRectCallout">
            <a:avLst>
              <a:gd name="adj1" fmla="val 19858"/>
              <a:gd name="adj2" fmla="val 82288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1" name="Google Shape;271;p25"/>
          <p:cNvSpPr txBox="1">
            <a:spLocks noGrp="1"/>
          </p:cNvSpPr>
          <p:nvPr>
            <p:ph type="body" idx="4294967295"/>
          </p:nvPr>
        </p:nvSpPr>
        <p:spPr>
          <a:xfrm>
            <a:off x="9281167" y="3136400"/>
            <a:ext cx="1308400" cy="3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7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 (n log n)</a:t>
            </a:r>
            <a:endParaRPr sz="17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72" name="Google Shape;272;p25"/>
          <p:cNvCxnSpPr/>
          <p:nvPr/>
        </p:nvCxnSpPr>
        <p:spPr>
          <a:xfrm rot="10800000" flipH="1">
            <a:off x="6688133" y="5214700"/>
            <a:ext cx="5129200" cy="28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3" name="Google Shape;273;p25"/>
          <p:cNvCxnSpPr/>
          <p:nvPr/>
        </p:nvCxnSpPr>
        <p:spPr>
          <a:xfrm rot="10800000" flipH="1">
            <a:off x="6702433" y="4871900"/>
            <a:ext cx="5158000" cy="371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4" name="Google Shape;274;p25"/>
          <p:cNvSpPr/>
          <p:nvPr/>
        </p:nvSpPr>
        <p:spPr>
          <a:xfrm>
            <a:off x="6702434" y="2757234"/>
            <a:ext cx="5129100" cy="2500567"/>
          </a:xfrm>
          <a:custGeom>
            <a:avLst/>
            <a:gdLst/>
            <a:ahLst/>
            <a:cxnLst/>
            <a:rect l="l" t="t" r="r" b="b"/>
            <a:pathLst>
              <a:path w="153873" h="75017" extrusionOk="0">
                <a:moveTo>
                  <a:pt x="0" y="75017"/>
                </a:moveTo>
                <a:cubicBezTo>
                  <a:pt x="18191" y="66943"/>
                  <a:pt x="83502" y="39078"/>
                  <a:pt x="109147" y="26575"/>
                </a:cubicBezTo>
                <a:cubicBezTo>
                  <a:pt x="134793" y="14072"/>
                  <a:pt x="146419" y="4429"/>
                  <a:pt x="153873" y="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75" name="Google Shape;275;p25"/>
          <p:cNvSpPr/>
          <p:nvPr/>
        </p:nvSpPr>
        <p:spPr>
          <a:xfrm>
            <a:off x="6716700" y="560067"/>
            <a:ext cx="2084400" cy="4697733"/>
          </a:xfrm>
          <a:custGeom>
            <a:avLst/>
            <a:gdLst/>
            <a:ahLst/>
            <a:cxnLst/>
            <a:rect l="l" t="t" r="r" b="b"/>
            <a:pathLst>
              <a:path w="62532" h="140932" extrusionOk="0">
                <a:moveTo>
                  <a:pt x="0" y="140932"/>
                </a:moveTo>
                <a:cubicBezTo>
                  <a:pt x="7107" y="133674"/>
                  <a:pt x="32222" y="120873"/>
                  <a:pt x="42644" y="97384"/>
                </a:cubicBezTo>
                <a:cubicBezTo>
                  <a:pt x="53066" y="73895"/>
                  <a:pt x="59217" y="16231"/>
                  <a:pt x="62532" y="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76" name="Google Shape;276;p25"/>
          <p:cNvSpPr/>
          <p:nvPr/>
        </p:nvSpPr>
        <p:spPr>
          <a:xfrm>
            <a:off x="6731000" y="445434"/>
            <a:ext cx="341867" cy="4811935"/>
          </a:xfrm>
          <a:custGeom>
            <a:avLst/>
            <a:gdLst/>
            <a:ahLst/>
            <a:cxnLst/>
            <a:rect l="l" t="t" r="r" b="b"/>
            <a:pathLst>
              <a:path w="10256" h="141722" extrusionOk="0">
                <a:moveTo>
                  <a:pt x="0" y="141722"/>
                </a:moveTo>
                <a:cubicBezTo>
                  <a:pt x="1108" y="138214"/>
                  <a:pt x="4977" y="142332"/>
                  <a:pt x="6645" y="120673"/>
                </a:cubicBezTo>
                <a:cubicBezTo>
                  <a:pt x="8313" y="99014"/>
                  <a:pt x="9447" y="31571"/>
                  <a:pt x="10007" y="11770"/>
                </a:cubicBezTo>
                <a:cubicBezTo>
                  <a:pt x="10567" y="-8031"/>
                  <a:pt x="10007" y="3519"/>
                  <a:pt x="10007" y="1869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77" name="Google Shape;277;p25"/>
          <p:cNvSpPr/>
          <p:nvPr/>
        </p:nvSpPr>
        <p:spPr>
          <a:xfrm>
            <a:off x="6759567" y="445767"/>
            <a:ext cx="769700" cy="4812100"/>
          </a:xfrm>
          <a:custGeom>
            <a:avLst/>
            <a:gdLst/>
            <a:ahLst/>
            <a:cxnLst/>
            <a:rect l="l" t="t" r="r" b="b"/>
            <a:pathLst>
              <a:path w="23091" h="145001" extrusionOk="0">
                <a:moveTo>
                  <a:pt x="0" y="145001"/>
                </a:moveTo>
                <a:cubicBezTo>
                  <a:pt x="2500" y="141143"/>
                  <a:pt x="11247" y="144031"/>
                  <a:pt x="15002" y="121855"/>
                </a:cubicBezTo>
                <a:cubicBezTo>
                  <a:pt x="18758" y="99680"/>
                  <a:pt x="21278" y="31956"/>
                  <a:pt x="22533" y="11948"/>
                </a:cubicBezTo>
                <a:cubicBezTo>
                  <a:pt x="23788" y="-8059"/>
                  <a:pt x="22533" y="3500"/>
                  <a:pt x="22533" y="181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78" name="Google Shape;278;p25"/>
          <p:cNvSpPr txBox="1"/>
          <p:nvPr/>
        </p:nvSpPr>
        <p:spPr>
          <a:xfrm>
            <a:off x="8788400" y="5248167"/>
            <a:ext cx="11144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i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Elements</a:t>
            </a:r>
            <a:endParaRPr sz="1600" i="1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 rot="-5400000">
            <a:off x="5750200" y="2693400"/>
            <a:ext cx="13532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i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Operations</a:t>
            </a:r>
            <a:endParaRPr sz="1600" i="1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80" name="Google Shape;280;p25"/>
          <p:cNvCxnSpPr/>
          <p:nvPr/>
        </p:nvCxnSpPr>
        <p:spPr>
          <a:xfrm>
            <a:off x="6661167" y="6016633"/>
            <a:ext cx="539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25"/>
          <p:cNvSpPr txBox="1">
            <a:spLocks noGrp="1"/>
          </p:cNvSpPr>
          <p:nvPr>
            <p:ph type="body" idx="4294967295"/>
          </p:nvPr>
        </p:nvSpPr>
        <p:spPr>
          <a:xfrm>
            <a:off x="13523900" y="3238000"/>
            <a:ext cx="1114400" cy="3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 (n^2)</a:t>
            </a:r>
            <a:endParaRPr sz="16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7882733" y="2192700"/>
            <a:ext cx="1021200" cy="458400"/>
          </a:xfrm>
          <a:prstGeom prst="wedgeRoundRectCallout">
            <a:avLst>
              <a:gd name="adj1" fmla="val 21244"/>
              <a:gd name="adj2" fmla="val 5154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3" name="Google Shape;283;p25"/>
          <p:cNvSpPr txBox="1">
            <a:spLocks noGrp="1"/>
          </p:cNvSpPr>
          <p:nvPr>
            <p:ph type="body" idx="4294967295"/>
          </p:nvPr>
        </p:nvSpPr>
        <p:spPr>
          <a:xfrm>
            <a:off x="7882733" y="2230900"/>
            <a:ext cx="1021200" cy="3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7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O(n^2)</a:t>
            </a:r>
            <a:endParaRPr sz="17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10897833" y="4510433"/>
            <a:ext cx="643600" cy="458400"/>
          </a:xfrm>
          <a:prstGeom prst="wedgeRoundRectCallout">
            <a:avLst>
              <a:gd name="adj1" fmla="val 21244"/>
              <a:gd name="adj2" fmla="val 5154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5" name="Google Shape;285;p25"/>
          <p:cNvSpPr txBox="1">
            <a:spLocks noGrp="1"/>
          </p:cNvSpPr>
          <p:nvPr>
            <p:ph type="body" idx="4294967295"/>
          </p:nvPr>
        </p:nvSpPr>
        <p:spPr>
          <a:xfrm>
            <a:off x="10835633" y="4553833"/>
            <a:ext cx="857200" cy="3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733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O(n)</a:t>
            </a:r>
            <a:endParaRPr sz="1733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6" name="Google Shape;286;p25"/>
          <p:cNvSpPr txBox="1">
            <a:spLocks noGrp="1"/>
          </p:cNvSpPr>
          <p:nvPr>
            <p:ph type="title" idx="4294967295"/>
          </p:nvPr>
        </p:nvSpPr>
        <p:spPr>
          <a:xfrm>
            <a:off x="354000" y="2550800"/>
            <a:ext cx="5393600" cy="20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5600">
                <a:solidFill>
                  <a:srgbClr val="000000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Calculate Time Complexity</a:t>
            </a:r>
            <a:endParaRPr sz="5600">
              <a:solidFill>
                <a:srgbClr val="000000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521467" y="1896233"/>
            <a:ext cx="1722400" cy="60080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" name="Google Shape;288;p25"/>
          <p:cNvSpPr txBox="1"/>
          <p:nvPr/>
        </p:nvSpPr>
        <p:spPr>
          <a:xfrm>
            <a:off x="521467" y="1896233"/>
            <a:ext cx="1722400" cy="600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3200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How To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n/2;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&lt;=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 = 1; j +n/2&lt;=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for(k = 1; k &lt;= n; k=k*2)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067800" y="5410200"/>
            <a:ext cx="2667000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O(n^2 (log n))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(n * n)</a:t>
            </a:r>
          </a:p>
        </p:txBody>
      </p:sp>
    </p:spTree>
    <p:extLst>
      <p:ext uri="{BB962C8B-B14F-4D97-AF65-F5344CB8AC3E}">
        <p14:creationId xmlns:p14="http://schemas.microsoft.com/office/powerpoint/2010/main" val="185861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fun()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n, ans = 0;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 = 1234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while(n &gt; 0)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ans += n % 10;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 /= 10;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067800" y="5410200"/>
            <a:ext cx="2667000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IN" sz="2500" dirty="0">
                <a:effectLst/>
                <a:latin typeface="Nunito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O(log</a:t>
            </a:r>
            <a:r>
              <a:rPr lang="en-IN" sz="2500" baseline="-25000" dirty="0">
                <a:effectLst/>
                <a:latin typeface="Nunito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500" dirty="0">
                <a:effectLst/>
                <a:latin typeface="Nunito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IN" sz="2500" dirty="0">
                <a:effectLst/>
                <a:latin typeface="Nunito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O(log</a:t>
            </a:r>
            <a:r>
              <a:rPr lang="en-IN" sz="2500" baseline="-25000" dirty="0">
                <a:latin typeface="Nunito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500" dirty="0">
                <a:effectLst/>
                <a:latin typeface="Nunito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</a:t>
            </a:r>
            <a:r>
              <a:rPr lang="en-IN" sz="2500" dirty="0">
                <a:effectLst/>
                <a:latin typeface="Nunito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O(log</a:t>
            </a:r>
            <a:r>
              <a:rPr lang="en-IN" sz="2500" baseline="-25000" dirty="0">
                <a:latin typeface="Nunito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IN" sz="2500" dirty="0">
                <a:effectLst/>
                <a:latin typeface="Nunito Sans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n)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8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n/2;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 = 1; j &lt;= n/2;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for(k = 1; k &lt;= n; k=k*2)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 		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067800" y="5410200"/>
            <a:ext cx="2667000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O(n^2 (log n))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(n * n)</a:t>
            </a:r>
          </a:p>
        </p:txBody>
      </p:sp>
    </p:spTree>
    <p:extLst>
      <p:ext uri="{BB962C8B-B14F-4D97-AF65-F5344CB8AC3E}">
        <p14:creationId xmlns:p14="http://schemas.microsoft.com/office/powerpoint/2010/main" val="178237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fun(int 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if(n &gt; 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return fun(n – 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(n * log n)</a:t>
            </a:r>
          </a:p>
        </p:txBody>
      </p:sp>
    </p:spTree>
    <p:extLst>
      <p:ext uri="{BB962C8B-B14F-4D97-AF65-F5344CB8AC3E}">
        <p14:creationId xmlns:p14="http://schemas.microsoft.com/office/powerpoint/2010/main" val="376736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fun()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for(j = 1; j &lt; sqrt(n);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		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5313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O(n * sqrt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(n * log n)</a:t>
            </a:r>
          </a:p>
        </p:txBody>
      </p:sp>
    </p:spTree>
    <p:extLst>
      <p:ext uri="{BB962C8B-B14F-4D97-AF65-F5344CB8AC3E}">
        <p14:creationId xmlns:p14="http://schemas.microsoft.com/office/powerpoint/2010/main" val="1673444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819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tx2">
                    <a:lumMod val="75000"/>
                  </a:schemeClr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269545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1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5079" y="1090407"/>
            <a:ext cx="1016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What is Time Complexity?</a:t>
            </a:r>
            <a:endParaRPr lang="en-IN" sz="4000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5079" y="914400"/>
            <a:ext cx="794852" cy="577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5078" y="2059416"/>
            <a:ext cx="101608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You can get the time complexity by “</a:t>
            </a:r>
            <a:r>
              <a:rPr lang="en-IN" sz="2400" dirty="0">
                <a:solidFill>
                  <a:srgbClr val="FF0000"/>
                </a:solidFill>
              </a:rPr>
              <a:t>counting</a:t>
            </a:r>
            <a:r>
              <a:rPr lang="en-IN" sz="2400" dirty="0"/>
              <a:t>” the number of operations performed by your code. </a:t>
            </a:r>
          </a:p>
          <a:p>
            <a:endParaRPr lang="en-IN" sz="2400" dirty="0"/>
          </a:p>
          <a:p>
            <a:r>
              <a:rPr lang="en-IN" sz="2400" dirty="0"/>
              <a:t>This time complexity is defined as a function of the </a:t>
            </a:r>
            <a:r>
              <a:rPr lang="en-IN" sz="2400" dirty="0">
                <a:solidFill>
                  <a:srgbClr val="FF0000"/>
                </a:solidFill>
              </a:rPr>
              <a:t>input size n </a:t>
            </a:r>
            <a:r>
              <a:rPr lang="en-IN" sz="2400" dirty="0"/>
              <a:t>using </a:t>
            </a:r>
            <a:r>
              <a:rPr lang="en-IN" sz="2400" dirty="0">
                <a:solidFill>
                  <a:srgbClr val="FF0000"/>
                </a:solidFill>
              </a:rPr>
              <a:t>Big-O notation</a:t>
            </a:r>
            <a:r>
              <a:rPr lang="en-IN" sz="2400" dirty="0"/>
              <a:t>. </a:t>
            </a:r>
            <a:r>
              <a:rPr lang="en-IN" sz="2400" dirty="0">
                <a:solidFill>
                  <a:srgbClr val="FF0000"/>
                </a:solidFill>
              </a:rPr>
              <a:t>n</a:t>
            </a:r>
            <a:r>
              <a:rPr lang="en-IN" sz="2400" dirty="0"/>
              <a:t> indicates the </a:t>
            </a:r>
            <a:r>
              <a:rPr lang="en-IN" sz="2400" dirty="0">
                <a:solidFill>
                  <a:srgbClr val="FF0000"/>
                </a:solidFill>
              </a:rPr>
              <a:t>input size</a:t>
            </a:r>
            <a:r>
              <a:rPr lang="en-IN" sz="2400" dirty="0"/>
              <a:t>, while </a:t>
            </a:r>
            <a:r>
              <a:rPr lang="en-IN" sz="2400" dirty="0">
                <a:solidFill>
                  <a:srgbClr val="FF0000"/>
                </a:solidFill>
              </a:rPr>
              <a:t>O</a:t>
            </a:r>
            <a:r>
              <a:rPr lang="en-IN" sz="2400" dirty="0"/>
              <a:t> is the </a:t>
            </a:r>
            <a:r>
              <a:rPr lang="en-IN" sz="2400" dirty="0">
                <a:solidFill>
                  <a:srgbClr val="FF0000"/>
                </a:solidFill>
              </a:rPr>
              <a:t>worst-case scenario </a:t>
            </a:r>
            <a:r>
              <a:rPr lang="en-IN" sz="2400" dirty="0"/>
              <a:t>growth rate function.</a:t>
            </a:r>
          </a:p>
          <a:p>
            <a:endParaRPr lang="en-US" sz="2400" dirty="0"/>
          </a:p>
          <a:p>
            <a:r>
              <a:rPr lang="en-US" sz="2400" dirty="0"/>
              <a:t>We use the </a:t>
            </a:r>
            <a:r>
              <a:rPr lang="en-US" sz="2400" dirty="0">
                <a:solidFill>
                  <a:srgbClr val="FF0000"/>
                </a:solidFill>
              </a:rPr>
              <a:t>Big-O notation </a:t>
            </a:r>
            <a:r>
              <a:rPr lang="en-US" sz="2400" dirty="0"/>
              <a:t>to classify algorithms based on their running time or space (memory used) as the input grows. 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O</a:t>
            </a:r>
            <a:r>
              <a:rPr lang="en-US" sz="2400" dirty="0"/>
              <a:t> function is the growth rate in function of the </a:t>
            </a:r>
            <a:r>
              <a:rPr lang="en-US" sz="2400" dirty="0">
                <a:solidFill>
                  <a:srgbClr val="FF0000"/>
                </a:solidFill>
              </a:rPr>
              <a:t>input size 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124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269545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1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5079" y="973253"/>
            <a:ext cx="1016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Big O Cheatsheet</a:t>
            </a:r>
            <a:endParaRPr lang="en-IN" sz="4000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5079" y="829284"/>
            <a:ext cx="794852" cy="577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45846"/>
              </p:ext>
            </p:extLst>
          </p:nvPr>
        </p:nvGraphicFramePr>
        <p:xfrm>
          <a:off x="1291472" y="1767335"/>
          <a:ext cx="10011266" cy="40832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6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O Notation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96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Odd or Even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341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IN" dirty="0"/>
                    </a:p>
                  </a:txBody>
                  <a:tcPr marL="171450" marR="17145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Finding element on sorted array with binary search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42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 max element in unsorted array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96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Sorting elements in array with merge sort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96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IN" sz="1800" b="0" i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Sorting array with bubble sort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96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IN" sz="1800" b="0" i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 variables equation solver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96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O(2</a:t>
                      </a:r>
                      <a:r>
                        <a:rPr lang="en-IN" sz="1800" b="0" i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Find all subsets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896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O(n!)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Factorial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 all permutations of a given set/string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fun()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for(</a:t>
            </a:r>
            <a:r>
              <a:rPr lang="en-IN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1; </a:t>
            </a:r>
            <a:r>
              <a:rPr lang="en-IN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 n; </a:t>
            </a:r>
            <a:r>
              <a:rPr lang="en-IN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  <a:endParaRPr lang="en-IN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return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(sqrt n)</a:t>
            </a:r>
          </a:p>
        </p:txBody>
      </p:sp>
    </p:spTree>
    <p:extLst>
      <p:ext uri="{BB962C8B-B14F-4D97-AF65-F5344CB8AC3E}">
        <p14:creationId xmlns:p14="http://schemas.microsoft.com/office/powerpoint/2010/main" val="187776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fun()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for(</a:t>
            </a:r>
            <a:r>
              <a:rPr lang="en-IN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1; </a:t>
            </a:r>
            <a:r>
              <a:rPr lang="en-IN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sqrt(n); </a:t>
            </a:r>
            <a:r>
              <a:rPr lang="en-IN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  <a:endParaRPr lang="en-IN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return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(sqrt n)</a:t>
            </a:r>
          </a:p>
        </p:txBody>
      </p:sp>
    </p:spTree>
    <p:extLst>
      <p:ext uri="{BB962C8B-B14F-4D97-AF65-F5344CB8AC3E}">
        <p14:creationId xmlns:p14="http://schemas.microsoft.com/office/powerpoint/2010/main" val="247224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fun()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for(</a:t>
            </a:r>
            <a:r>
              <a:rPr lang="en-IN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1; </a:t>
            </a:r>
            <a:r>
              <a:rPr lang="en-IN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lang="en-IN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n; </a:t>
            </a:r>
            <a:r>
              <a:rPr lang="en-IN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return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(sqrt n)</a:t>
            </a:r>
          </a:p>
        </p:txBody>
      </p:sp>
    </p:spTree>
    <p:extLst>
      <p:ext uri="{BB962C8B-B14F-4D97-AF65-F5344CB8AC3E}">
        <p14:creationId xmlns:p14="http://schemas.microsoft.com/office/powerpoint/2010/main" val="189836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fun()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for(</a:t>
            </a:r>
            <a:r>
              <a:rPr lang="en-IN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1; </a:t>
            </a:r>
            <a:r>
              <a:rPr lang="en-IN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n; </a:t>
            </a:r>
            <a:r>
              <a:rPr lang="en-IN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IN" sz="20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IN" sz="2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*2</a:t>
            </a: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return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(sqrt n)</a:t>
            </a:r>
          </a:p>
        </p:txBody>
      </p:sp>
    </p:spTree>
    <p:extLst>
      <p:ext uri="{BB962C8B-B14F-4D97-AF65-F5344CB8AC3E}">
        <p14:creationId xmlns:p14="http://schemas.microsoft.com/office/powerpoint/2010/main" val="7501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Predict the time complexity for the given below code snippet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715" y="1907248"/>
            <a:ext cx="11063835" cy="35029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fun()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n,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s = 1;	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while(s &lt;= n)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 = s +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9215436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  <a:r>
              <a:rPr lang="en-US" sz="2500" dirty="0">
                <a:latin typeface="Nunito Sans" panose="00000500000000000000" pitchFamily="2" charset="0"/>
              </a:rPr>
              <a:t> O(n * 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23429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 </a:t>
            </a:r>
            <a:r>
              <a:rPr lang="en-US" sz="2500" dirty="0">
                <a:latin typeface="Nunito Sans" panose="00000500000000000000" pitchFamily="2" charset="0"/>
              </a:rPr>
              <a:t>O(n)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3487431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  <a:r>
              <a:rPr lang="en-US" sz="2500" dirty="0">
                <a:latin typeface="Nunito Sans" panose="00000500000000000000" pitchFamily="2" charset="0"/>
              </a:rPr>
              <a:t> O(log 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6351433" y="5410200"/>
            <a:ext cx="2329321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  <a:r>
              <a:rPr lang="en-US" sz="2500" dirty="0">
                <a:latin typeface="Nunito Sans" panose="00000500000000000000" pitchFamily="2" charset="0"/>
              </a:rPr>
              <a:t> O (sqrt n)</a:t>
            </a:r>
          </a:p>
        </p:txBody>
      </p:sp>
    </p:spTree>
    <p:extLst>
      <p:ext uri="{BB962C8B-B14F-4D97-AF65-F5344CB8AC3E}">
        <p14:creationId xmlns:p14="http://schemas.microsoft.com/office/powerpoint/2010/main" val="424440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2182</Words>
  <Application>Microsoft Office PowerPoint</Application>
  <PresentationFormat>Widescreen</PresentationFormat>
  <Paragraphs>392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Roboto</vt:lpstr>
      <vt:lpstr>Nunito Sans SemiBold</vt:lpstr>
      <vt:lpstr>Nunito Sans</vt:lpstr>
      <vt:lpstr>Courier New</vt:lpstr>
      <vt:lpstr>Calibri</vt:lpstr>
      <vt:lpstr>Office Theme</vt:lpstr>
      <vt:lpstr>Time Complexity</vt:lpstr>
      <vt:lpstr>Calculate Time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Dharani Prakash</cp:lastModifiedBy>
  <cp:revision>240</cp:revision>
  <dcterms:created xsi:type="dcterms:W3CDTF">2006-08-16T00:00:00Z</dcterms:created>
  <dcterms:modified xsi:type="dcterms:W3CDTF">2022-11-28T08:32:59Z</dcterms:modified>
</cp:coreProperties>
</file>