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5"/>
  </p:sldMasterIdLst>
  <p:notesMasterIdLst>
    <p:notesMasterId r:id="rId28"/>
  </p:notesMasterIdLst>
  <p:sldIdLst>
    <p:sldId id="256" r:id="rId6"/>
    <p:sldId id="335" r:id="rId7"/>
    <p:sldId id="337" r:id="rId8"/>
    <p:sldId id="364" r:id="rId9"/>
    <p:sldId id="365" r:id="rId10"/>
    <p:sldId id="348" r:id="rId11"/>
    <p:sldId id="368" r:id="rId12"/>
    <p:sldId id="366" r:id="rId13"/>
    <p:sldId id="367" r:id="rId14"/>
    <p:sldId id="352" r:id="rId15"/>
    <p:sldId id="353" r:id="rId16"/>
    <p:sldId id="357" r:id="rId17"/>
    <p:sldId id="358" r:id="rId18"/>
    <p:sldId id="359" r:id="rId19"/>
    <p:sldId id="360" r:id="rId20"/>
    <p:sldId id="354" r:id="rId21"/>
    <p:sldId id="369" r:id="rId22"/>
    <p:sldId id="361" r:id="rId23"/>
    <p:sldId id="370" r:id="rId24"/>
    <p:sldId id="371" r:id="rId25"/>
    <p:sldId id="345" r:id="rId26"/>
    <p:sldId id="262" r:id="rId2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1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Dang" initials="ND" lastIdx="1" clrIdx="0">
    <p:extLst>
      <p:ext uri="{19B8F6BF-5375-455C-9EA6-DF929625EA0E}">
        <p15:presenceInfo xmlns:p15="http://schemas.microsoft.com/office/powerpoint/2012/main" userId="342731dadbc580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4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61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595FC8A-55A6-4F45-8094-5E7DC6BC8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75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0DEC5EA-8486-4311-92E7-B0C48676DF2C}" type="slidenum">
              <a:rPr lang="de-DE" sz="1200"/>
              <a:pPr/>
              <a:t>1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4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34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6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33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5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1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5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2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FC8A-55A6-4F45-8094-5E7DC6BC81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93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5805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781175"/>
            <a:ext cx="6365875" cy="2638425"/>
          </a:xfr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/>
          </a:p>
        </p:txBody>
      </p:sp>
      <p:sp>
        <p:nvSpPr>
          <p:cNvPr id="5159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00200" y="4572000"/>
            <a:ext cx="6400800" cy="533400"/>
          </a:xfr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" name="Rectangle 23"/>
          <p:cNvSpPr>
            <a:spLocks noGrp="1" noChangeArrowheads="1"/>
          </p:cNvSpPr>
          <p:nvPr>
            <p:ph type="dt" sz="quarter" idx="10"/>
          </p:nvPr>
        </p:nvSpPr>
        <p:spPr bwMode="black">
          <a:xfrm>
            <a:off x="66675" y="679450"/>
            <a:ext cx="1273175" cy="206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FCC8D861-C41A-4722-8CCA-B5F2A6EB3AB2}" type="datetime1">
              <a:rPr lang="en-US"/>
              <a:pPr/>
              <a:t>7/30/2019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32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752600" y="635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7/30/2019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Hoai</a:t>
            </a: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Nam Dang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E020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993775"/>
            <a:ext cx="9144000" cy="586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Page </a:t>
            </a:r>
            <a:fld id="{675D20C5-C48E-4509-85C2-070046C0330F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3C67484-8E55-44C3-A420-D214DB34E914}" type="datetime1">
              <a:rPr lang="en-US" sz="900">
                <a:solidFill>
                  <a:schemeClr val="bg2"/>
                </a:solidFill>
                <a:latin typeface="Arial" pitchFamily="34" charset="0"/>
              </a:rPr>
              <a:pPr/>
              <a:t>7/30/2019</a:t>
            </a:fld>
            <a:r>
              <a:rPr lang="en-US" sz="900">
                <a:solidFill>
                  <a:schemeClr val="bg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7" name="Text Box 65"/>
          <p:cNvSpPr txBox="1">
            <a:spLocks noChangeArrowheads="1"/>
          </p:cNvSpPr>
          <p:nvPr/>
        </p:nvSpPr>
        <p:spPr bwMode="auto">
          <a:xfrm>
            <a:off x="73025" y="142375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bg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9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19"/>
          <a:stretch/>
        </p:blipFill>
        <p:spPr bwMode="auto">
          <a:xfrm>
            <a:off x="7201126" y="121737"/>
            <a:ext cx="1756800" cy="9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300192" y="6012576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err="1">
                <a:solidFill>
                  <a:srgbClr val="0047B9"/>
                </a:solidFill>
                <a:latin typeface="+mj-lt"/>
              </a:rPr>
              <a:t>www.dkfz.de</a:t>
            </a:r>
            <a:endParaRPr lang="en-GB" sz="3200" b="1" dirty="0">
              <a:solidFill>
                <a:srgbClr val="0047B9"/>
              </a:solidFill>
              <a:latin typeface="+mj-l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5"/>
          <a:stretch/>
        </p:blipFill>
        <p:spPr bwMode="auto">
          <a:xfrm>
            <a:off x="3071836" y="986762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02"/>
          <a:stretch/>
        </p:blipFill>
        <p:spPr bwMode="auto">
          <a:xfrm>
            <a:off x="-12328" y="989937"/>
            <a:ext cx="2988000" cy="2142858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494" t="11810" r="6650" b="19658"/>
          <a:stretch/>
        </p:blipFill>
        <p:spPr bwMode="auto">
          <a:xfrm>
            <a:off x="6156000" y="989937"/>
            <a:ext cx="2988000" cy="2134277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462529" y="3338989"/>
            <a:ext cx="85019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47B9"/>
                </a:solidFill>
                <a:latin typeface="+mn-lt"/>
              </a:rPr>
              <a:t>The German Cancer Research </a:t>
            </a:r>
            <a:r>
              <a:rPr lang="en-GB" sz="2200" dirty="0" err="1">
                <a:solidFill>
                  <a:srgbClr val="0047B9"/>
                </a:solidFill>
                <a:latin typeface="+mn-lt"/>
              </a:rPr>
              <a:t>Center</a:t>
            </a:r>
            <a:r>
              <a:rPr lang="en-GB" sz="2200" dirty="0">
                <a:solidFill>
                  <a:srgbClr val="0047B9"/>
                </a:solidFill>
                <a:latin typeface="+mn-lt"/>
              </a:rPr>
              <a:t> (DKFZ) in Heidelberg</a:t>
            </a:r>
          </a:p>
          <a:p>
            <a:r>
              <a:rPr lang="en-GB" sz="3000" b="1" dirty="0">
                <a:solidFill>
                  <a:srgbClr val="0047B9"/>
                </a:solidFill>
                <a:latin typeface="+mn-lt"/>
              </a:rPr>
              <a:t>Innovative Cancer Research in a Historic City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67544" y="4437112"/>
            <a:ext cx="64807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i="1" dirty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GB" sz="2000" dirty="0">
                <a:latin typeface="+mj-lt"/>
              </a:rPr>
              <a:t>PhD and MSc Students</a:t>
            </a:r>
          </a:p>
        </p:txBody>
      </p:sp>
    </p:spTree>
    <p:extLst>
      <p:ext uri="{BB962C8B-B14F-4D97-AF65-F5344CB8AC3E}">
        <p14:creationId xmlns:p14="http://schemas.microsoft.com/office/powerpoint/2010/main" val="23777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91694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5789613"/>
            <a:ext cx="9144000" cy="1052512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4600575"/>
            <a:ext cx="0" cy="83820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87313"/>
            <a:ext cx="0" cy="83820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800" y="5956314"/>
            <a:ext cx="3127375" cy="8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9525"/>
            <a:ext cx="9144000" cy="1044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83820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57" name="Rectangle 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3716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black">
          <a:xfrm>
            <a:off x="746125" y="67945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PAge</a:t>
            </a:r>
            <a:fld id="{8F0F89D4-6F44-4514-86F8-CA2AE8063560}" type="slidenum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‹Nr.›</a:t>
            </a:fld>
            <a:endParaRPr lang="en-US" sz="1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679450"/>
            <a:ext cx="844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DD7C8A19-BFFE-4240-B2C2-A4F206CC1EBD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7/30/2019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104056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412750"/>
            <a:ext cx="1219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546100"/>
            <a:ext cx="563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1744663" y="457200"/>
            <a:ext cx="565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endParaRPr lang="de-DE">
              <a:solidFill>
                <a:schemeClr val="tx2"/>
              </a:solidFill>
              <a:ea typeface="ＭＳ Ｐゴシック" charset="0"/>
            </a:endParaRPr>
          </a:p>
        </p:txBody>
      </p:sp>
      <p:pic>
        <p:nvPicPr>
          <p:cNvPr id="13" name="Picture 3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/>
          <a:stretch/>
        </p:blipFill>
        <p:spPr bwMode="auto">
          <a:xfrm>
            <a:off x="7215681" y="128180"/>
            <a:ext cx="1742333" cy="90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7" r:id="rId3"/>
    <p:sldLayoutId id="2147483706" r:id="rId4"/>
    <p:sldLayoutId id="214748370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hiromis/notes/blob/master/lesson4/1.p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fld id="{44155D47-B718-4002-964E-38AE29A0712B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 eaLnBrk="1" hangingPunct="1"/>
              <a:t>7/30/2019</a:t>
            </a:fld>
            <a:endParaRPr lang="en-US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0" y="1781175"/>
            <a:ext cx="6819974" cy="628185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>
                <a:ea typeface="+mj-ea"/>
                <a:cs typeface="+mj-cs"/>
              </a:rPr>
              <a:t>Deep Learning Workshop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subTitle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 dirty="0" err="1">
                <a:ea typeface="+mn-ea"/>
                <a:cs typeface="+mn-cs"/>
              </a:rPr>
              <a:t>Hoai</a:t>
            </a:r>
            <a:r>
              <a:rPr lang="de-DE" dirty="0">
                <a:ea typeface="+mn-ea"/>
                <a:cs typeface="+mn-cs"/>
              </a:rPr>
              <a:t> Nam Dang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5553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55B56-E53B-4286-A142-366A2E47E7C3}"/>
              </a:ext>
            </a:extLst>
          </p:cNvPr>
          <p:cNvSpPr txBox="1"/>
          <p:nvPr/>
        </p:nvSpPr>
        <p:spPr>
          <a:xfrm>
            <a:off x="1691680" y="278092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Session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Vanishing</a:t>
            </a:r>
            <a:r>
              <a:rPr lang="de-DE" dirty="0"/>
              <a:t> Gradient Problem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5F9BDA5-425D-4E58-BB95-57C30841CF98}"/>
              </a:ext>
            </a:extLst>
          </p:cNvPr>
          <p:cNvSpPr txBox="1"/>
          <p:nvPr/>
        </p:nvSpPr>
        <p:spPr>
          <a:xfrm>
            <a:off x="686387" y="1346928"/>
            <a:ext cx="537839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"The </a:t>
            </a:r>
            <a:r>
              <a:rPr lang="en-US" b="1" dirty="0"/>
              <a:t>cat</a:t>
            </a:r>
            <a:r>
              <a:rPr lang="en-US" dirty="0"/>
              <a:t>, which already ate ..., </a:t>
            </a:r>
            <a:r>
              <a:rPr lang="en-US" b="1" dirty="0"/>
              <a:t>was</a:t>
            </a:r>
            <a:r>
              <a:rPr lang="en-US" dirty="0"/>
              <a:t> full"</a:t>
            </a:r>
          </a:p>
          <a:p>
            <a:r>
              <a:rPr lang="en-US" dirty="0"/>
              <a:t>"The </a:t>
            </a:r>
            <a:r>
              <a:rPr lang="en-US" b="1" dirty="0"/>
              <a:t>cats</a:t>
            </a:r>
            <a:r>
              <a:rPr lang="en-US" dirty="0"/>
              <a:t>, which already ate ..., </a:t>
            </a:r>
            <a:r>
              <a:rPr lang="en-US" b="1" dirty="0"/>
              <a:t>were</a:t>
            </a:r>
            <a:r>
              <a:rPr lang="en-US" dirty="0"/>
              <a:t> full"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7170" name="Picture 2" descr="https://www.nextbigfuture.com/wp-content/uploads/2016/03/RNN3-1.png">
            <a:extLst>
              <a:ext uri="{FF2B5EF4-FFF2-40B4-BE49-F238E27FC236}">
                <a16:creationId xmlns:a16="http://schemas.microsoft.com/office/drawing/2014/main" id="{79F2B8FC-CEA0-4F81-A97B-9EB15F1A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6" y="2420888"/>
            <a:ext cx="8281907" cy="38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6B46FA1-5F4D-49DE-AF9A-2BECD9FE89D9}"/>
              </a:ext>
            </a:extLst>
          </p:cNvPr>
          <p:cNvSpPr/>
          <p:nvPr/>
        </p:nvSpPr>
        <p:spPr>
          <a:xfrm>
            <a:off x="280125" y="605265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https://www.nextbigfuture.com/2016/03/recurrent-neural-nets.html</a:t>
            </a:r>
          </a:p>
        </p:txBody>
      </p:sp>
    </p:spTree>
    <p:extLst>
      <p:ext uri="{BB962C8B-B14F-4D97-AF65-F5344CB8AC3E}">
        <p14:creationId xmlns:p14="http://schemas.microsoft.com/office/powerpoint/2010/main" val="62998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(GRU)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8194" name="Picture 2" descr="https://miro.medium.com/max/875/1*9z1Jrl8K99TorEQfsOTjpA.png">
            <a:extLst>
              <a:ext uri="{FF2B5EF4-FFF2-40B4-BE49-F238E27FC236}">
                <a16:creationId xmlns:a16="http://schemas.microsoft.com/office/drawing/2014/main" id="{2B5C7BA3-2658-49E9-95DA-F91239CCE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7" y="3202657"/>
            <a:ext cx="83343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25A7AAC-0CEA-468A-A241-98FFAFEFA12C}"/>
              </a:ext>
            </a:extLst>
          </p:cNvPr>
          <p:cNvSpPr txBox="1"/>
          <p:nvPr/>
        </p:nvSpPr>
        <p:spPr>
          <a:xfrm>
            <a:off x="7236296" y="36085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Update </a:t>
            </a:r>
            <a:r>
              <a:rPr lang="de-DE" sz="1800" dirty="0" err="1"/>
              <a:t>gate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64C9CE-CC0C-4C62-93B1-9BC652498E6D}"/>
              </a:ext>
            </a:extLst>
          </p:cNvPr>
          <p:cNvSpPr txBox="1"/>
          <p:nvPr/>
        </p:nvSpPr>
        <p:spPr>
          <a:xfrm>
            <a:off x="7236296" y="41302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Forget </a:t>
            </a:r>
            <a:r>
              <a:rPr lang="de-DE" sz="1800" dirty="0" err="1"/>
              <a:t>gate</a:t>
            </a:r>
            <a:endParaRPr lang="de-DE" sz="18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1B06CA-CB52-423C-8082-C2E8E5422665}"/>
              </a:ext>
            </a:extLst>
          </p:cNvPr>
          <p:cNvSpPr/>
          <p:nvPr/>
        </p:nvSpPr>
        <p:spPr>
          <a:xfrm>
            <a:off x="1030795" y="1701329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GRU is an RNN type that can help solve the vanishing gradient problem and can remember the long-term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Momentum</a:t>
            </a:r>
            <a:endParaRPr lang="de-DE" kern="0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B1952A4-D534-427E-94A5-97EB1F2A6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53407"/>
              </p:ext>
            </p:extLst>
          </p:nvPr>
        </p:nvGraphicFramePr>
        <p:xfrm>
          <a:off x="1475656" y="1988840"/>
          <a:ext cx="5989320" cy="3200400"/>
        </p:xfrm>
        <a:graphic>
          <a:graphicData uri="http://schemas.openxmlformats.org/drawingml/2006/table">
            <a:tbl>
              <a:tblPr/>
              <a:tblGrid>
                <a:gridCol w="1996440">
                  <a:extLst>
                    <a:ext uri="{9D8B030D-6E8A-4147-A177-3AD203B41FA5}">
                      <a16:colId xmlns:a16="http://schemas.microsoft.com/office/drawing/2014/main" val="3156407632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15667324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781992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>
                          <a:effectLst/>
                        </a:rPr>
                        <a:t>Word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>
                          <a:effectLst/>
                        </a:rPr>
                        <a:t>Update gate(U)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>
                          <a:effectLst/>
                        </a:rPr>
                        <a:t>Cell memory (C)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0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The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8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cat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new_val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26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which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new_val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4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already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new_val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60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...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new_val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190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was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 (I don't need it anymore)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newer_val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full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..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1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8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Long Short Term Memory (LSTM)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0242" name="Picture 2" descr="A LSTM neural network.">
            <a:extLst>
              <a:ext uri="{FF2B5EF4-FFF2-40B4-BE49-F238E27FC236}">
                <a16:creationId xmlns:a16="http://schemas.microsoft.com/office/drawing/2014/main" id="{66691EBC-4FF2-4127-B345-2B85EDF2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0" y="1412776"/>
            <a:ext cx="7884368" cy="29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3D871E-D6C0-4578-AC98-A7618DA71C65}"/>
              </a:ext>
            </a:extLst>
          </p:cNvPr>
          <p:cNvSpPr/>
          <p:nvPr/>
        </p:nvSpPr>
        <p:spPr>
          <a:xfrm>
            <a:off x="251520" y="469426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https://colah.github.io/posts/2015-08-Understanding-LSTMs/</a:t>
            </a:r>
          </a:p>
        </p:txBody>
      </p:sp>
      <p:pic>
        <p:nvPicPr>
          <p:cNvPr id="10249" name="Picture 9" descr="https://colah.github.io/posts/2015-08-Understanding-LSTMs/img/LSTM3-var-peepholes.png">
            <a:extLst>
              <a:ext uri="{FF2B5EF4-FFF2-40B4-BE49-F238E27FC236}">
                <a16:creationId xmlns:a16="http://schemas.microsoft.com/office/drawing/2014/main" id="{008AC4FB-4456-457B-BBFC-CC6608FBD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7"/>
          <a:stretch/>
        </p:blipFill>
        <p:spPr bwMode="auto">
          <a:xfrm>
            <a:off x="4272607" y="3789040"/>
            <a:ext cx="446348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Natural Language Processing</a:t>
            </a: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Natural Language Processing, usually shortened as NLP, is a branch of artificial intelligence that deals with the interaction between computers and humans using the natural language.</a:t>
            </a: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D676E6-1178-4906-AB65-F5AFE3E343DD}"/>
              </a:ext>
            </a:extLst>
          </p:cNvPr>
          <p:cNvSpPr/>
          <p:nvPr/>
        </p:nvSpPr>
        <p:spPr>
          <a:xfrm>
            <a:off x="1187624" y="2931150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Language translation applications such as Google 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Word Processors such as Microsoft Word and Grammarly that employ NLP to check grammatical accuracy of 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Interactive Voice Response (IVR) applications used in call centers to respond to certain users’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Personal assistant applications such as OK Google, Siri, Cortana, and Alexa.</a:t>
            </a:r>
            <a:endParaRPr lang="de-DE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830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Language Model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6193929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1266" name="Picture 2" descr="https://raw.githubusercontent.com/torch/torch.github.io/master/blog/_posts/images/rnnlm.png">
            <a:extLst>
              <a:ext uri="{FF2B5EF4-FFF2-40B4-BE49-F238E27FC236}">
                <a16:creationId xmlns:a16="http://schemas.microsoft.com/office/drawing/2014/main" id="{ED6B622A-9090-4A3E-95A3-52C856CB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12" y="2276872"/>
            <a:ext cx="6517240" cy="44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E80414-0452-4941-AD89-7C1151D1FF15}"/>
              </a:ext>
            </a:extLst>
          </p:cNvPr>
          <p:cNvSpPr/>
          <p:nvPr/>
        </p:nvSpPr>
        <p:spPr>
          <a:xfrm>
            <a:off x="2015200" y="11379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A language model is a model that learns to predict the next word of a sentence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9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Word </a:t>
            </a:r>
            <a:r>
              <a:rPr lang="de-DE" dirty="0" err="1"/>
              <a:t>embeddings</a:t>
            </a:r>
            <a:endParaRPr lang="de-DE" kern="0" dirty="0"/>
          </a:p>
        </p:txBody>
      </p:sp>
      <p:pic>
        <p:nvPicPr>
          <p:cNvPr id="12290" name="Picture 2" descr="Bildergebnis fÃ¼r word embedding">
            <a:extLst>
              <a:ext uri="{FF2B5EF4-FFF2-40B4-BE49-F238E27FC236}">
                <a16:creationId xmlns:a16="http://schemas.microsoft.com/office/drawing/2014/main" id="{CBB9FD60-5E23-4F7C-B4C9-77B2C059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2" y="1052736"/>
            <a:ext cx="8676456" cy="30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miro.medium.com/max/875/0*mRGKYujQkI7PcMDE.">
            <a:extLst>
              <a:ext uri="{FF2B5EF4-FFF2-40B4-BE49-F238E27FC236}">
                <a16:creationId xmlns:a16="http://schemas.microsoft.com/office/drawing/2014/main" id="{BC67E8D3-E84C-4D79-A986-74F4C390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1001"/>
            <a:ext cx="5544616" cy="268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Word </a:t>
            </a:r>
            <a:r>
              <a:rPr lang="de-DE" dirty="0" err="1"/>
              <a:t>embeddings</a:t>
            </a:r>
            <a:endParaRPr lang="de-DE" kern="0" dirty="0"/>
          </a:p>
        </p:txBody>
      </p:sp>
      <p:pic>
        <p:nvPicPr>
          <p:cNvPr id="15362" name="Picture 2" descr="https://github.com/mbadry1/DeepLearning.ai-Summary/raw/master/5-%20Sequence%20Models/Images/32.png">
            <a:extLst>
              <a:ext uri="{FF2B5EF4-FFF2-40B4-BE49-F238E27FC236}">
                <a16:creationId xmlns:a16="http://schemas.microsoft.com/office/drawing/2014/main" id="{0592D804-1F1E-4D37-BE0F-98DA8DD3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7512"/>
            <a:ext cx="62484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842C3BE-27B6-4B75-ACB1-AA63928FE5FC}"/>
              </a:ext>
            </a:extLst>
          </p:cNvPr>
          <p:cNvSpPr/>
          <p:nvPr/>
        </p:nvSpPr>
        <p:spPr>
          <a:xfrm>
            <a:off x="539552" y="432362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Can we conclude this relation:</a:t>
            </a:r>
          </a:p>
          <a:p>
            <a:r>
              <a:rPr lang="en-US" dirty="0"/>
              <a:t>Man ==&gt; Woman</a:t>
            </a:r>
          </a:p>
          <a:p>
            <a:r>
              <a:rPr lang="en-US" dirty="0"/>
              <a:t>King ==&gt; ??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2ADDDA-8C25-4B39-962A-8835CBB6B901}"/>
              </a:ext>
            </a:extLst>
          </p:cNvPr>
          <p:cNvSpPr/>
          <p:nvPr/>
        </p:nvSpPr>
        <p:spPr>
          <a:xfrm>
            <a:off x="550403" y="5661248"/>
            <a:ext cx="3242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24292E"/>
                </a:solidFill>
                <a:latin typeface="-apple-system"/>
              </a:rPr>
              <a:t>e</a:t>
            </a:r>
            <a:r>
              <a:rPr lang="de-DE" baseline="-25000" dirty="0" err="1">
                <a:solidFill>
                  <a:srgbClr val="24292E"/>
                </a:solidFill>
                <a:latin typeface="-apple-system"/>
              </a:rPr>
              <a:t>Man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 -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e</a:t>
            </a:r>
            <a:r>
              <a:rPr lang="de-DE" baseline="-25000" dirty="0" err="1">
                <a:solidFill>
                  <a:srgbClr val="24292E"/>
                </a:solidFill>
                <a:latin typeface="-apple-system"/>
              </a:rPr>
              <a:t>Woman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 ≈ </a:t>
            </a:r>
            <a:r>
              <a:rPr lang="de-DE" dirty="0" err="1">
                <a:solidFill>
                  <a:srgbClr val="24292E"/>
                </a:solidFill>
                <a:latin typeface="-apple-system"/>
              </a:rPr>
              <a:t>e</a:t>
            </a:r>
            <a:r>
              <a:rPr lang="de-DE" baseline="-25000" dirty="0" err="1">
                <a:solidFill>
                  <a:srgbClr val="24292E"/>
                </a:solidFill>
                <a:latin typeface="-apple-system"/>
              </a:rPr>
              <a:t>King</a:t>
            </a:r>
            <a:r>
              <a:rPr lang="de-DE" dirty="0">
                <a:solidFill>
                  <a:srgbClr val="24292E"/>
                </a:solidFill>
                <a:latin typeface="-apple-system"/>
              </a:rPr>
              <a:t> - e</a:t>
            </a:r>
            <a:r>
              <a:rPr lang="de-DE" baseline="-25000" dirty="0">
                <a:solidFill>
                  <a:srgbClr val="24292E"/>
                </a:solidFill>
                <a:latin typeface="-apple-system"/>
              </a:rPr>
              <a:t>??</a:t>
            </a:r>
            <a:endParaRPr lang="de-DE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851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word2vec</a:t>
            </a:r>
            <a:endParaRPr lang="de-DE" kern="0" dirty="0"/>
          </a:p>
        </p:txBody>
      </p:sp>
      <p:pic>
        <p:nvPicPr>
          <p:cNvPr id="13314" name="Picture 2" descr="Bildergebnis fÃ¼r word2vec">
            <a:extLst>
              <a:ext uri="{FF2B5EF4-FFF2-40B4-BE49-F238E27FC236}">
                <a16:creationId xmlns:a16="http://schemas.microsoft.com/office/drawing/2014/main" id="{1EBF5940-6304-45DB-A7C2-F628505C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1196752"/>
            <a:ext cx="7524328" cy="54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7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Sentiment Classification</a:t>
            </a:r>
          </a:p>
          <a:p>
            <a:pPr marL="0" indent="0">
              <a:buNone/>
            </a:pPr>
            <a:endParaRPr lang="de-DE" kern="0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D6AB091-4611-4CE5-9807-AFFFF301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36217"/>
              </p:ext>
            </p:extLst>
          </p:nvPr>
        </p:nvGraphicFramePr>
        <p:xfrm>
          <a:off x="827584" y="1556792"/>
          <a:ext cx="7067284" cy="4083244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9661894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81475895"/>
                    </a:ext>
                  </a:extLst>
                </a:gridCol>
                <a:gridCol w="3572271">
                  <a:extLst>
                    <a:ext uri="{9D8B030D-6E8A-4147-A177-3AD203B41FA5}">
                      <a16:colId xmlns:a16="http://schemas.microsoft.com/office/drawing/2014/main" val="4079576022"/>
                    </a:ext>
                  </a:extLst>
                </a:gridCol>
                <a:gridCol w="1766821">
                  <a:extLst>
                    <a:ext uri="{9D8B030D-6E8A-4147-A177-3AD203B41FA5}">
                      <a16:colId xmlns:a16="http://schemas.microsoft.com/office/drawing/2014/main" val="2292759741"/>
                    </a:ext>
                  </a:extLst>
                </a:gridCol>
              </a:tblGrid>
              <a:tr h="408860">
                <a:tc>
                  <a:txBody>
                    <a:bodyPr/>
                    <a:lstStyle/>
                    <a:p>
                      <a:endParaRPr lang="de-DE" sz="1300" b="1" dirty="0">
                        <a:effectLst/>
                      </a:endParaRP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b="1" dirty="0"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err="1">
                          <a:effectLst/>
                        </a:rPr>
                        <a:t>label</a:t>
                      </a:r>
                      <a:endParaRPr lang="de-DE" sz="1300" b="1" dirty="0">
                        <a:effectLst/>
                      </a:endParaRPr>
                    </a:p>
                    <a:p>
                      <a:endParaRPr lang="de-DE" sz="1300" b="1" dirty="0">
                        <a:effectLst/>
                      </a:endParaRP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 err="1">
                          <a:effectLst/>
                        </a:rPr>
                        <a:t>text</a:t>
                      </a:r>
                      <a:endParaRPr lang="de-DE" sz="1300" b="1" dirty="0">
                        <a:effectLst/>
                      </a:endParaRP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b="1" dirty="0">
                        <a:effectLst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1" dirty="0" err="1">
                          <a:effectLst/>
                        </a:rPr>
                        <a:t>Is_valid</a:t>
                      </a:r>
                      <a:endParaRPr lang="de-DE" sz="1300" b="1" dirty="0">
                        <a:effectLst/>
                      </a:endParaRPr>
                    </a:p>
                    <a:p>
                      <a:endParaRPr lang="de-DE" sz="1300" dirty="0"/>
                    </a:p>
                  </a:txBody>
                  <a:tcPr marL="66040" marR="66040" marT="33020" marB="33020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85291"/>
                  </a:ext>
                </a:extLst>
              </a:tr>
              <a:tr h="771345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0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effectLst/>
                        </a:rPr>
                        <a:t>negative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Un-bleeping-believable! Meg Ryan doesn't even ...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effectLst/>
                        </a:rPr>
                        <a:t>False</a:t>
                      </a:r>
                      <a:endParaRPr lang="de-DE" sz="1300" dirty="0">
                        <a:effectLst/>
                      </a:endParaRP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15001"/>
                  </a:ext>
                </a:extLst>
              </a:tr>
              <a:tr h="771345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1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positive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This is a extremely well-made film. The acting...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False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01735"/>
                  </a:ext>
                </a:extLst>
              </a:tr>
              <a:tr h="62671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2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negative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Every once in a long while a movie will come a...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False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66081"/>
                  </a:ext>
                </a:extLst>
              </a:tr>
              <a:tr h="62671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3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positive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Name just says it all. I watched this movie wi...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False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07503"/>
                  </a:ext>
                </a:extLst>
              </a:tr>
              <a:tr h="626718"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4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>
                          <a:effectLst/>
                        </a:rPr>
                        <a:t>negative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This movie succeeds at being one of the most u...</a:t>
                      </a: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effectLst/>
                        </a:rPr>
                        <a:t>False</a:t>
                      </a:r>
                      <a:endParaRPr lang="de-DE" sz="1300" dirty="0">
                        <a:effectLst/>
                      </a:endParaRPr>
                    </a:p>
                  </a:txBody>
                  <a:tcPr marL="71543" marR="71543" marT="33020" marB="3302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6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dirty="0"/>
              <a:t>Outline </a:t>
            </a:r>
            <a:r>
              <a:rPr lang="de-DE" kern="0" dirty="0"/>
              <a:t>Session 3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3676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Recurrent Neural Network (RNN)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Gated Recurrent Unit (GRU)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Long Short Term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Natural Language Processing (NLP)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Language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78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>
            <a:extLst>
              <a:ext uri="{FF2B5EF4-FFF2-40B4-BE49-F238E27FC236}">
                <a16:creationId xmlns:a16="http://schemas.microsoft.com/office/drawing/2014/main" id="{FF07D999-4BF8-49EF-96EE-C179F49CBC9B}"/>
              </a:ext>
            </a:extLst>
          </p:cNvPr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/>
              <a:t>Sentiment Classification</a:t>
            </a:r>
          </a:p>
          <a:p>
            <a:pPr marL="0" indent="0">
              <a:buNone/>
            </a:pPr>
            <a:endParaRPr lang="de-DE" kern="0" dirty="0"/>
          </a:p>
        </p:txBody>
      </p:sp>
      <p:pic>
        <p:nvPicPr>
          <p:cNvPr id="17410" name="Picture 2" descr="https://github.com/hiromis/notes/raw/master/lesson4/1.png">
            <a:hlinkClick r:id="rId2"/>
            <a:extLst>
              <a:ext uri="{FF2B5EF4-FFF2-40B4-BE49-F238E27FC236}">
                <a16:creationId xmlns:a16="http://schemas.microsoft.com/office/drawing/2014/main" id="{0F2DFBDC-4229-44BB-AB52-E733A8D61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72400" cy="405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3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Debiasing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embeddings</a:t>
            </a:r>
            <a:endParaRPr lang="de-DE" kern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473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14338" name="Picture 2" descr="Bildergebnis fÃ¼r Debiasing word embeddings">
            <a:extLst>
              <a:ext uri="{FF2B5EF4-FFF2-40B4-BE49-F238E27FC236}">
                <a16:creationId xmlns:a16="http://schemas.microsoft.com/office/drawing/2014/main" id="{FE1C6364-3C89-4368-918D-5EBD7198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44719"/>
            <a:ext cx="3426202" cy="245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Bildergebnis fÃ¼r Debiasing word embeddings">
            <a:extLst>
              <a:ext uri="{FF2B5EF4-FFF2-40B4-BE49-F238E27FC236}">
                <a16:creationId xmlns:a16="http://schemas.microsoft.com/office/drawing/2014/main" id="{983763A3-08CA-4AC4-9831-179E6CEF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3" y="3895949"/>
            <a:ext cx="6934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0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 txBox="1">
            <a:spLocks noChangeArrowheads="1"/>
          </p:cNvSpPr>
          <p:nvPr/>
        </p:nvSpPr>
        <p:spPr bwMode="auto">
          <a:xfrm>
            <a:off x="5273675" y="498475"/>
            <a:ext cx="431958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de-DE" b="1">
                <a:solidFill>
                  <a:schemeClr val="bg2"/>
                </a:solidFill>
                <a:latin typeface="Arial" pitchFamily="34" charset="0"/>
              </a:rPr>
            </a:br>
            <a:r>
              <a:rPr lang="de-DE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Sequence</a:t>
            </a:r>
            <a:r>
              <a:rPr lang="de-DE" dirty="0"/>
              <a:t> Models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DBE833-5962-4662-A0B7-E2B72D4A2B4E}"/>
              </a:ext>
            </a:extLst>
          </p:cNvPr>
          <p:cNvSpPr txBox="1"/>
          <p:nvPr/>
        </p:nvSpPr>
        <p:spPr>
          <a:xfrm>
            <a:off x="686387" y="1346928"/>
            <a:ext cx="55131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Speech recognition (sequence to sequence):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X: wave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Y: text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Sentiment classification (sequence to one):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X: text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Y: integer rating from one to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DNA sequence analysis (sequence to sequence):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X: DNA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Y: DNA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Machine translation (sequence to sequence):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X: text sequence (in one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Y: text sequence (in other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8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Sequence</a:t>
            </a:r>
            <a:r>
              <a:rPr lang="de-DE" dirty="0"/>
              <a:t> Models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2050" name="Picture 2" descr="https://miro.medium.com/max/875/1*AsyiK7G4X4i4lf3znvwoIQ.png">
            <a:extLst>
              <a:ext uri="{FF2B5EF4-FFF2-40B4-BE49-F238E27FC236}">
                <a16:creationId xmlns:a16="http://schemas.microsoft.com/office/drawing/2014/main" id="{25DCE23D-F89E-4A7A-9D2D-C1D4496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361731"/>
            <a:ext cx="833437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C1A1422-BE13-4F23-8176-C611F13B3F97}"/>
              </a:ext>
            </a:extLst>
          </p:cNvPr>
          <p:cNvSpPr/>
          <p:nvPr/>
        </p:nvSpPr>
        <p:spPr>
          <a:xfrm>
            <a:off x="4426751" y="18651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Inputs, outputs can be different lengths in different examples.</a:t>
            </a:r>
          </a:p>
        </p:txBody>
      </p:sp>
    </p:spTree>
    <p:extLst>
      <p:ext uri="{BB962C8B-B14F-4D97-AF65-F5344CB8AC3E}">
        <p14:creationId xmlns:p14="http://schemas.microsoft.com/office/powerpoint/2010/main" val="42538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63688" y="12687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Sequence</a:t>
            </a:r>
            <a:r>
              <a:rPr lang="de-DE" dirty="0"/>
              <a:t> Models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421160"/>
            <a:ext cx="7128792" cy="424847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>
              <a:solidFill>
                <a:srgbClr val="000000"/>
              </a:solidFill>
              <a:cs typeface="+mn-cs"/>
            </a:endParaRPr>
          </a:p>
          <a:p>
            <a:pPr marL="1138237" lvl="3" indent="0">
              <a:buClr>
                <a:srgbClr val="0047B9"/>
              </a:buClr>
              <a:buSzPct val="115000"/>
              <a:buNone/>
              <a:defRPr/>
            </a:pPr>
            <a:endParaRPr lang="de-DE" sz="14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4AAD0F-A7B9-4DB5-B596-2CC73D7B08BC}"/>
              </a:ext>
            </a:extLst>
          </p:cNvPr>
          <p:cNvSpPr txBox="1"/>
          <p:nvPr/>
        </p:nvSpPr>
        <p:spPr>
          <a:xfrm>
            <a:off x="899592" y="1772816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</p:txBody>
      </p:sp>
      <p:pic>
        <p:nvPicPr>
          <p:cNvPr id="3074" name="Picture 2" descr="https://miro.medium.com/max/875/1*QBnzO3f80JZrHPlSFdjwpg.png">
            <a:extLst>
              <a:ext uri="{FF2B5EF4-FFF2-40B4-BE49-F238E27FC236}">
                <a16:creationId xmlns:a16="http://schemas.microsoft.com/office/drawing/2014/main" id="{16D3AE9C-ED24-430A-A3AD-3402046B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2499" y="1741140"/>
            <a:ext cx="83343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794A339-DA33-4E04-8BD9-299EAD61808F}"/>
              </a:ext>
            </a:extLst>
          </p:cNvPr>
          <p:cNvSpPr/>
          <p:nvPr/>
        </p:nvSpPr>
        <p:spPr>
          <a:xfrm>
            <a:off x="5854539" y="20498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Doesn't share features learned </a:t>
            </a: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across different positions of </a:t>
            </a:r>
          </a:p>
          <a:p>
            <a:r>
              <a:rPr lang="en-US" sz="1800" dirty="0">
                <a:solidFill>
                  <a:srgbClr val="24292E"/>
                </a:solidFill>
                <a:latin typeface="-apple-system"/>
              </a:rPr>
              <a:t>text/sequence.</a:t>
            </a:r>
            <a:br>
              <a:rPr lang="en-US" sz="1800" dirty="0">
                <a:solidFill>
                  <a:srgbClr val="24292E"/>
                </a:solidFill>
                <a:latin typeface="-apple-system"/>
              </a:rPr>
            </a:b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828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2" name="Picture 2" descr="https://miro.medium.com/max/875/1*aIT6tmnk3qHpStkOX3gGcQ.png">
            <a:extLst>
              <a:ext uri="{FF2B5EF4-FFF2-40B4-BE49-F238E27FC236}">
                <a16:creationId xmlns:a16="http://schemas.microsoft.com/office/drawing/2014/main" id="{79301CEC-3F94-4B7E-9F68-DDDA17B0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3" y="1556792"/>
            <a:ext cx="8334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E71302D-FA1A-467D-9242-368A02C8602D}"/>
              </a:ext>
            </a:extLst>
          </p:cNvPr>
          <p:cNvSpPr/>
          <p:nvPr/>
        </p:nvSpPr>
        <p:spPr>
          <a:xfrm>
            <a:off x="519707" y="621441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https://towardsdatascience.com/recurrent-neural-networks-d4642c9bc7ce</a:t>
            </a:r>
          </a:p>
        </p:txBody>
      </p:sp>
    </p:spTree>
    <p:extLst>
      <p:ext uri="{BB962C8B-B14F-4D97-AF65-F5344CB8AC3E}">
        <p14:creationId xmlns:p14="http://schemas.microsoft.com/office/powerpoint/2010/main" val="2803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96CCAC-A818-486E-8425-66AD6013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983"/>
            <a:ext cx="9144000" cy="41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3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71302D-FA1A-467D-9242-368A02C8602D}"/>
              </a:ext>
            </a:extLst>
          </p:cNvPr>
          <p:cNvSpPr/>
          <p:nvPr/>
        </p:nvSpPr>
        <p:spPr>
          <a:xfrm>
            <a:off x="519707" y="621441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https://towardsdatascience.com/recurrent-neural-networks-d4642c9bc7ce</a:t>
            </a:r>
          </a:p>
        </p:txBody>
      </p:sp>
      <p:pic>
        <p:nvPicPr>
          <p:cNvPr id="4098" name="Picture 2" descr="https://miro.medium.com/max/875/1*XosBFfduA1cZB340SSL1hg.png">
            <a:extLst>
              <a:ext uri="{FF2B5EF4-FFF2-40B4-BE49-F238E27FC236}">
                <a16:creationId xmlns:a16="http://schemas.microsoft.com/office/drawing/2014/main" id="{9DBFE9F7-D384-4215-962F-1A1CE1C8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382216"/>
            <a:ext cx="77628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3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670695" y="412750"/>
            <a:ext cx="5203825" cy="449262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(RNN)</a:t>
            </a:r>
          </a:p>
          <a:p>
            <a:pPr marL="0" indent="0">
              <a:buNone/>
            </a:pPr>
            <a:endParaRPr lang="de-DE" kern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E7E04-629E-4DBE-8001-CDB9E9054D5D}"/>
              </a:ext>
            </a:extLst>
          </p:cNvPr>
          <p:cNvSpPr txBox="1">
            <a:spLocks/>
          </p:cNvSpPr>
          <p:nvPr/>
        </p:nvSpPr>
        <p:spPr>
          <a:xfrm>
            <a:off x="551280" y="182563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71302D-FA1A-467D-9242-368A02C8602D}"/>
              </a:ext>
            </a:extLst>
          </p:cNvPr>
          <p:cNvSpPr/>
          <p:nvPr/>
        </p:nvSpPr>
        <p:spPr>
          <a:xfrm>
            <a:off x="519707" y="621441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https://towardsdatascience.com/recurrent-neural-networks-d4642c9bc7ce</a:t>
            </a:r>
          </a:p>
        </p:txBody>
      </p:sp>
      <p:pic>
        <p:nvPicPr>
          <p:cNvPr id="6146" name="Picture 2" descr="https://miro.medium.com/max/875/1*4boTkuSnOzkVfsvatgYthQ.png">
            <a:extLst>
              <a:ext uri="{FF2B5EF4-FFF2-40B4-BE49-F238E27FC236}">
                <a16:creationId xmlns:a16="http://schemas.microsoft.com/office/drawing/2014/main" id="{06027BA0-AC66-4FDC-9888-EA5B8898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5" y="1412776"/>
            <a:ext cx="83343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00665"/>
      </p:ext>
    </p:extLst>
  </p:cSld>
  <p:clrMapOvr>
    <a:masterClrMapping/>
  </p:clrMapOvr>
</p:sld>
</file>

<file path=ppt/theme/theme1.xml><?xml version="1.0" encoding="utf-8"?>
<a:theme xmlns:a="http://schemas.openxmlformats.org/drawingml/2006/main" name="t2_ver_b_en">
  <a:themeElements>
    <a:clrScheme name="Office-Design 1">
      <a:dk1>
        <a:srgbClr val="000000"/>
      </a:dk1>
      <a:lt1>
        <a:srgbClr val="CCDBF1"/>
      </a:lt1>
      <a:dk2>
        <a:srgbClr val="0047B9"/>
      </a:dk2>
      <a:lt2>
        <a:srgbClr val="FFFFFF"/>
      </a:lt2>
      <a:accent1>
        <a:srgbClr val="F32B42"/>
      </a:accent1>
      <a:accent2>
        <a:srgbClr val="8C8C8C"/>
      </a:accent2>
      <a:accent3>
        <a:srgbClr val="E2EAF7"/>
      </a:accent3>
      <a:accent4>
        <a:srgbClr val="000000"/>
      </a:accent4>
      <a:accent5>
        <a:srgbClr val="F8ACB0"/>
      </a:accent5>
      <a:accent6>
        <a:srgbClr val="7E7E7E"/>
      </a:accent6>
      <a:hlink>
        <a:srgbClr val="FF5D00"/>
      </a:hlink>
      <a:folHlink>
        <a:srgbClr val="009543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2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Props1.xml><?xml version="1.0" encoding="utf-8"?>
<ds:datastoreItem xmlns:ds="http://schemas.openxmlformats.org/officeDocument/2006/customXml" ds:itemID="{F638B940-93D4-47E6-9135-8BE1E840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B23F52C-5CAB-4CE9-91C6-B93D58415B2B}">
  <ds:schemaRefs>
    <ds:schemaRef ds:uri="http://purl.org/dc/dcmitype/"/>
    <ds:schemaRef ds:uri="3a707376-506f-4a54-80e5-a7ee0ccf0c22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t2_ver_b_en</Template>
  <TotalTime>0</TotalTime>
  <Words>530</Words>
  <Application>Microsoft Office PowerPoint</Application>
  <PresentationFormat>Bildschirmpräsentation (4:3)</PresentationFormat>
  <Paragraphs>184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Times</vt:lpstr>
      <vt:lpstr>Times New Roman</vt:lpstr>
      <vt:lpstr>t2_ver_b_en</vt:lpstr>
      <vt:lpstr>Deep Learning Workshop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titel bildmotiv</dc:subject>
  <dc:creator>Dang, Hoai Nam</dc:creator>
  <cp:lastModifiedBy>Nam Dang</cp:lastModifiedBy>
  <cp:revision>143</cp:revision>
  <dcterms:created xsi:type="dcterms:W3CDTF">2018-09-24T11:23:10Z</dcterms:created>
  <dcterms:modified xsi:type="dcterms:W3CDTF">2019-07-30T00:47:30Z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Öffentlichkeitsarbeit;#150;#Vorlage;#401;#Powerpoint-50Jahre</vt:lpwstr>
  </property>
  <property fmtid="{D5CDD505-2E9C-101B-9397-08002B2CF9AE}" pid="5" name="Sprache">
    <vt:lpwstr>2</vt:lpwstr>
  </property>
  <property fmtid="{D5CDD505-2E9C-101B-9397-08002B2CF9AE}" pid="6" name="Dokumentart">
    <vt:lpwstr>2</vt:lpwstr>
  </property>
  <property fmtid="{D5CDD505-2E9C-101B-9397-08002B2CF9AE}" pid="7" name="Order">
    <vt:r8>526600</vt:r8>
  </property>
  <property fmtid="{D5CDD505-2E9C-101B-9397-08002B2CF9AE}" pid="8" name="xd_ProgID">
    <vt:lpwstr/>
  </property>
  <property fmtid="{D5CDD505-2E9C-101B-9397-08002B2CF9AE}" pid="9" name="ContentTypeId">
    <vt:lpwstr>0x0101003BB9829B882D5140ABCB1E6D3420C654</vt:lpwstr>
  </property>
  <property fmtid="{D5CDD505-2E9C-101B-9397-08002B2CF9AE}" pid="10" name="_SharedFileIndex">
    <vt:lpwstr/>
  </property>
  <property fmtid="{D5CDD505-2E9C-101B-9397-08002B2CF9AE}" pid="11" name="_SourceUrl">
    <vt:lpwstr/>
  </property>
  <property fmtid="{D5CDD505-2E9C-101B-9397-08002B2CF9AE}" pid="12" name="TemplateUrl">
    <vt:lpwstr/>
  </property>
</Properties>
</file>