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5"/>
  </p:sldMasterIdLst>
  <p:notesMasterIdLst>
    <p:notesMasterId r:id="rId26"/>
  </p:notesMasterIdLst>
  <p:sldIdLst>
    <p:sldId id="256" r:id="rId6"/>
    <p:sldId id="335" r:id="rId7"/>
    <p:sldId id="337" r:id="rId8"/>
    <p:sldId id="348" r:id="rId9"/>
    <p:sldId id="352" r:id="rId10"/>
    <p:sldId id="353" r:id="rId11"/>
    <p:sldId id="354" r:id="rId12"/>
    <p:sldId id="345" r:id="rId13"/>
    <p:sldId id="349" r:id="rId14"/>
    <p:sldId id="350" r:id="rId15"/>
    <p:sldId id="351" r:id="rId16"/>
    <p:sldId id="305" r:id="rId17"/>
    <p:sldId id="355" r:id="rId18"/>
    <p:sldId id="263" r:id="rId19"/>
    <p:sldId id="346" r:id="rId20"/>
    <p:sldId id="307" r:id="rId21"/>
    <p:sldId id="308" r:id="rId22"/>
    <p:sldId id="356" r:id="rId23"/>
    <p:sldId id="344" r:id="rId24"/>
    <p:sldId id="262" r:id="rId2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pos="111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 Dang" initials="ND" lastIdx="1" clrIdx="0">
    <p:extLst>
      <p:ext uri="{19B8F6BF-5375-455C-9EA6-DF929625EA0E}">
        <p15:presenceInfo xmlns:p15="http://schemas.microsoft.com/office/powerpoint/2012/main" userId="342731dadbc580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7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640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618"/>
        <p:guide pos="1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595FC8A-55A6-4F45-8094-5E7DC6BC814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975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40DEC5EA-8486-4311-92E7-B0C48676DF2C}" type="slidenum">
              <a:rPr lang="de-DE" sz="1200"/>
              <a:pPr/>
              <a:t>1</a:t>
            </a:fld>
            <a:endParaRPr lang="de-DE" sz="120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de-DE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requires human intelligence to perform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ML: subset of Artificial Intelligence which aims at providing machines with the ability to learn without explicitly programming,  to evolve and adapt when they are exposed to new data</a:t>
            </a: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347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requires human intelligence to perform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ML: subset of Artificial Intelligence which aims at providing machines with the ability to learn without explicitly programming,  to evolve and adapt when they are exposed to new data</a:t>
            </a: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643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347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80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1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Maxwell </a:t>
            </a:r>
            <a:r>
              <a:rPr lang="de-DE" sz="1200" b="1" i="1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coil</a:t>
            </a:r>
            <a:r>
              <a:rPr lang="de-DE" sz="1200" b="1" i="1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in z-</a:t>
            </a:r>
            <a:r>
              <a:rPr lang="de-DE" sz="1200" b="1" i="1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direction</a:t>
            </a:r>
            <a:r>
              <a:rPr lang="de-DE" sz="1200" b="1" i="1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,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Double-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saddle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(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Golay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)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coil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transversal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347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1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Maxwell </a:t>
            </a:r>
            <a:r>
              <a:rPr lang="de-DE" sz="1200" b="1" i="1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coil</a:t>
            </a:r>
            <a:r>
              <a:rPr lang="de-DE" sz="1200" b="1" i="1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in z-</a:t>
            </a:r>
            <a:r>
              <a:rPr lang="de-DE" sz="1200" b="1" i="1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direction</a:t>
            </a:r>
            <a:r>
              <a:rPr lang="de-DE" sz="1200" b="1" i="1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,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Double-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saddle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(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Golay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)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coil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transversal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34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567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510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653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111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036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031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66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0" y="0"/>
            <a:ext cx="9144000" cy="58054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Line 35"/>
          <p:cNvSpPr>
            <a:spLocks noChangeShapeType="1"/>
          </p:cNvSpPr>
          <p:nvPr/>
        </p:nvSpPr>
        <p:spPr bwMode="auto">
          <a:xfrm flipV="1">
            <a:off x="1600200" y="4600575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6" name="Line 40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pic>
        <p:nvPicPr>
          <p:cNvPr id="7" name="Picture 3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5800" y="5956314"/>
            <a:ext cx="3127375" cy="88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1568450" y="1781175"/>
            <a:ext cx="6365875" cy="2638425"/>
          </a:xfrm>
        </p:spPr>
        <p:txBody>
          <a:bodyPr/>
          <a:lstStyle>
            <a:lvl1pPr>
              <a:lnSpc>
                <a:spcPts val="4600"/>
              </a:lnSpc>
              <a:defRPr sz="320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en-US" noProof="0"/>
          </a:p>
        </p:txBody>
      </p:sp>
      <p:sp>
        <p:nvSpPr>
          <p:cNvPr id="5159" name="Rectangle 3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00200" y="4572000"/>
            <a:ext cx="6400800" cy="533400"/>
          </a:xfrm>
        </p:spPr>
        <p:txBody>
          <a:bodyPr/>
          <a:lstStyle>
            <a:lvl1pPr marL="0" indent="0">
              <a:buFont typeface="Times" charset="0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quarter" idx="10"/>
          </p:nvPr>
        </p:nvSpPr>
        <p:spPr bwMode="black">
          <a:xfrm>
            <a:off x="66675" y="679450"/>
            <a:ext cx="1273175" cy="206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FCC8D861-C41A-4722-8CCA-B5F2A6EB3AB2}" type="datetime1">
              <a:rPr lang="en-US"/>
              <a:pPr/>
              <a:t>7/15/2019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17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2" descr="DKFZ_Aussenaufnahme_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32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7"/>
          <p:cNvSpPr>
            <a:spLocks noChangeArrowheads="1"/>
          </p:cNvSpPr>
          <p:nvPr/>
        </p:nvSpPr>
        <p:spPr bwMode="auto">
          <a:xfrm>
            <a:off x="0" y="5789613"/>
            <a:ext cx="9144000" cy="1052512"/>
          </a:xfrm>
          <a:prstGeom prst="rect">
            <a:avLst/>
          </a:prstGeom>
          <a:solidFill>
            <a:srgbClr val="0047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de-DE"/>
          </a:p>
        </p:txBody>
      </p:sp>
      <p:sp>
        <p:nvSpPr>
          <p:cNvPr id="4" name="Line 35"/>
          <p:cNvSpPr>
            <a:spLocks noChangeShapeType="1"/>
          </p:cNvSpPr>
          <p:nvPr/>
        </p:nvSpPr>
        <p:spPr bwMode="auto">
          <a:xfrm flipV="1">
            <a:off x="1600200" y="4600575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6" name="Line 40"/>
          <p:cNvSpPr>
            <a:spLocks noChangeShapeType="1"/>
          </p:cNvSpPr>
          <p:nvPr/>
        </p:nvSpPr>
        <p:spPr bwMode="auto">
          <a:xfrm flipV="1">
            <a:off x="1752600" y="6350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5800" y="5956314"/>
            <a:ext cx="3127375" cy="88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98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3" name="Rectangle 76"/>
          <p:cNvSpPr>
            <a:spLocks noChangeArrowheads="1"/>
          </p:cNvSpPr>
          <p:nvPr/>
        </p:nvSpPr>
        <p:spPr bwMode="auto">
          <a:xfrm>
            <a:off x="0" y="990600"/>
            <a:ext cx="9144000" cy="5867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4" name="Line 48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black">
          <a:xfrm>
            <a:off x="746125" y="67945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Page </a:t>
            </a:r>
            <a:fld id="{675D20C5-C48E-4509-85C2-070046C0330F}" type="slidenum">
              <a:rPr lang="en-US" sz="900">
                <a:solidFill>
                  <a:schemeClr val="bg2"/>
                </a:solidFill>
                <a:latin typeface="Arial" pitchFamily="34" charset="0"/>
              </a:rPr>
              <a:pPr/>
              <a:t>‹Nr.›</a:t>
            </a:fld>
            <a:endParaRPr lang="en-US" sz="1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64"/>
          <p:cNvSpPr>
            <a:spLocks noChangeArrowheads="1"/>
          </p:cNvSpPr>
          <p:nvPr/>
        </p:nvSpPr>
        <p:spPr bwMode="black">
          <a:xfrm>
            <a:off x="69850" y="679450"/>
            <a:ext cx="844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43C67484-8E55-44C3-A420-D214DB34E914}" type="datetime1">
              <a:rPr lang="en-US" sz="900">
                <a:solidFill>
                  <a:schemeClr val="bg2"/>
                </a:solidFill>
                <a:latin typeface="Arial" pitchFamily="34" charset="0"/>
              </a:rPr>
              <a:pPr/>
              <a:t>7/15/2019</a:t>
            </a:fld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 |</a:t>
            </a:r>
          </a:p>
        </p:txBody>
      </p:sp>
      <p:sp>
        <p:nvSpPr>
          <p:cNvPr id="7" name="Text Box 65"/>
          <p:cNvSpPr txBox="1">
            <a:spLocks noChangeArrowheads="1"/>
          </p:cNvSpPr>
          <p:nvPr/>
        </p:nvSpPr>
        <p:spPr bwMode="auto">
          <a:xfrm>
            <a:off x="73025" y="142375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900" dirty="0" err="1">
                <a:solidFill>
                  <a:schemeClr val="bg2"/>
                </a:solidFill>
                <a:latin typeface="Arial" charset="0"/>
                <a:ea typeface="ＭＳ Ｐゴシック" charset="0"/>
              </a:rPr>
              <a:t>Hoai</a:t>
            </a:r>
            <a:r>
              <a:rPr lang="de-DE" sz="900" dirty="0">
                <a:solidFill>
                  <a:schemeClr val="bg2"/>
                </a:solidFill>
                <a:latin typeface="Arial" charset="0"/>
                <a:ea typeface="ＭＳ Ｐゴシック" charset="0"/>
              </a:rPr>
              <a:t> Nam Dang</a:t>
            </a:r>
          </a:p>
        </p:txBody>
      </p:sp>
      <p:sp>
        <p:nvSpPr>
          <p:cNvPr id="8" name="Text Box 66"/>
          <p:cNvSpPr txBox="1">
            <a:spLocks noChangeArrowheads="1"/>
          </p:cNvSpPr>
          <p:nvPr/>
        </p:nvSpPr>
        <p:spPr bwMode="auto">
          <a:xfrm>
            <a:off x="76200" y="412750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900" dirty="0">
                <a:solidFill>
                  <a:schemeClr val="bg2"/>
                </a:solidFill>
                <a:latin typeface="Arial" charset="0"/>
                <a:ea typeface="ＭＳ Ｐゴシック" charset="0"/>
              </a:rPr>
              <a:t>E020</a:t>
            </a:r>
          </a:p>
        </p:txBody>
      </p:sp>
      <p:pic>
        <p:nvPicPr>
          <p:cNvPr id="10" name="Picture 38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19"/>
          <a:stretch/>
        </p:blipFill>
        <p:spPr bwMode="auto">
          <a:xfrm>
            <a:off x="7201126" y="121737"/>
            <a:ext cx="1756800" cy="91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7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3" name="Rectangle 76"/>
          <p:cNvSpPr>
            <a:spLocks noChangeArrowheads="1"/>
          </p:cNvSpPr>
          <p:nvPr/>
        </p:nvSpPr>
        <p:spPr bwMode="auto">
          <a:xfrm>
            <a:off x="0" y="993775"/>
            <a:ext cx="9144000" cy="5867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4" name="Line 48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black">
          <a:xfrm>
            <a:off x="746125" y="67945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Page </a:t>
            </a:r>
            <a:fld id="{675D20C5-C48E-4509-85C2-070046C0330F}" type="slidenum">
              <a:rPr lang="en-US" sz="900">
                <a:solidFill>
                  <a:schemeClr val="bg2"/>
                </a:solidFill>
                <a:latin typeface="Arial" pitchFamily="34" charset="0"/>
              </a:rPr>
              <a:pPr/>
              <a:t>‹Nr.›</a:t>
            </a:fld>
            <a:endParaRPr lang="en-US" sz="1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64"/>
          <p:cNvSpPr>
            <a:spLocks noChangeArrowheads="1"/>
          </p:cNvSpPr>
          <p:nvPr/>
        </p:nvSpPr>
        <p:spPr bwMode="black">
          <a:xfrm>
            <a:off x="69850" y="679450"/>
            <a:ext cx="844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43C67484-8E55-44C3-A420-D214DB34E914}" type="datetime1">
              <a:rPr lang="en-US" sz="900">
                <a:solidFill>
                  <a:schemeClr val="bg2"/>
                </a:solidFill>
                <a:latin typeface="Arial" pitchFamily="34" charset="0"/>
              </a:rPr>
              <a:pPr/>
              <a:t>7/15/2019</a:t>
            </a:fld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 |</a:t>
            </a:r>
          </a:p>
        </p:txBody>
      </p:sp>
      <p:sp>
        <p:nvSpPr>
          <p:cNvPr id="7" name="Text Box 65"/>
          <p:cNvSpPr txBox="1">
            <a:spLocks noChangeArrowheads="1"/>
          </p:cNvSpPr>
          <p:nvPr/>
        </p:nvSpPr>
        <p:spPr bwMode="auto">
          <a:xfrm>
            <a:off x="73025" y="142375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900" dirty="0" err="1">
                <a:solidFill>
                  <a:schemeClr val="bg2"/>
                </a:solidFill>
                <a:latin typeface="Arial" charset="0"/>
                <a:ea typeface="ＭＳ Ｐゴシック" charset="0"/>
              </a:rPr>
              <a:t>Author</a:t>
            </a:r>
            <a:endParaRPr lang="de-DE" sz="900" dirty="0">
              <a:solidFill>
                <a:schemeClr val="bg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Text Box 66"/>
          <p:cNvSpPr txBox="1">
            <a:spLocks noChangeArrowheads="1"/>
          </p:cNvSpPr>
          <p:nvPr/>
        </p:nvSpPr>
        <p:spPr bwMode="auto">
          <a:xfrm>
            <a:off x="76200" y="412750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900" dirty="0">
                <a:solidFill>
                  <a:schemeClr val="bg2"/>
                </a:solidFill>
                <a:latin typeface="Arial" charset="0"/>
                <a:ea typeface="ＭＳ Ｐゴシック" charset="0"/>
              </a:rPr>
              <a:t>Division</a:t>
            </a:r>
          </a:p>
        </p:txBody>
      </p:sp>
      <p:pic>
        <p:nvPicPr>
          <p:cNvPr id="10" name="Picture 38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19"/>
          <a:stretch/>
        </p:blipFill>
        <p:spPr bwMode="auto">
          <a:xfrm>
            <a:off x="7201126" y="121737"/>
            <a:ext cx="1756800" cy="91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6300192" y="6012576"/>
            <a:ext cx="26642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 err="1">
                <a:solidFill>
                  <a:srgbClr val="0047B9"/>
                </a:solidFill>
                <a:latin typeface="+mj-lt"/>
              </a:rPr>
              <a:t>www.dkfz.de</a:t>
            </a:r>
            <a:endParaRPr lang="en-GB" sz="3200" b="1" dirty="0">
              <a:solidFill>
                <a:srgbClr val="0047B9"/>
              </a:solidFill>
              <a:latin typeface="+mj-lt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85"/>
          <a:stretch/>
        </p:blipFill>
        <p:spPr bwMode="auto">
          <a:xfrm>
            <a:off x="3071836" y="986762"/>
            <a:ext cx="2988000" cy="2142858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9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02"/>
          <a:stretch/>
        </p:blipFill>
        <p:spPr bwMode="auto">
          <a:xfrm>
            <a:off x="-12328" y="989937"/>
            <a:ext cx="2988000" cy="2142858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2F4D71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494" t="11810" r="6650" b="19658"/>
          <a:stretch/>
        </p:blipFill>
        <p:spPr bwMode="auto">
          <a:xfrm>
            <a:off x="6156000" y="989937"/>
            <a:ext cx="2988000" cy="2134277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462529" y="3338989"/>
            <a:ext cx="85019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0047B9"/>
                </a:solidFill>
                <a:latin typeface="+mn-lt"/>
              </a:rPr>
              <a:t>The German Cancer Research </a:t>
            </a:r>
            <a:r>
              <a:rPr lang="en-GB" sz="2200" dirty="0" err="1">
                <a:solidFill>
                  <a:srgbClr val="0047B9"/>
                </a:solidFill>
                <a:latin typeface="+mn-lt"/>
              </a:rPr>
              <a:t>Center</a:t>
            </a:r>
            <a:r>
              <a:rPr lang="en-GB" sz="2200" dirty="0">
                <a:solidFill>
                  <a:srgbClr val="0047B9"/>
                </a:solidFill>
                <a:latin typeface="+mn-lt"/>
              </a:rPr>
              <a:t> (DKFZ) in Heidelberg</a:t>
            </a:r>
          </a:p>
          <a:p>
            <a:r>
              <a:rPr lang="en-GB" sz="3000" b="1" dirty="0">
                <a:solidFill>
                  <a:srgbClr val="0047B9"/>
                </a:solidFill>
                <a:latin typeface="+mn-lt"/>
              </a:rPr>
              <a:t>Innovative Cancer Research in a Historic City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67544" y="4437112"/>
            <a:ext cx="648072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i="1" dirty="0">
                <a:latin typeface="+mj-lt"/>
              </a:rPr>
              <a:t>Career Opportunities at all Levels: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GB" sz="2000" dirty="0">
                <a:latin typeface="+mj-lt"/>
              </a:rPr>
              <a:t>Professors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GB" sz="2000" dirty="0">
                <a:latin typeface="+mj-lt"/>
              </a:rPr>
              <a:t>Junior Group Leaders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GB" sz="2000" dirty="0">
                <a:latin typeface="+mj-lt"/>
              </a:rPr>
              <a:t>Postdocs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GB" sz="2000" dirty="0">
                <a:latin typeface="+mj-lt"/>
              </a:rPr>
              <a:t>PhD and MSc Students</a:t>
            </a:r>
          </a:p>
        </p:txBody>
      </p:sp>
    </p:spTree>
    <p:extLst>
      <p:ext uri="{BB962C8B-B14F-4D97-AF65-F5344CB8AC3E}">
        <p14:creationId xmlns:p14="http://schemas.microsoft.com/office/powerpoint/2010/main" val="237776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013"/>
            <a:ext cx="91694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7"/>
          <p:cNvSpPr>
            <a:spLocks noChangeArrowheads="1"/>
          </p:cNvSpPr>
          <p:nvPr/>
        </p:nvSpPr>
        <p:spPr bwMode="auto">
          <a:xfrm>
            <a:off x="0" y="5789613"/>
            <a:ext cx="9144000" cy="1052512"/>
          </a:xfrm>
          <a:prstGeom prst="rect">
            <a:avLst/>
          </a:prstGeom>
          <a:solidFill>
            <a:srgbClr val="0047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de-DE"/>
          </a:p>
        </p:txBody>
      </p:sp>
      <p:sp>
        <p:nvSpPr>
          <p:cNvPr id="4" name="Line 35"/>
          <p:cNvSpPr>
            <a:spLocks noChangeShapeType="1"/>
          </p:cNvSpPr>
          <p:nvPr/>
        </p:nvSpPr>
        <p:spPr bwMode="auto">
          <a:xfrm flipV="1">
            <a:off x="1600200" y="4600575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 flipV="1">
            <a:off x="1600200" y="-87313"/>
            <a:ext cx="0" cy="838201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5800" y="5956314"/>
            <a:ext cx="3127375" cy="88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2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8"/>
          <p:cNvSpPr>
            <a:spLocks noChangeArrowheads="1"/>
          </p:cNvSpPr>
          <p:nvPr/>
        </p:nvSpPr>
        <p:spPr bwMode="auto">
          <a:xfrm>
            <a:off x="0" y="990600"/>
            <a:ext cx="9144000" cy="5867400"/>
          </a:xfrm>
          <a:prstGeom prst="rect">
            <a:avLst/>
          </a:prstGeom>
          <a:solidFill>
            <a:srgbClr val="0047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de-DE"/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3175" y="-9525"/>
            <a:ext cx="9144000" cy="1044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4144" name="Line 48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4157" name="Rectangle 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371600"/>
            <a:ext cx="7239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59" name="Rectangle 63"/>
          <p:cNvSpPr>
            <a:spLocks noChangeArrowheads="1"/>
          </p:cNvSpPr>
          <p:nvPr/>
        </p:nvSpPr>
        <p:spPr bwMode="black">
          <a:xfrm>
            <a:off x="746125" y="67945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900">
                <a:solidFill>
                  <a:schemeClr val="tx2"/>
                </a:solidFill>
                <a:latin typeface="Arial" pitchFamily="34" charset="0"/>
              </a:rPr>
              <a:t>PAge</a:t>
            </a:r>
            <a:fld id="{8F0F89D4-6F44-4514-86F8-CA2AE8063560}" type="slidenum">
              <a:rPr lang="en-US" sz="900">
                <a:solidFill>
                  <a:schemeClr val="tx2"/>
                </a:solidFill>
                <a:latin typeface="Arial" pitchFamily="34" charset="0"/>
              </a:rPr>
              <a:pPr/>
              <a:t>‹Nr.›</a:t>
            </a:fld>
            <a:endParaRPr lang="en-US" sz="1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60" name="Rectangle 64"/>
          <p:cNvSpPr>
            <a:spLocks noChangeArrowheads="1"/>
          </p:cNvSpPr>
          <p:nvPr/>
        </p:nvSpPr>
        <p:spPr bwMode="black">
          <a:xfrm>
            <a:off x="69850" y="679450"/>
            <a:ext cx="844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DD7C8A19-BFFE-4240-B2C2-A4F206CC1EBD}" type="datetime1">
              <a:rPr lang="en-US" sz="900">
                <a:solidFill>
                  <a:schemeClr val="tx2"/>
                </a:solidFill>
                <a:latin typeface="Arial" pitchFamily="34" charset="0"/>
              </a:rPr>
              <a:pPr/>
              <a:t>7/15/2019</a:t>
            </a:fld>
            <a:r>
              <a:rPr lang="en-US" sz="900">
                <a:solidFill>
                  <a:schemeClr val="tx2"/>
                </a:solidFill>
                <a:latin typeface="Arial" pitchFamily="34" charset="0"/>
              </a:rPr>
              <a:t> |</a:t>
            </a:r>
          </a:p>
        </p:txBody>
      </p:sp>
      <p:sp>
        <p:nvSpPr>
          <p:cNvPr id="4161" name="Text Box 65"/>
          <p:cNvSpPr txBox="1">
            <a:spLocks noChangeArrowheads="1"/>
          </p:cNvSpPr>
          <p:nvPr/>
        </p:nvSpPr>
        <p:spPr bwMode="auto">
          <a:xfrm>
            <a:off x="73025" y="104056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de-DE" sz="900" dirty="0" err="1">
                <a:solidFill>
                  <a:schemeClr val="tx2"/>
                </a:solidFill>
                <a:latin typeface="Arial" charset="0"/>
                <a:ea typeface="ＭＳ Ｐゴシック" charset="0"/>
              </a:rPr>
              <a:t>Author</a:t>
            </a:r>
            <a:endParaRPr lang="de-DE" sz="900" dirty="0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62" name="Text Box 66"/>
          <p:cNvSpPr txBox="1">
            <a:spLocks noChangeArrowheads="1"/>
          </p:cNvSpPr>
          <p:nvPr/>
        </p:nvSpPr>
        <p:spPr bwMode="auto">
          <a:xfrm>
            <a:off x="76200" y="412750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de-DE" sz="9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Division</a:t>
            </a: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546100"/>
            <a:ext cx="563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170" name="Text Box 74"/>
          <p:cNvSpPr txBox="1">
            <a:spLocks noChangeArrowheads="1"/>
          </p:cNvSpPr>
          <p:nvPr/>
        </p:nvSpPr>
        <p:spPr bwMode="auto">
          <a:xfrm>
            <a:off x="1744663" y="457200"/>
            <a:ext cx="565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endParaRPr lang="de-DE">
              <a:solidFill>
                <a:schemeClr val="tx2"/>
              </a:solidFill>
              <a:ea typeface="ＭＳ Ｐゴシック" charset="0"/>
            </a:endParaRPr>
          </a:p>
        </p:txBody>
      </p:sp>
      <p:pic>
        <p:nvPicPr>
          <p:cNvPr id="13" name="Picture 3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4"/>
          <a:stretch/>
        </p:blipFill>
        <p:spPr bwMode="auto">
          <a:xfrm>
            <a:off x="7215681" y="128180"/>
            <a:ext cx="1742333" cy="90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7" r:id="rId3"/>
    <p:sldLayoutId id="2147483706" r:id="rId4"/>
    <p:sldLayoutId id="214748370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  <a:cs typeface="ＭＳ Ｐゴシック" charset="0"/>
        </a:defRPr>
      </a:lvl1pPr>
      <a:lvl2pPr marL="569913" indent="-1889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2pPr>
      <a:lvl3pPr marL="947738" indent="-187325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3pPr>
      <a:lvl4pPr marL="1323975" indent="-185738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4pPr>
      <a:lvl5pPr marL="17922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5pPr>
      <a:lvl6pPr marL="22494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6pPr>
      <a:lvl7pPr marL="27066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7pPr>
      <a:lvl8pPr marL="31638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8pPr>
      <a:lvl9pPr marL="36210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f0t-OCG79-U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pdf/1502.03167v3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hyperlink" Target="https://arxiv.org/pdf/1712.09913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hyperlink" Target="https://arxiv.org/pdf/1512.03385.pdf" TargetMode="Externa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s.toronto.edu/~hinton/absps/JMLRdropout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3"/>
          <p:cNvSpPr>
            <a:spLocks noGrp="1" noChangeArrowheads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fld id="{44155D47-B718-4002-964E-38AE29A0712B}" type="datetime1">
              <a:rPr lang="en-US" sz="900">
                <a:solidFill>
                  <a:schemeClr val="tx2"/>
                </a:solidFill>
                <a:latin typeface="Arial" pitchFamily="34" charset="0"/>
              </a:rPr>
              <a:pPr eaLnBrk="1" hangingPunct="1"/>
              <a:t>7/15/2019</a:t>
            </a:fld>
            <a:endParaRPr lang="en-US" sz="1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68450" y="1781175"/>
            <a:ext cx="6819974" cy="628185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de-DE" dirty="0">
                <a:ea typeface="+mj-ea"/>
                <a:cs typeface="+mj-cs"/>
              </a:rPr>
              <a:t>Deep Learning Workshop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subTitle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de-DE" dirty="0" err="1">
                <a:ea typeface="+mn-ea"/>
                <a:cs typeface="+mn-cs"/>
              </a:rPr>
              <a:t>Hoai</a:t>
            </a:r>
            <a:r>
              <a:rPr lang="de-DE" dirty="0">
                <a:ea typeface="+mn-ea"/>
                <a:cs typeface="+mn-cs"/>
              </a:rPr>
              <a:t> Nam Dang</a:t>
            </a: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1938338" y="55530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2A55B56-E53B-4286-A142-366A2E47E7C3}"/>
              </a:ext>
            </a:extLst>
          </p:cNvPr>
          <p:cNvSpPr txBox="1"/>
          <p:nvPr/>
        </p:nvSpPr>
        <p:spPr>
          <a:xfrm>
            <a:off x="1691680" y="2780928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Session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 err="1"/>
              <a:t>Convolution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473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  <p:pic>
        <p:nvPicPr>
          <p:cNvPr id="4098" name="Picture 2" descr="https://sds-platform-private.s3-us-east-2.amazonaws.com/uploads/70_blog_image_1.png">
            <a:extLst>
              <a:ext uri="{FF2B5EF4-FFF2-40B4-BE49-F238E27FC236}">
                <a16:creationId xmlns:a16="http://schemas.microsoft.com/office/drawing/2014/main" id="{515C58EA-A340-4D7A-998F-48BA480BB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58568"/>
            <a:ext cx="4032448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media.cheggcdn.com/media%2F2f4%2F2f4d8eb0-c43e-4f0c-ae66-1db72c5f6467%2FphpKuPe8n.png">
            <a:extLst>
              <a:ext uri="{FF2B5EF4-FFF2-40B4-BE49-F238E27FC236}">
                <a16:creationId xmlns:a16="http://schemas.microsoft.com/office/drawing/2014/main" id="{CF6E0189-84D4-465B-A6B0-75EE6EC3D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142" y="1916832"/>
            <a:ext cx="3168352" cy="130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sds-platform-private.s3-us-east-2.amazonaws.com/uploads/70_blog_image_3.png">
            <a:extLst>
              <a:ext uri="{FF2B5EF4-FFF2-40B4-BE49-F238E27FC236}">
                <a16:creationId xmlns:a16="http://schemas.microsoft.com/office/drawing/2014/main" id="{497106FD-1502-4EA7-9A62-3E73523BA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90573"/>
            <a:ext cx="6768752" cy="275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420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/>
              <a:t>Edge </a:t>
            </a:r>
            <a:r>
              <a:rPr lang="de-DE" dirty="0" err="1"/>
              <a:t>Detection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473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  <p:pic>
        <p:nvPicPr>
          <p:cNvPr id="5122" name="Picture 2" descr="convolution">
            <a:extLst>
              <a:ext uri="{FF2B5EF4-FFF2-40B4-BE49-F238E27FC236}">
                <a16:creationId xmlns:a16="http://schemas.microsoft.com/office/drawing/2014/main" id="{D9925798-B767-4A9C-9EE4-18E3B755F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85925"/>
            <a:ext cx="4524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69E01F4-7EB1-4BD1-9284-8148FBD65DC5}"/>
              </a:ext>
            </a:extLst>
          </p:cNvPr>
          <p:cNvSpPr/>
          <p:nvPr/>
        </p:nvSpPr>
        <p:spPr>
          <a:xfrm>
            <a:off x="2148111" y="347367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800" dirty="0"/>
              <a:t>https://timdettmers.com/2015/03/26/convolution-deep-learning/</a:t>
            </a:r>
          </a:p>
        </p:txBody>
      </p:sp>
      <p:pic>
        <p:nvPicPr>
          <p:cNvPr id="5124" name="Picture 4" descr="https://homepages.inf.ed.ac.uk/rbf/HIPR2/figs/sobmasks.gif">
            <a:extLst>
              <a:ext uri="{FF2B5EF4-FFF2-40B4-BE49-F238E27FC236}">
                <a16:creationId xmlns:a16="http://schemas.microsoft.com/office/drawing/2014/main" id="{F7CB6232-C8E2-4CF2-BEF8-1787E5B70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73" y="4201186"/>
            <a:ext cx="43338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8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Convolution</a:t>
            </a:r>
            <a:r>
              <a:rPr lang="de-DE" kern="0" dirty="0"/>
              <a:t> </a:t>
            </a:r>
            <a:r>
              <a:rPr lang="de-DE" kern="0" dirty="0" err="1"/>
              <a:t>for</a:t>
            </a:r>
            <a:r>
              <a:rPr lang="de-DE" kern="0" dirty="0"/>
              <a:t> Feature </a:t>
            </a:r>
            <a:r>
              <a:rPr lang="de-DE" kern="0" dirty="0" err="1"/>
              <a:t>Extraction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6146" name="Picture 2" descr="https://indoml.files.wordpress.com/2018/03/convolution-with-multiple-filters2.png?w=979">
            <a:extLst>
              <a:ext uri="{FF2B5EF4-FFF2-40B4-BE49-F238E27FC236}">
                <a16:creationId xmlns:a16="http://schemas.microsoft.com/office/drawing/2014/main" id="{8E28302E-86BE-4B14-9189-84B11E963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460432" cy="398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C0FD676-B407-477A-9500-E83B1C491C26}"/>
              </a:ext>
            </a:extLst>
          </p:cNvPr>
          <p:cNvSpPr/>
          <p:nvPr/>
        </p:nvSpPr>
        <p:spPr>
          <a:xfrm>
            <a:off x="899592" y="55976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800" dirty="0" err="1">
                <a:hlinkClick r:id="rId4"/>
              </a:rPr>
              <a:t>Convolutional</a:t>
            </a:r>
            <a:r>
              <a:rPr lang="de-DE" sz="1800" dirty="0">
                <a:hlinkClick r:id="rId4"/>
              </a:rPr>
              <a:t> </a:t>
            </a:r>
            <a:r>
              <a:rPr lang="de-DE" sz="1800" dirty="0" err="1">
                <a:hlinkClick r:id="rId4"/>
              </a:rPr>
              <a:t>Neural</a:t>
            </a:r>
            <a:r>
              <a:rPr lang="de-DE" sz="1800" dirty="0">
                <a:hlinkClick r:id="rId4"/>
              </a:rPr>
              <a:t> Network </a:t>
            </a:r>
            <a:r>
              <a:rPr lang="de-DE" sz="1800" dirty="0" err="1">
                <a:hlinkClick r:id="rId4"/>
              </a:rPr>
              <a:t>Visualization</a:t>
            </a:r>
            <a:r>
              <a:rPr lang="de-DE" sz="1000" dirty="0">
                <a:hlinkClick r:id="rId4"/>
              </a:rPr>
              <a:t>: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79299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Convolution</a:t>
            </a:r>
            <a:r>
              <a:rPr lang="de-DE" kern="0" dirty="0"/>
              <a:t> Hyperparameter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9218" name="Picture 2" descr="n^{[l]} = \lfloor \frac {n^{[l-1]} +2p^{[l-1]}-f^{[l]}} {s^{[l]}} + 1 \rfloor  ">
            <a:extLst>
              <a:ext uri="{FF2B5EF4-FFF2-40B4-BE49-F238E27FC236}">
                <a16:creationId xmlns:a16="http://schemas.microsoft.com/office/drawing/2014/main" id="{C072BFBB-0897-49F4-A141-DA4BD03AE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09925"/>
            <a:ext cx="28765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FED11DA-E0B1-44E3-8E4C-765FE5A2DCD1}"/>
              </a:ext>
            </a:extLst>
          </p:cNvPr>
          <p:cNvSpPr txBox="1"/>
          <p:nvPr/>
        </p:nvSpPr>
        <p:spPr>
          <a:xfrm>
            <a:off x="467544" y="1540469"/>
            <a:ext cx="18405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Kernel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Stride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Padding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Activation size: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7282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Max Pooling</a:t>
            </a:r>
          </a:p>
        </p:txBody>
      </p:sp>
      <p:pic>
        <p:nvPicPr>
          <p:cNvPr id="11266" name="Picture 2" descr="https://qph.fs.quoracdn.net/main-qimg-95aaf9084b7f1fe5eec3f37b1d8b89d3">
            <a:extLst>
              <a:ext uri="{FF2B5EF4-FFF2-40B4-BE49-F238E27FC236}">
                <a16:creationId xmlns:a16="http://schemas.microsoft.com/office/drawing/2014/main" id="{F7A7C496-0066-4F4E-8BC7-760DB3EB8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7143808" cy="307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11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Example</a:t>
            </a:r>
            <a:endParaRPr lang="de-DE" kern="0" dirty="0"/>
          </a:p>
        </p:txBody>
      </p:sp>
      <p:pic>
        <p:nvPicPr>
          <p:cNvPr id="12290" name="Picture 2" descr="https://github.com/mbadry1/DeepLearning.ai-Summary/raw/master/4-%20Convolutional%20Neural%20Networks/Images/03.png">
            <a:extLst>
              <a:ext uri="{FF2B5EF4-FFF2-40B4-BE49-F238E27FC236}">
                <a16:creationId xmlns:a16="http://schemas.microsoft.com/office/drawing/2014/main" id="{D92BC3D8-A6E3-4DF2-B90E-40D164E2B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4450"/>
            <a:ext cx="91440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03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Batch </a:t>
            </a:r>
            <a:r>
              <a:rPr lang="de-DE" kern="0" dirty="0" err="1"/>
              <a:t>Normalization</a:t>
            </a:r>
            <a:endParaRPr lang="de-DE" kern="0" dirty="0"/>
          </a:p>
        </p:txBody>
      </p:sp>
      <p:sp>
        <p:nvSpPr>
          <p:cNvPr id="2" name="Textfeld 1"/>
          <p:cNvSpPr txBox="1"/>
          <p:nvPr/>
        </p:nvSpPr>
        <p:spPr>
          <a:xfrm>
            <a:off x="899592" y="1772816"/>
            <a:ext cx="80532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Reduces the amount by what the hidden unit values shift around (covariance shift)</a:t>
            </a:r>
          </a:p>
          <a:p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Enables higher learning rates because batch normalization makes sure that there’s </a:t>
            </a:r>
          </a:p>
          <a:p>
            <a:r>
              <a:rPr lang="en-US" sz="1600" dirty="0">
                <a:latin typeface="+mn-lt"/>
              </a:rPr>
              <a:t>     no activation that’s gone really high or really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Also reduces overfitting because it has a slight regularization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915816" y="386104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2800" b="1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3314" name="Picture 2" descr="https://miro.medium.com/max/506/1*Hiq-rLFGDpESpr8QNsJ1jg.png">
            <a:extLst>
              <a:ext uri="{FF2B5EF4-FFF2-40B4-BE49-F238E27FC236}">
                <a16:creationId xmlns:a16="http://schemas.microsoft.com/office/drawing/2014/main" id="{3522D722-3AEA-4BB2-9A60-6CDB1A659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584216"/>
            <a:ext cx="38576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BB5E2CEC-CE7C-4FFD-914A-797FF6A4ABDF}"/>
              </a:ext>
            </a:extLst>
          </p:cNvPr>
          <p:cNvSpPr/>
          <p:nvPr/>
        </p:nvSpPr>
        <p:spPr>
          <a:xfrm>
            <a:off x="4966814" y="621149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000" dirty="0">
                <a:hlinkClick r:id="rId4"/>
              </a:rPr>
              <a:t>https://arxiv.org/pdf/1502.03167v3.pdf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48034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Resnet</a:t>
            </a:r>
            <a:endParaRPr lang="de-DE" kern="0" dirty="0"/>
          </a:p>
        </p:txBody>
      </p:sp>
      <p:pic>
        <p:nvPicPr>
          <p:cNvPr id="14338" name="Picture 2" descr="resnet">
            <a:extLst>
              <a:ext uri="{FF2B5EF4-FFF2-40B4-BE49-F238E27FC236}">
                <a16:creationId xmlns:a16="http://schemas.microsoft.com/office/drawing/2014/main" id="{66E0B3E9-4A50-42A9-A91E-4E770AA3C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98" y="4149080"/>
            <a:ext cx="3782889" cy="242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plain networks training results">
            <a:extLst>
              <a:ext uri="{FF2B5EF4-FFF2-40B4-BE49-F238E27FC236}">
                <a16:creationId xmlns:a16="http://schemas.microsoft.com/office/drawing/2014/main" id="{DAAD27F5-0DFE-48F5-9E78-51C9B8D72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5" y="1268760"/>
            <a:ext cx="73342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A6D4E285-7C2D-4C35-AC0B-04A520C6F5C9}"/>
              </a:ext>
            </a:extLst>
          </p:cNvPr>
          <p:cNvSpPr/>
          <p:nvPr/>
        </p:nvSpPr>
        <p:spPr>
          <a:xfrm>
            <a:off x="387642" y="385956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000" dirty="0">
                <a:hlinkClick r:id="rId5"/>
              </a:rPr>
              <a:t>https://arxiv.org/pdf/1512.03385.pdf</a:t>
            </a:r>
            <a:endParaRPr lang="de-DE" sz="1000" dirty="0"/>
          </a:p>
        </p:txBody>
      </p:sp>
      <p:pic>
        <p:nvPicPr>
          <p:cNvPr id="14342" name="Picture 6" descr="https://github.com/hiromis/notes/raw/master/lesson7/9.png">
            <a:extLst>
              <a:ext uri="{FF2B5EF4-FFF2-40B4-BE49-F238E27FC236}">
                <a16:creationId xmlns:a16="http://schemas.microsoft.com/office/drawing/2014/main" id="{B1A7769B-CF83-4B10-9A71-C44D1DB6E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97" y="3859560"/>
            <a:ext cx="4090645" cy="23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A195A91-7238-43AD-807C-E11B8DA383E4}"/>
              </a:ext>
            </a:extLst>
          </p:cNvPr>
          <p:cNvSpPr/>
          <p:nvPr/>
        </p:nvSpPr>
        <p:spPr>
          <a:xfrm>
            <a:off x="4855575" y="632741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000" dirty="0">
                <a:hlinkClick r:id="rId7"/>
              </a:rPr>
              <a:t>https://arxiv.org/pdf/1712.09913.pdf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616413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D8ED3D8-47DE-4AD6-85D4-3495DF0628CB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Homework</a:t>
            </a:r>
            <a:endParaRPr lang="de-DE" kern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6CC7A78-3638-48A8-8F6C-19564F600984}"/>
              </a:ext>
            </a:extLst>
          </p:cNvPr>
          <p:cNvSpPr txBox="1"/>
          <p:nvPr/>
        </p:nvSpPr>
        <p:spPr>
          <a:xfrm>
            <a:off x="899592" y="1772816"/>
            <a:ext cx="4679486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Implement a 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Implement a 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Implement VGG16 (</a:t>
            </a:r>
            <a:r>
              <a:rPr lang="en-US" sz="1800" dirty="0" err="1">
                <a:latin typeface="+mn-lt"/>
              </a:rPr>
              <a:t>ResNeXt</a:t>
            </a:r>
            <a:r>
              <a:rPr lang="en-US" sz="1800" dirty="0">
                <a:latin typeface="+mn-lt"/>
              </a:rPr>
              <a:t>) with fast.ai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2370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D8ED3D8-47DE-4AD6-85D4-3495DF0628CB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Next </a:t>
            </a:r>
            <a:r>
              <a:rPr lang="de-DE" kern="0" dirty="0" err="1"/>
              <a:t>week</a:t>
            </a:r>
            <a:endParaRPr lang="de-DE" kern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6CC7A78-3638-48A8-8F6C-19564F600984}"/>
              </a:ext>
            </a:extLst>
          </p:cNvPr>
          <p:cNvSpPr txBox="1"/>
          <p:nvPr/>
        </p:nvSpPr>
        <p:spPr>
          <a:xfrm>
            <a:off x="899592" y="1772816"/>
            <a:ext cx="1781321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Optimizer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Tabular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099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dirty="0"/>
              <a:t>Outline </a:t>
            </a:r>
            <a:r>
              <a:rPr lang="de-DE" kern="0" dirty="0"/>
              <a:t>Session 2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35253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Overfitting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Data Augmentation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Regularizations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Convolutional Neural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Resnet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278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 txBox="1">
            <a:spLocks noChangeArrowheads="1"/>
          </p:cNvSpPr>
          <p:nvPr/>
        </p:nvSpPr>
        <p:spPr bwMode="auto">
          <a:xfrm>
            <a:off x="5273675" y="498475"/>
            <a:ext cx="4319588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de-DE" b="1">
                <a:solidFill>
                  <a:schemeClr val="bg2"/>
                </a:solidFill>
                <a:latin typeface="Arial" pitchFamily="34" charset="0"/>
              </a:rPr>
              <a:t>Thank you </a:t>
            </a:r>
            <a:br>
              <a:rPr lang="de-DE" b="1">
                <a:solidFill>
                  <a:schemeClr val="bg2"/>
                </a:solidFill>
                <a:latin typeface="Arial" pitchFamily="34" charset="0"/>
              </a:rPr>
            </a:br>
            <a:r>
              <a:rPr lang="de-DE" b="1">
                <a:solidFill>
                  <a:schemeClr val="bg2"/>
                </a:solidFill>
                <a:latin typeface="Arial" pitchFamily="34" charset="0"/>
              </a:rPr>
              <a:t>for your attention!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/>
              <a:t>Review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  <p:pic>
        <p:nvPicPr>
          <p:cNvPr id="1026" name="Picture 2" descr="https://miro.medium.com/max/875/1*E6XGg8p4F1B2tIX5tUhYMA.png">
            <a:extLst>
              <a:ext uri="{FF2B5EF4-FFF2-40B4-BE49-F238E27FC236}">
                <a16:creationId xmlns:a16="http://schemas.microsoft.com/office/drawing/2014/main" id="{A02ED11B-7A58-4E54-8D50-F41EEC5AA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490663"/>
            <a:ext cx="83343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CEF6094-73D1-4CAB-8C6A-3D0F2745745B}"/>
              </a:ext>
            </a:extLst>
          </p:cNvPr>
          <p:cNvSpPr/>
          <p:nvPr/>
        </p:nvSpPr>
        <p:spPr>
          <a:xfrm>
            <a:off x="1043608" y="5621977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000" dirty="0"/>
              <a:t>https://towardsdatascience.com/another-twitter-sentiment-analysis-with-python-part-9-neural-networks-with-tfidf-vectors-using-d0b4af6be6d7</a:t>
            </a:r>
          </a:p>
        </p:txBody>
      </p:sp>
    </p:spTree>
    <p:extLst>
      <p:ext uri="{BB962C8B-B14F-4D97-AF65-F5344CB8AC3E}">
        <p14:creationId xmlns:p14="http://schemas.microsoft.com/office/powerpoint/2010/main" val="152084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Review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A808DDDF-66E0-4062-B042-20BBC7701B03}"/>
              </a:ext>
            </a:extLst>
          </p:cNvPr>
          <p:cNvSpPr txBox="1"/>
          <p:nvPr/>
        </p:nvSpPr>
        <p:spPr>
          <a:xfrm>
            <a:off x="1490617" y="4089649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E7E04-629E-4DBE-8001-CDB9E9054D5D}"/>
              </a:ext>
            </a:extLst>
          </p:cNvPr>
          <p:cNvSpPr txBox="1">
            <a:spLocks/>
          </p:cNvSpPr>
          <p:nvPr/>
        </p:nvSpPr>
        <p:spPr>
          <a:xfrm>
            <a:off x="551280" y="182563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4">
                <a:extLst>
                  <a:ext uri="{FF2B5EF4-FFF2-40B4-BE49-F238E27FC236}">
                    <a16:creationId xmlns:a16="http://schemas.microsoft.com/office/drawing/2014/main" id="{9F639304-09AE-412A-AEB6-466305EB6E0F}"/>
                  </a:ext>
                </a:extLst>
              </p:cNvPr>
              <p:cNvSpPr txBox="1"/>
              <p:nvPr/>
            </p:nvSpPr>
            <p:spPr>
              <a:xfrm>
                <a:off x="413674" y="1389618"/>
                <a:ext cx="3272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objective/cost function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𝑱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(</m:t>
                    </m:r>
                    <m:r>
                      <a:rPr lang="el-GR" b="1" i="1">
                        <a:solidFill>
                          <a:schemeClr val="accent2"/>
                        </a:solidFill>
                        <a:latin typeface="Cambria Math" charset="0"/>
                      </a:rPr>
                      <m:t>𝜽</m:t>
                    </m:r>
                    <m:r>
                      <a:rPr lang="el-GR" b="1" i="1">
                        <a:solidFill>
                          <a:schemeClr val="accent2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TextBox 14">
                <a:extLst>
                  <a:ext uri="{FF2B5EF4-FFF2-40B4-BE49-F238E27FC236}">
                    <a16:creationId xmlns:a16="http://schemas.microsoft.com/office/drawing/2014/main" id="{9F639304-09AE-412A-AEB6-466305EB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74" y="1389618"/>
                <a:ext cx="3272050" cy="369332"/>
              </a:xfrm>
              <a:prstGeom prst="rect">
                <a:avLst/>
              </a:prstGeom>
              <a:blipFill>
                <a:blip r:embed="rId2"/>
                <a:stretch>
                  <a:fillRect l="-2980" t="-13115" r="-16201" b="-606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">
                <a:extLst>
                  <a:ext uri="{FF2B5EF4-FFF2-40B4-BE49-F238E27FC236}">
                    <a16:creationId xmlns:a16="http://schemas.microsoft.com/office/drawing/2014/main" id="{C31EC192-73B9-4325-9B0F-28F4353567EB}"/>
                  </a:ext>
                </a:extLst>
              </p:cNvPr>
              <p:cNvSpPr txBox="1"/>
              <p:nvPr/>
            </p:nvSpPr>
            <p:spPr>
              <a:xfrm>
                <a:off x="501914" y="2076043"/>
                <a:ext cx="2998128" cy="7305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𝑛𝑒𝑤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i="1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𝑜𝑙𝑑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 −</m:t>
                      </m:r>
                      <m:r>
                        <a:rPr lang="en-US" b="0" i="1" smtClean="0">
                          <a:latin typeface="Cambria Math" charset="0"/>
                        </a:rPr>
                        <m:t>𝛼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mr-IN" b="0" i="1" smtClean="0">
                              <a:latin typeface="Cambria Math" charset="0"/>
                            </a:rPr>
                            <m:t>ⅆ</m:t>
                          </m:r>
                        </m:num>
                        <m:den>
                          <m:r>
                            <a:rPr lang="mr-IN" b="0" i="1" smtClean="0">
                              <a:latin typeface="Cambria Math" charset="0"/>
                            </a:rPr>
                            <m:t>ⅆ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i="1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𝑜𝑙𝑑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𝐽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l-GR" b="0" i="1" smtClean="0">
                          <a:latin typeface="Cambria Math" charset="0"/>
                        </a:rPr>
                        <m:t>𝜃</m:t>
                      </m:r>
                      <m:r>
                        <a:rPr lang="el-GR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7" name="TextBox 1">
                <a:extLst>
                  <a:ext uri="{FF2B5EF4-FFF2-40B4-BE49-F238E27FC236}">
                    <a16:creationId xmlns:a16="http://schemas.microsoft.com/office/drawing/2014/main" id="{C31EC192-73B9-4325-9B0F-28F435356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4" y="2076043"/>
                <a:ext cx="2998128" cy="730521"/>
              </a:xfrm>
              <a:prstGeom prst="rect">
                <a:avLst/>
              </a:prstGeom>
              <a:blipFill>
                <a:blip r:embed="rId3"/>
                <a:stretch>
                  <a:fillRect r="-23374" b="-218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2">
            <a:extLst>
              <a:ext uri="{FF2B5EF4-FFF2-40B4-BE49-F238E27FC236}">
                <a16:creationId xmlns:a16="http://schemas.microsoft.com/office/drawing/2014/main" id="{FFB09CED-9B90-457B-A225-D9B709962267}"/>
              </a:ext>
            </a:extLst>
          </p:cNvPr>
          <p:cNvSpPr txBox="1"/>
          <p:nvPr/>
        </p:nvSpPr>
        <p:spPr>
          <a:xfrm>
            <a:off x="4766628" y="2203886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each element of </a:t>
            </a:r>
            <a:r>
              <a:rPr lang="el-GR" dirty="0"/>
              <a:t>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Ορθογώνιο 3">
                <a:extLst>
                  <a:ext uri="{FF2B5EF4-FFF2-40B4-BE49-F238E27FC236}">
                    <a16:creationId xmlns:a16="http://schemas.microsoft.com/office/drawing/2014/main" id="{E3DAC8F8-7F7C-43F3-81CC-CEBD6EE32ADC}"/>
                  </a:ext>
                </a:extLst>
              </p:cNvPr>
              <p:cNvSpPr/>
              <p:nvPr/>
            </p:nvSpPr>
            <p:spPr>
              <a:xfrm>
                <a:off x="501914" y="3126951"/>
                <a:ext cx="2600584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i="1">
                              <a:latin typeface="Cambria Math" charset="0"/>
                            </a:rPr>
                            <m:t>𝜃</m:t>
                          </m:r>
                        </m:e>
                        <m:sub/>
                        <m:sup>
                          <m:r>
                            <a:rPr lang="en-US" i="1">
                              <a:latin typeface="Cambria Math" charset="0"/>
                            </a:rPr>
                            <m:t>𝑛𝑒𝑤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i="1">
                              <a:latin typeface="Cambria Math" charset="0"/>
                            </a:rPr>
                            <m:t>𝜃</m:t>
                          </m:r>
                        </m:e>
                        <m:sub/>
                        <m:sup>
                          <m:r>
                            <a:rPr lang="en-US" i="1" smtClean="0">
                              <a:latin typeface="Cambria Math" charset="0"/>
                            </a:rPr>
                            <m:t>𝑜</m:t>
                          </m:r>
                          <m:r>
                            <a:rPr lang="en-US" i="1">
                              <a:latin typeface="Cambria Math" charset="0"/>
                            </a:rPr>
                            <m:t>𝑙𝑑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 −</m:t>
                      </m:r>
                      <m:r>
                        <a:rPr lang="en-US" i="1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𝛻</m:t>
                          </m:r>
                        </m:e>
                        <m:sub>
                          <m:r>
                            <a:rPr lang="el-GR" b="0" i="1" smtClean="0">
                              <a:latin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𝐽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l-GR" i="1">
                          <a:latin typeface="Cambria Math" charset="0"/>
                        </a:rPr>
                        <m:t>𝜃</m:t>
                      </m:r>
                      <m:r>
                        <a:rPr lang="el-GR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9" name="Ορθογώνιο 3">
                <a:extLst>
                  <a:ext uri="{FF2B5EF4-FFF2-40B4-BE49-F238E27FC236}">
                    <a16:creationId xmlns:a16="http://schemas.microsoft.com/office/drawing/2014/main" id="{E3DAC8F8-7F7C-43F3-81CC-CEBD6EE32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4" y="3126951"/>
                <a:ext cx="2600584" cy="404791"/>
              </a:xfrm>
              <a:prstGeom prst="rect">
                <a:avLst/>
              </a:prstGeom>
              <a:blipFill>
                <a:blip r:embed="rId4"/>
                <a:stretch>
                  <a:fillRect r="-21780" b="-106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7">
            <a:extLst>
              <a:ext uri="{FF2B5EF4-FFF2-40B4-BE49-F238E27FC236}">
                <a16:creationId xmlns:a16="http://schemas.microsoft.com/office/drawing/2014/main" id="{51B1FA61-3D92-461F-BA03-BCD09FED1CDF}"/>
              </a:ext>
            </a:extLst>
          </p:cNvPr>
          <p:cNvSpPr txBox="1"/>
          <p:nvPr/>
        </p:nvSpPr>
        <p:spPr>
          <a:xfrm>
            <a:off x="4626909" y="3144680"/>
            <a:ext cx="389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notation for all parameters</a:t>
            </a:r>
            <a:endParaRPr lang="el-GR" dirty="0"/>
          </a:p>
        </p:txBody>
      </p:sp>
      <p:cxnSp>
        <p:nvCxnSpPr>
          <p:cNvPr id="11" name="Ευθύγραμμο βέλος σύνδεσης 11">
            <a:extLst>
              <a:ext uri="{FF2B5EF4-FFF2-40B4-BE49-F238E27FC236}">
                <a16:creationId xmlns:a16="http://schemas.microsoft.com/office/drawing/2014/main" id="{E58E69EC-F2E2-4E18-88AC-62E0C6E67744}"/>
              </a:ext>
            </a:extLst>
          </p:cNvPr>
          <p:cNvCxnSpPr>
            <a:stCxn id="4" idx="0"/>
          </p:cNvCxnSpPr>
          <p:nvPr/>
        </p:nvCxnSpPr>
        <p:spPr>
          <a:xfrm flipV="1">
            <a:off x="2296287" y="3614609"/>
            <a:ext cx="350837" cy="47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Εικόνα 16">
            <a:extLst>
              <a:ext uri="{FF2B5EF4-FFF2-40B4-BE49-F238E27FC236}">
                <a16:creationId xmlns:a16="http://schemas.microsoft.com/office/drawing/2014/main" id="{5ADF155F-CB12-439F-944B-05950BAB2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496" y="3621688"/>
            <a:ext cx="4560703" cy="253549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09585716-6476-4CC7-80B4-2EA6CC6C8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79" y="6264860"/>
            <a:ext cx="556003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 err="1"/>
              <a:t>Overfitting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6860C73-2A60-4F21-93BA-2A4D487BF957}"/>
              </a:ext>
            </a:extLst>
          </p:cNvPr>
          <p:cNvSpPr/>
          <p:nvPr/>
        </p:nvSpPr>
        <p:spPr>
          <a:xfrm>
            <a:off x="711445" y="566680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800" dirty="0"/>
              <a:t>https://hackernoon.com/memorizing-is-not-learning-6-tricks-to-prevent-overfitting-in-machine-learning-820b091dc42</a:t>
            </a:r>
          </a:p>
        </p:txBody>
      </p:sp>
      <p:pic>
        <p:nvPicPr>
          <p:cNvPr id="7172" name="Picture 4" descr="https://cdn-images-1.medium.com/max/1600/1*vuZxFMi5fODz2OEcpG-S1g.png">
            <a:extLst>
              <a:ext uri="{FF2B5EF4-FFF2-40B4-BE49-F238E27FC236}">
                <a16:creationId xmlns:a16="http://schemas.microsoft.com/office/drawing/2014/main" id="{C6C3E887-465F-48C9-898E-04324223D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5145"/>
            <a:ext cx="9144000" cy="400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98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/>
              <a:t>Data Augmentation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  <p:pic>
        <p:nvPicPr>
          <p:cNvPr id="8194" name="Picture 2" descr="Bildergebnis fÃ¼r data augmentation">
            <a:extLst>
              <a:ext uri="{FF2B5EF4-FFF2-40B4-BE49-F238E27FC236}">
                <a16:creationId xmlns:a16="http://schemas.microsoft.com/office/drawing/2014/main" id="{437AE876-0DA4-449E-9314-A7F863F1B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42" y="2036848"/>
            <a:ext cx="8676456" cy="324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0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F573EEB-C747-4143-B2A7-355C9E58C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1" y="1021160"/>
            <a:ext cx="3821145" cy="2044700"/>
          </a:xfrm>
          <a:prstGeom prst="rect">
            <a:avLst/>
          </a:prstGeom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70548B1E-57BF-4ABD-929F-374D17235B46}"/>
              </a:ext>
            </a:extLst>
          </p:cNvPr>
          <p:cNvSpPr txBox="1"/>
          <p:nvPr/>
        </p:nvSpPr>
        <p:spPr>
          <a:xfrm>
            <a:off x="153420" y="3376379"/>
            <a:ext cx="7098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/>
                </a:solidFill>
              </a:rPr>
              <a:t>L2 = weight decay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Regularization term that penalizes big weights, </a:t>
            </a:r>
          </a:p>
          <a:p>
            <a:r>
              <a:rPr lang="en-US" dirty="0"/>
              <a:t>    is added to the objective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Weight decay value determines how dominant regularization is during gradient computation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Big weight decay coefficient </a:t>
            </a:r>
            <a:r>
              <a:rPr lang="en-US" dirty="0">
                <a:sym typeface="Wingdings"/>
              </a:rPr>
              <a:t> big </a:t>
            </a:r>
            <a:r>
              <a:rPr lang="en-US" dirty="0"/>
              <a:t>penalty for big weights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Ορθογώνιο 8">
            <a:extLst>
              <a:ext uri="{FF2B5EF4-FFF2-40B4-BE49-F238E27FC236}">
                <a16:creationId xmlns:a16="http://schemas.microsoft.com/office/drawing/2014/main" id="{04844A45-6C31-4B00-A98E-9A506FDBEE72}"/>
              </a:ext>
            </a:extLst>
          </p:cNvPr>
          <p:cNvSpPr/>
          <p:nvPr/>
        </p:nvSpPr>
        <p:spPr>
          <a:xfrm>
            <a:off x="3923096" y="1188011"/>
            <a:ext cx="5046720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/>
                </a:solidFill>
              </a:rPr>
              <a:t>Dropout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Randomly drop units (along with their connections) during training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Each unit retained with fixed probability p, independent of other units </a:t>
            </a:r>
          </a:p>
          <a:p>
            <a:pPr marL="285750" indent="-285750">
              <a:buClr>
                <a:schemeClr val="tx1"/>
              </a:buClr>
              <a:buFont typeface="Arial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Hyper-parameter</a:t>
            </a:r>
            <a:r>
              <a:rPr lang="en-US" dirty="0"/>
              <a:t> p to be chosen (tuned)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Ορθογώνιο 12">
                <a:extLst>
                  <a:ext uri="{FF2B5EF4-FFF2-40B4-BE49-F238E27FC236}">
                    <a16:creationId xmlns:a16="http://schemas.microsoft.com/office/drawing/2014/main" id="{B1EB354E-8049-4EAB-9576-591D3678CC2F}"/>
                  </a:ext>
                </a:extLst>
              </p:cNvPr>
              <p:cNvSpPr/>
              <p:nvPr/>
            </p:nvSpPr>
            <p:spPr>
              <a:xfrm>
                <a:off x="4860032" y="3489230"/>
                <a:ext cx="3516600" cy="764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𝑟𝑒𝑔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 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l-G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Ορθογώνιο 12">
                <a:extLst>
                  <a:ext uri="{FF2B5EF4-FFF2-40B4-BE49-F238E27FC236}">
                    <a16:creationId xmlns:a16="http://schemas.microsoft.com/office/drawing/2014/main" id="{B1EB354E-8049-4EAB-9576-591D3678C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489230"/>
                <a:ext cx="3516600" cy="764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13">
            <a:extLst>
              <a:ext uri="{FF2B5EF4-FFF2-40B4-BE49-F238E27FC236}">
                <a16:creationId xmlns:a16="http://schemas.microsoft.com/office/drawing/2014/main" id="{578AD815-CCC5-4923-82D5-24D66D3057A5}"/>
              </a:ext>
            </a:extLst>
          </p:cNvPr>
          <p:cNvSpPr txBox="1"/>
          <p:nvPr/>
        </p:nvSpPr>
        <p:spPr>
          <a:xfrm>
            <a:off x="153420" y="5393734"/>
            <a:ext cx="89659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/>
                </a:solidFill>
              </a:rPr>
              <a:t>Early-stopping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Use validation error to decide when to stop training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Stop when monitored quantity has not improved after n subsequent epochs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n is called patience </a:t>
            </a:r>
          </a:p>
          <a:p>
            <a:endParaRPr lang="el-GR" dirty="0"/>
          </a:p>
        </p:txBody>
      </p:sp>
      <p:sp>
        <p:nvSpPr>
          <p:cNvPr id="8" name="Ορθογώνιο 4">
            <a:extLst>
              <a:ext uri="{FF2B5EF4-FFF2-40B4-BE49-F238E27FC236}">
                <a16:creationId xmlns:a16="http://schemas.microsoft.com/office/drawing/2014/main" id="{F6C5E91C-878C-4323-A754-10150074FC3F}"/>
              </a:ext>
            </a:extLst>
          </p:cNvPr>
          <p:cNvSpPr/>
          <p:nvPr/>
        </p:nvSpPr>
        <p:spPr>
          <a:xfrm>
            <a:off x="3880681" y="2909183"/>
            <a:ext cx="508913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rgbClr val="222222"/>
                </a:solidFill>
                <a:latin typeface="Arial" charset="0"/>
              </a:rPr>
              <a:t>Srivastava, </a:t>
            </a:r>
            <a:r>
              <a:rPr lang="en-US" sz="1200" i="1" dirty="0" err="1">
                <a:solidFill>
                  <a:srgbClr val="222222"/>
                </a:solidFill>
                <a:latin typeface="Arial" charset="0"/>
              </a:rPr>
              <a:t>Nitish</a:t>
            </a:r>
            <a:r>
              <a:rPr lang="en-US" sz="1200" i="1" dirty="0">
                <a:solidFill>
                  <a:srgbClr val="222222"/>
                </a:solidFill>
                <a:latin typeface="Arial" charset="0"/>
              </a:rPr>
              <a:t>, et al. </a:t>
            </a:r>
            <a:r>
              <a:rPr lang="en-US" sz="1200" i="1" dirty="0">
                <a:solidFill>
                  <a:srgbClr val="222222"/>
                </a:solidFill>
                <a:latin typeface="Arial" charset="0"/>
                <a:hlinkClick r:id="rId4"/>
              </a:rPr>
              <a:t>"Dropout: a simple way to prevent neural networks from overfitting."</a:t>
            </a:r>
            <a:r>
              <a:rPr lang="en-US" sz="1200" i="1" dirty="0">
                <a:solidFill>
                  <a:srgbClr val="222222"/>
                </a:solidFill>
                <a:latin typeface="Arial" charset="0"/>
              </a:rPr>
              <a:t> Journal of machine learning research (2014)</a:t>
            </a:r>
            <a:endParaRPr lang="el-GR" sz="1200" i="1" dirty="0"/>
          </a:p>
        </p:txBody>
      </p:sp>
      <p:sp>
        <p:nvSpPr>
          <p:cNvPr id="9" name="Textplatzhalter 1">
            <a:extLst>
              <a:ext uri="{FF2B5EF4-FFF2-40B4-BE49-F238E27FC236}">
                <a16:creationId xmlns:a16="http://schemas.microsoft.com/office/drawing/2014/main" id="{FF07D999-4BF8-49EF-96EE-C179F49CBC9B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 err="1"/>
              <a:t>Regularization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9894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473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  <p:pic>
        <p:nvPicPr>
          <p:cNvPr id="2050" name="Picture 2" descr="https://miro.medium.com/max/875/1*uAeANQIOQPqWZnnuH-VEyw.jpeg">
            <a:extLst>
              <a:ext uri="{FF2B5EF4-FFF2-40B4-BE49-F238E27FC236}">
                <a16:creationId xmlns:a16="http://schemas.microsoft.com/office/drawing/2014/main" id="{DED6C76E-5981-4FFE-BB61-468BE62FE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200150"/>
            <a:ext cx="833437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5AECAFF-A8E0-4405-B6AA-FE6C3DB59243}"/>
              </a:ext>
            </a:extLst>
          </p:cNvPr>
          <p:cNvSpPr/>
          <p:nvPr/>
        </p:nvSpPr>
        <p:spPr>
          <a:xfrm>
            <a:off x="437354" y="5517232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800" dirty="0"/>
              <a:t>https://towardsdatascience.com/a-comprehensive-guide-to-convolutional-neural-networks-the-eli5-way-3bd2b1164a53</a:t>
            </a:r>
          </a:p>
        </p:txBody>
      </p:sp>
    </p:spTree>
    <p:extLst>
      <p:ext uri="{BB962C8B-B14F-4D97-AF65-F5344CB8AC3E}">
        <p14:creationId xmlns:p14="http://schemas.microsoft.com/office/powerpoint/2010/main" val="81690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/>
              <a:t>CNN </a:t>
            </a:r>
            <a:r>
              <a:rPr lang="de-DE" dirty="0" err="1"/>
              <a:t>vs</a:t>
            </a:r>
            <a:r>
              <a:rPr lang="de-DE" dirty="0"/>
              <a:t> MLP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473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  <p:pic>
        <p:nvPicPr>
          <p:cNvPr id="3074" name="Picture 2" descr="https://qph.fs.quoracdn.net/main-qimg-704ab7dc6b6ea6e7e919daab06a63537">
            <a:extLst>
              <a:ext uri="{FF2B5EF4-FFF2-40B4-BE49-F238E27FC236}">
                <a16:creationId xmlns:a16="http://schemas.microsoft.com/office/drawing/2014/main" id="{794037DF-A756-4038-8CB4-70EB4DF03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366" y="1438175"/>
            <a:ext cx="57340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0093071-3A9B-43F8-9DB8-6FA45188D129}"/>
              </a:ext>
            </a:extLst>
          </p:cNvPr>
          <p:cNvSpPr txBox="1"/>
          <p:nvPr/>
        </p:nvSpPr>
        <p:spPr>
          <a:xfrm>
            <a:off x="827584" y="3860643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Parameter sharing: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 feature detector (such as a vertical edge detector) that's useful in one part of the image is probably useful in another part of the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sparsity of connections: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In each layer, each output value depends only on a small number of inputs which makes it translation invariance.</a:t>
            </a: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0378584"/>
      </p:ext>
    </p:extLst>
  </p:cSld>
  <p:clrMapOvr>
    <a:masterClrMapping/>
  </p:clrMapOvr>
</p:sld>
</file>

<file path=ppt/theme/theme1.xml><?xml version="1.0" encoding="utf-8"?>
<a:theme xmlns:a="http://schemas.openxmlformats.org/drawingml/2006/main" name="t2_ver_b_en">
  <a:themeElements>
    <a:clrScheme name="Office-Design 1">
      <a:dk1>
        <a:srgbClr val="000000"/>
      </a:dk1>
      <a:lt1>
        <a:srgbClr val="CCDBF1"/>
      </a:lt1>
      <a:dk2>
        <a:srgbClr val="0047B9"/>
      </a:dk2>
      <a:lt2>
        <a:srgbClr val="FFFFFF"/>
      </a:lt2>
      <a:accent1>
        <a:srgbClr val="F32B42"/>
      </a:accent1>
      <a:accent2>
        <a:srgbClr val="8C8C8C"/>
      </a:accent2>
      <a:accent3>
        <a:srgbClr val="E2EAF7"/>
      </a:accent3>
      <a:accent4>
        <a:srgbClr val="000000"/>
      </a:accent4>
      <a:accent5>
        <a:srgbClr val="F8ACB0"/>
      </a:accent5>
      <a:accent6>
        <a:srgbClr val="7E7E7E"/>
      </a:accent6>
      <a:hlink>
        <a:srgbClr val="FF5D00"/>
      </a:hlink>
      <a:folHlink>
        <a:srgbClr val="009543"/>
      </a:folHlink>
    </a:clrScheme>
    <a:fontScheme name="Office-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CCDBF1"/>
        </a:lt1>
        <a:dk2>
          <a:srgbClr val="0047B9"/>
        </a:dk2>
        <a:lt2>
          <a:srgbClr val="FFFFFF"/>
        </a:lt2>
        <a:accent1>
          <a:srgbClr val="F32B42"/>
        </a:accent1>
        <a:accent2>
          <a:srgbClr val="8C8C8C"/>
        </a:accent2>
        <a:accent3>
          <a:srgbClr val="E2EAF7"/>
        </a:accent3>
        <a:accent4>
          <a:srgbClr val="000000"/>
        </a:accent4>
        <a:accent5>
          <a:srgbClr val="F8ACB0"/>
        </a:accent5>
        <a:accent6>
          <a:srgbClr val="7E7E7E"/>
        </a:accent6>
        <a:hlink>
          <a:srgbClr val="FF5D00"/>
        </a:hlink>
        <a:folHlink>
          <a:srgbClr val="0095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B9829B882D5140ABCB1E6D3420C654" ma:contentTypeVersion="3" ma:contentTypeDescription="Ein neues Dokument erstellen." ma:contentTypeScope="" ma:versionID="1ff9e6813f6a021bde9a3ac2c4138494">
  <xsd:schema xmlns:xsd="http://www.w3.org/2001/XMLSchema" xmlns:xs="http://www.w3.org/2001/XMLSchema" xmlns:p="http://schemas.microsoft.com/office/2006/metadata/properties" xmlns:ns2="3a707376-506f-4a54-80e5-a7ee0ccf0c22" targetNamespace="http://schemas.microsoft.com/office/2006/metadata/properties" ma:root="true" ma:fieldsID="883b05fc9c717fcbf1c87f95fccc8ba6" ns2:_="">
    <xsd:import namespace="3a707376-506f-4a54-80e5-a7ee0ccf0c22"/>
    <xsd:element name="properties">
      <xsd:complexType>
        <xsd:sequence>
          <xsd:element name="documentManagement">
            <xsd:complexType>
              <xsd:all>
                <xsd:element ref="ns2:Sprache"/>
                <xsd:element ref="ns2:Schlagwort" minOccurs="0"/>
                <xsd:element ref="ns2:Lebenslage" minOccurs="0"/>
                <xsd:element ref="ns2:Dokumentar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707376-506f-4a54-80e5-a7ee0ccf0c22" elementFormDefault="qualified">
    <xsd:import namespace="http://schemas.microsoft.com/office/2006/documentManagement/types"/>
    <xsd:import namespace="http://schemas.microsoft.com/office/infopath/2007/PartnerControls"/>
    <xsd:element name="Sprache" ma:index="8" ma:displayName="Sprache" ma:list="{b9639cf6-53b2-4389-8f23-7c1c595028e4}" ma:internalName="Sprache" ma:showField="Title" ma:web="a5a6fbda-85d9-4a9d-8af4-c3f22b4a9a96">
      <xsd:simpleType>
        <xsd:restriction base="dms:Lookup"/>
      </xsd:simpleType>
    </xsd:element>
    <xsd:element name="Schlagwort" ma:index="9" nillable="true" ma:displayName="Rubrik" ma:list="{a914721d-07cd-495d-abcc-35db959a8d45}" ma:internalName="Schlagwort" ma:readOnly="false" ma:showField="Title" ma:web="a5a6fbda-85d9-4a9d-8af4-c3f22b4a9a96" ma:requiredMultiChoice="tru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ebenslage" ma:index="10" nillable="true" ma:displayName="Lebenslage" ma:list="{5aa0c198-4f69-4978-a7bb-f3ade91d144f}" ma:internalName="Lebenslage" ma:showField="Title" ma:web="a5a6fbda-85d9-4a9d-8af4-c3f22b4a9a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okumentart" ma:index="11" ma:displayName="Dokumentart" ma:list="{40e01764-7811-4deb-8fbf-ddcff89b72d9}" ma:internalName="Dokumentart" ma:readOnly="false" ma:showField="Title" ma:web="a5a6fbda-85d9-4a9d-8af4-c3f22b4a9a96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3a707376-506f-4a54-80e5-a7ee0ccf0c22">2</Sprache>
    <Schlagwort xmlns="3a707376-506f-4a54-80e5-a7ee0ccf0c22">
      <Value>149</Value>
      <Value>155</Value>
      <Value>1</Value>
      <Value>150</Value>
    </Schlagwort>
    <Dokumentart xmlns="3a707376-506f-4a54-80e5-a7ee0ccf0c22">2</Dokumentart>
    <Lebenslage xmlns="3a707376-506f-4a54-80e5-a7ee0ccf0c22"/>
  </documentManagement>
</p:properti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EE7FB4F2-1982-4D8F-808C-8CBCA3F07F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38B940-93D4-47E6-9135-8BE1E84088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707376-506f-4a54-80e5-a7ee0ccf0c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23F52C-5CAB-4CE9-91C6-B93D58415B2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a707376-506f-4a54-80e5-a7ee0ccf0c22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127EC1BB-5971-4167-BF15-3110E1B5EC85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t2_ver_b_en</Template>
  <TotalTime>0</TotalTime>
  <Words>484</Words>
  <Application>Microsoft Office PowerPoint</Application>
  <PresentationFormat>Bildschirmpräsentation (4:3)</PresentationFormat>
  <Paragraphs>163</Paragraphs>
  <Slides>20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Times</vt:lpstr>
      <vt:lpstr>Times New Roman</vt:lpstr>
      <vt:lpstr>t2_ver_b_en</vt:lpstr>
      <vt:lpstr>Deep Learning Workshop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DKFZ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titel bildmotiv</dc:subject>
  <dc:creator>Dang, Hoai Nam</dc:creator>
  <cp:lastModifiedBy>Nam Dang</cp:lastModifiedBy>
  <cp:revision>121</cp:revision>
  <dcterms:created xsi:type="dcterms:W3CDTF">2018-09-24T11:23:10Z</dcterms:created>
  <dcterms:modified xsi:type="dcterms:W3CDTF">2019-07-15T02:45:10Z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ebenslage">
    <vt:lpwstr/>
  </property>
  <property fmtid="{D5CDD505-2E9C-101B-9397-08002B2CF9AE}" pid="3" name="ContentType">
    <vt:lpwstr>Dokument</vt:lpwstr>
  </property>
  <property fmtid="{D5CDD505-2E9C-101B-9397-08002B2CF9AE}" pid="4" name="Schlagwort">
    <vt:lpwstr>149;#Corporate Design CD;#155;#Powerpoint;#1;#Presse- und Öffentlichkeitsarbeit;#150;#Vorlage;#401;#Powerpoint-50Jahre</vt:lpwstr>
  </property>
  <property fmtid="{D5CDD505-2E9C-101B-9397-08002B2CF9AE}" pid="5" name="Sprache">
    <vt:lpwstr>2</vt:lpwstr>
  </property>
  <property fmtid="{D5CDD505-2E9C-101B-9397-08002B2CF9AE}" pid="6" name="Dokumentart">
    <vt:lpwstr>2</vt:lpwstr>
  </property>
  <property fmtid="{D5CDD505-2E9C-101B-9397-08002B2CF9AE}" pid="7" name="Order">
    <vt:r8>526600</vt:r8>
  </property>
  <property fmtid="{D5CDD505-2E9C-101B-9397-08002B2CF9AE}" pid="8" name="xd_ProgID">
    <vt:lpwstr/>
  </property>
  <property fmtid="{D5CDD505-2E9C-101B-9397-08002B2CF9AE}" pid="9" name="ContentTypeId">
    <vt:lpwstr>0x0101003BB9829B882D5140ABCB1E6D3420C654</vt:lpwstr>
  </property>
  <property fmtid="{D5CDD505-2E9C-101B-9397-08002B2CF9AE}" pid="10" name="_SharedFileIndex">
    <vt:lpwstr/>
  </property>
  <property fmtid="{D5CDD505-2E9C-101B-9397-08002B2CF9AE}" pid="11" name="_SourceUrl">
    <vt:lpwstr/>
  </property>
  <property fmtid="{D5CDD505-2E9C-101B-9397-08002B2CF9AE}" pid="12" name="TemplateUrl">
    <vt:lpwstr/>
  </property>
</Properties>
</file>