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5"/>
  </p:sldMasterIdLst>
  <p:notesMasterIdLst>
    <p:notesMasterId r:id="rId30"/>
  </p:notesMasterIdLst>
  <p:sldIdLst>
    <p:sldId id="256" r:id="rId6"/>
    <p:sldId id="336" r:id="rId7"/>
    <p:sldId id="297" r:id="rId8"/>
    <p:sldId id="335" r:id="rId9"/>
    <p:sldId id="337" r:id="rId10"/>
    <p:sldId id="345" r:id="rId11"/>
    <p:sldId id="305" r:id="rId12"/>
    <p:sldId id="263" r:id="rId13"/>
    <p:sldId id="346" r:id="rId14"/>
    <p:sldId id="307" r:id="rId15"/>
    <p:sldId id="308" r:id="rId16"/>
    <p:sldId id="338" r:id="rId17"/>
    <p:sldId id="339" r:id="rId18"/>
    <p:sldId id="340" r:id="rId19"/>
    <p:sldId id="341" r:id="rId20"/>
    <p:sldId id="325" r:id="rId21"/>
    <p:sldId id="342" r:id="rId22"/>
    <p:sldId id="309" r:id="rId23"/>
    <p:sldId id="343" r:id="rId24"/>
    <p:sldId id="347" r:id="rId25"/>
    <p:sldId id="303" r:id="rId26"/>
    <p:sldId id="348" r:id="rId27"/>
    <p:sldId id="344" r:id="rId28"/>
    <p:sldId id="262" r:id="rId2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11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Dang" initials="ND" lastIdx="1" clrIdx="0">
    <p:extLst>
      <p:ext uri="{19B8F6BF-5375-455C-9EA6-DF929625EA0E}">
        <p15:presenceInfo xmlns:p15="http://schemas.microsoft.com/office/powerpoint/2012/main" userId="342731dadbc580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7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640" autoAdjust="0"/>
  </p:normalViewPr>
  <p:slideViewPr>
    <p:cSldViewPr>
      <p:cViewPr varScale="1">
        <p:scale>
          <a:sx n="72" d="100"/>
          <a:sy n="72" d="100"/>
        </p:scale>
        <p:origin x="1762" y="62"/>
      </p:cViewPr>
      <p:guideLst>
        <p:guide orient="horz" pos="618"/>
        <p:guide pos="1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595FC8A-55A6-4F45-8094-5E7DC6BC8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975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0DEC5EA-8486-4311-92E7-B0C48676DF2C}" type="slidenum">
              <a:rPr lang="de-DE" sz="1200"/>
              <a:pPr/>
              <a:t>1</a:t>
            </a:fld>
            <a:endParaRPr lang="de-DE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Maxwell 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in z-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direction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,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Double-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saddle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(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Golay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transversal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Maxwell 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in z-</a:t>
            </a:r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direction</a:t>
            </a:r>
            <a:r>
              <a:rPr lang="de-DE" sz="1200" b="1" i="1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,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Double-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saddle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(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Golay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coil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transversal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Font typeface=".AppleSystemUIFont" charset="-120"/>
              <a:buNone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0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Font typeface=".AppleSystemUIFont" charset="-120"/>
              <a:buNone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93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Font typeface=".AppleSystemUIFont" charset="-120"/>
              <a:buNone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592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buFont typeface=".AppleSystemUIFont" charset="-120"/>
              <a:buNone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20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1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Convex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836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 not fast or scalable unless we added multiple hidden layers — hence called “Deep” 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28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structured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comes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database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spreadsheet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6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9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11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requires human intelligence to perform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MS PGothic" pitchFamily="34" charset="-128"/>
                <a:cs typeface="ＭＳ Ｐゴシック" charset="0"/>
              </a:rPr>
              <a:t>ML: subset of Artificial Intelligence which aims at providing machines with the ability to learn without explicitly programming,  to evolve and adapt when they are exposed to new data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4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8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0"/>
            <a:ext cx="9144000" cy="5805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568450" y="1781175"/>
            <a:ext cx="6365875" cy="2638425"/>
          </a:xfrm>
        </p:spPr>
        <p:txBody>
          <a:bodyPr/>
          <a:lstStyle>
            <a:lvl1pPr>
              <a:lnSpc>
                <a:spcPts val="4600"/>
              </a:lnSpc>
              <a:defRPr sz="320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5159" name="Rectangle 3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4572000"/>
            <a:ext cx="6400800" cy="533400"/>
          </a:xfrm>
        </p:spPr>
        <p:txBody>
          <a:bodyPr/>
          <a:lstStyle>
            <a:lvl1pPr marL="0" indent="0">
              <a:buFont typeface="Times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quarter" idx="10"/>
          </p:nvPr>
        </p:nvSpPr>
        <p:spPr bwMode="black">
          <a:xfrm>
            <a:off x="66675" y="679450"/>
            <a:ext cx="1273175" cy="20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FCC8D861-C41A-4722-8CCA-B5F2A6EB3AB2}" type="datetime1">
              <a:rPr lang="en-US"/>
              <a:pPr/>
              <a:t>7/8/2019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7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 descr="DKFZ_Aussenaufnahme_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32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752600" y="635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98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Page </a:t>
            </a:r>
            <a:fld id="{675D20C5-C48E-4509-85C2-070046C0330F}" type="slidenum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43C67484-8E55-44C3-A420-D214DB34E914}" type="datetime1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7/8/2019</a:t>
            </a:fld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73025" y="142375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bg2"/>
                </a:solidFill>
                <a:latin typeface="Arial" charset="0"/>
                <a:ea typeface="ＭＳ Ｐゴシック" charset="0"/>
              </a:rPr>
              <a:t>Hoai</a:t>
            </a: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 Nam Dang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E020</a:t>
            </a:r>
          </a:p>
        </p:txBody>
      </p:sp>
      <p:pic>
        <p:nvPicPr>
          <p:cNvPr id="10" name="Picture 3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19"/>
          <a:stretch/>
        </p:blipFill>
        <p:spPr bwMode="auto">
          <a:xfrm>
            <a:off x="7201126" y="121737"/>
            <a:ext cx="1756800" cy="9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993775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Page </a:t>
            </a:r>
            <a:fld id="{675D20C5-C48E-4509-85C2-070046C0330F}" type="slidenum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43C67484-8E55-44C3-A420-D214DB34E914}" type="datetime1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7/8/2019</a:t>
            </a:fld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73025" y="142375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bg2"/>
                </a:solidFill>
                <a:latin typeface="Arial" charset="0"/>
                <a:ea typeface="ＭＳ Ｐゴシック" charset="0"/>
              </a:rPr>
              <a:t>Author</a:t>
            </a:r>
            <a:endParaRPr lang="de-DE" sz="900" dirty="0">
              <a:solidFill>
                <a:schemeClr val="bg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Division</a:t>
            </a:r>
          </a:p>
        </p:txBody>
      </p:sp>
      <p:pic>
        <p:nvPicPr>
          <p:cNvPr id="10" name="Picture 3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19"/>
          <a:stretch/>
        </p:blipFill>
        <p:spPr bwMode="auto">
          <a:xfrm>
            <a:off x="7201126" y="121737"/>
            <a:ext cx="1756800" cy="9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300192" y="6012576"/>
            <a:ext cx="2664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err="1">
                <a:solidFill>
                  <a:srgbClr val="0047B9"/>
                </a:solidFill>
                <a:latin typeface="+mj-lt"/>
              </a:rPr>
              <a:t>www.dkfz.de</a:t>
            </a:r>
            <a:endParaRPr lang="en-GB" sz="3200" b="1" dirty="0">
              <a:solidFill>
                <a:srgbClr val="0047B9"/>
              </a:solidFill>
              <a:latin typeface="+mj-lt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5"/>
          <a:stretch/>
        </p:blipFill>
        <p:spPr bwMode="auto">
          <a:xfrm>
            <a:off x="3071836" y="986762"/>
            <a:ext cx="2988000" cy="2142858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02"/>
          <a:stretch/>
        </p:blipFill>
        <p:spPr bwMode="auto">
          <a:xfrm>
            <a:off x="-12328" y="989937"/>
            <a:ext cx="2988000" cy="2142858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2F4D71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494" t="11810" r="6650" b="19658"/>
          <a:stretch/>
        </p:blipFill>
        <p:spPr bwMode="auto">
          <a:xfrm>
            <a:off x="6156000" y="989937"/>
            <a:ext cx="2988000" cy="2134277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462529" y="3338989"/>
            <a:ext cx="8501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47B9"/>
                </a:solidFill>
                <a:latin typeface="+mn-lt"/>
              </a:rPr>
              <a:t>The German Cancer Research </a:t>
            </a:r>
            <a:r>
              <a:rPr lang="en-GB" sz="2200" dirty="0" err="1">
                <a:solidFill>
                  <a:srgbClr val="0047B9"/>
                </a:solidFill>
                <a:latin typeface="+mn-lt"/>
              </a:rPr>
              <a:t>Center</a:t>
            </a:r>
            <a:r>
              <a:rPr lang="en-GB" sz="2200" dirty="0">
                <a:solidFill>
                  <a:srgbClr val="0047B9"/>
                </a:solidFill>
                <a:latin typeface="+mn-lt"/>
              </a:rPr>
              <a:t> (DKFZ) in Heidelberg</a:t>
            </a:r>
          </a:p>
          <a:p>
            <a:r>
              <a:rPr lang="en-GB" sz="3000" b="1" dirty="0">
                <a:solidFill>
                  <a:srgbClr val="0047B9"/>
                </a:solidFill>
                <a:latin typeface="+mn-lt"/>
              </a:rPr>
              <a:t>Innovative Cancer Research in a Historic City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67544" y="4437112"/>
            <a:ext cx="648072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1" dirty="0">
                <a:latin typeface="+mj-lt"/>
              </a:rPr>
              <a:t>Career Opportunities at all Levels: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Professors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Junior Group Leaders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Postdocs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PhD and MSc Students</a:t>
            </a:r>
          </a:p>
        </p:txBody>
      </p:sp>
    </p:spTree>
    <p:extLst>
      <p:ext uri="{BB962C8B-B14F-4D97-AF65-F5344CB8AC3E}">
        <p14:creationId xmlns:p14="http://schemas.microsoft.com/office/powerpoint/2010/main" val="237776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91694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-87313"/>
            <a:ext cx="0" cy="838201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8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de-DE"/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175" y="-9525"/>
            <a:ext cx="9144000" cy="1044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57" name="Rectangle 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3716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59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  <a:latin typeface="Arial" pitchFamily="34" charset="0"/>
              </a:rPr>
              <a:t>PAge</a:t>
            </a:r>
            <a:fld id="{8F0F89D4-6F44-4514-86F8-CA2AE8063560}" type="slidenum">
              <a:rPr lang="en-US" sz="900">
                <a:solidFill>
                  <a:schemeClr val="tx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DD7C8A19-BFFE-4240-B2C2-A4F206CC1EBD}" type="datetime1">
              <a:rPr lang="en-US" sz="900">
                <a:solidFill>
                  <a:schemeClr val="tx2"/>
                </a:solidFill>
                <a:latin typeface="Arial" pitchFamily="34" charset="0"/>
              </a:rPr>
              <a:pPr/>
              <a:t>7/8/2019</a:t>
            </a:fld>
            <a:r>
              <a:rPr lang="en-US" sz="900">
                <a:solidFill>
                  <a:schemeClr val="tx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73025" y="104056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tx2"/>
                </a:solidFill>
                <a:latin typeface="Arial" charset="0"/>
                <a:ea typeface="ＭＳ Ｐゴシック" charset="0"/>
              </a:rPr>
              <a:t>Author</a:t>
            </a:r>
            <a:endParaRPr lang="de-DE" sz="9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Division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546100"/>
            <a:ext cx="563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1744663" y="457200"/>
            <a:ext cx="565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de-DE">
              <a:solidFill>
                <a:schemeClr val="tx2"/>
              </a:solidFill>
              <a:ea typeface="ＭＳ Ｐゴシック" charset="0"/>
            </a:endParaRPr>
          </a:p>
        </p:txBody>
      </p:sp>
      <p:pic>
        <p:nvPicPr>
          <p:cNvPr id="13" name="Picture 3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/>
          <a:stretch/>
        </p:blipFill>
        <p:spPr bwMode="auto">
          <a:xfrm>
            <a:off x="7215681" y="128180"/>
            <a:ext cx="1742333" cy="90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7" r:id="rId3"/>
    <p:sldLayoutId id="2147483706" r:id="rId4"/>
    <p:sldLayoutId id="214748370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  <a:cs typeface="ＭＳ Ｐゴシック" charset="0"/>
        </a:defRPr>
      </a:lvl1pPr>
      <a:lvl2pPr marL="569913" indent="-1889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2pPr>
      <a:lvl3pPr marL="947738" indent="-187325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3pPr>
      <a:lvl4pPr marL="1323975" indent="-185738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4pPr>
      <a:lvl5pPr marL="17922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5pPr>
      <a:lvl6pPr marL="22494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6pPr>
      <a:lvl7pPr marL="27066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7pPr>
      <a:lvl8pPr marL="31638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8pPr>
      <a:lvl9pPr marL="36210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4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5&amp;seed=0.21370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ltus/DKFZ_Deep_Learning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oin.slack.com/t/dkfzdeeplearn/shared_invite/enQtNjcyNjA1NzkzODEwLWVhNTM5OTUyNjYxZWU0NWIzODQ1MjdiZGMwYjE5NWI0ZDhkNDZkYjVmYzE4OThiY2E5YjcyMzJlYjU2M2U3YT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docs/stable/index.html" TargetMode="External"/><Relationship Id="rId3" Type="http://schemas.openxmlformats.org/officeDocument/2006/relationships/hyperlink" Target="https://www.fast.ai/" TargetMode="External"/><Relationship Id="rId7" Type="http://schemas.openxmlformats.org/officeDocument/2006/relationships/hyperlink" Target="https://docs.python-guid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jakevdp/WhirlwindTourOfPython" TargetMode="External"/><Relationship Id="rId5" Type="http://schemas.openxmlformats.org/officeDocument/2006/relationships/hyperlink" Target="http://www.deeplearningbook.org/" TargetMode="External"/><Relationship Id="rId4" Type="http://schemas.openxmlformats.org/officeDocument/2006/relationships/hyperlink" Target="https://www.coursera.org/specializations/deep-learning" TargetMode="External"/><Relationship Id="rId9" Type="http://schemas.openxmlformats.org/officeDocument/2006/relationships/hyperlink" Target="https://docs.fast.a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fld id="{44155D47-B718-4002-964E-38AE29A0712B}" type="datetime1">
              <a:rPr lang="en-US" sz="900">
                <a:solidFill>
                  <a:schemeClr val="tx2"/>
                </a:solidFill>
                <a:latin typeface="Arial" pitchFamily="34" charset="0"/>
              </a:rPr>
              <a:pPr eaLnBrk="1" hangingPunct="1"/>
              <a:t>7/8/2019</a:t>
            </a:fld>
            <a:endParaRPr lang="en-US" sz="1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68450" y="1781175"/>
            <a:ext cx="6819974" cy="628185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 dirty="0">
                <a:ea typeface="+mj-ea"/>
                <a:cs typeface="+mj-cs"/>
              </a:rPr>
              <a:t>Deep Learning Workshop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ubTitle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 dirty="0" err="1">
                <a:ea typeface="+mn-ea"/>
                <a:cs typeface="+mn-cs"/>
              </a:rPr>
              <a:t>Hoai</a:t>
            </a:r>
            <a:r>
              <a:rPr lang="de-DE" dirty="0">
                <a:ea typeface="+mn-ea"/>
                <a:cs typeface="+mn-cs"/>
              </a:rPr>
              <a:t> Nam Dang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938338" y="5553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2A55B56-E53B-4286-A142-366A2E47E7C3}"/>
              </a:ext>
            </a:extLst>
          </p:cNvPr>
          <p:cNvSpPr txBox="1"/>
          <p:nvPr/>
        </p:nvSpPr>
        <p:spPr>
          <a:xfrm>
            <a:off x="1691680" y="278092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Session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Artificial</a:t>
            </a:r>
            <a:r>
              <a:rPr lang="de-DE" kern="0" dirty="0"/>
              <a:t> </a:t>
            </a:r>
            <a:r>
              <a:rPr lang="de-DE" kern="0" dirty="0" err="1"/>
              <a:t>Neural</a:t>
            </a:r>
            <a:r>
              <a:rPr lang="de-DE" kern="0" dirty="0"/>
              <a:t> Network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99592" y="1772816"/>
            <a:ext cx="77444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Universal Approximation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Theorem. A feedforward single hidden layer network with finite width can </a:t>
            </a:r>
          </a:p>
          <a:p>
            <a:r>
              <a:rPr lang="en-US" sz="1600" dirty="0">
                <a:latin typeface="+mn-lt"/>
              </a:rPr>
              <a:t>      approximate continuous functions on compact subsets of </a:t>
            </a:r>
            <a:r>
              <a:rPr lang="en-US" sz="1600" dirty="0" err="1">
                <a:latin typeface="+mn-lt"/>
              </a:rPr>
              <a:t>ℝ^n</a:t>
            </a:r>
            <a:r>
              <a:rPr lang="en-US" sz="1600" dirty="0">
                <a:latin typeface="+mn-lt"/>
              </a:rPr>
              <a:t> </a:t>
            </a:r>
          </a:p>
          <a:p>
            <a:r>
              <a:rPr lang="en-US" sz="1600" dirty="0">
                <a:latin typeface="+mn-lt"/>
              </a:rPr>
              <a:t>      under mild assumptions on the activation function. [</a:t>
            </a:r>
            <a:r>
              <a:rPr lang="en-US" sz="1600" dirty="0" err="1">
                <a:latin typeface="+mn-lt"/>
              </a:rPr>
              <a:t>Csáji</a:t>
            </a:r>
            <a:r>
              <a:rPr lang="en-US" sz="1600" dirty="0">
                <a:latin typeface="+mn-lt"/>
              </a:rPr>
              <a:t> (2001) ]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One of the first versions of the theorem was proved by George </a:t>
            </a:r>
            <a:r>
              <a:rPr lang="en-US" sz="1600" dirty="0" err="1">
                <a:latin typeface="+mn-lt"/>
              </a:rPr>
              <a:t>Cybenko</a:t>
            </a:r>
            <a:r>
              <a:rPr lang="en-US" sz="1600" dirty="0">
                <a:latin typeface="+mn-lt"/>
              </a:rPr>
              <a:t> in 1989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3"/>
              </a:rPr>
              <a:t>visual proof that neural nets can compute any function</a:t>
            </a: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386104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800" b="1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03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Artificial</a:t>
            </a:r>
            <a:r>
              <a:rPr lang="de-DE" kern="0" dirty="0"/>
              <a:t> </a:t>
            </a:r>
            <a:r>
              <a:rPr lang="de-DE" kern="0" dirty="0" err="1"/>
              <a:t>Neural</a:t>
            </a:r>
            <a:r>
              <a:rPr lang="de-DE" kern="0" dirty="0"/>
              <a:t> Network</a:t>
            </a:r>
          </a:p>
        </p:txBody>
      </p:sp>
      <p:sp>
        <p:nvSpPr>
          <p:cNvPr id="48" name="Στρογγυλεμένο ορθογώνιο 11">
            <a:extLst>
              <a:ext uri="{FF2B5EF4-FFF2-40B4-BE49-F238E27FC236}">
                <a16:creationId xmlns:a16="http://schemas.microsoft.com/office/drawing/2014/main" id="{786F93BE-809A-436A-9978-F67C1F7DD22C}"/>
              </a:ext>
            </a:extLst>
          </p:cNvPr>
          <p:cNvSpPr/>
          <p:nvPr/>
        </p:nvSpPr>
        <p:spPr>
          <a:xfrm>
            <a:off x="2086043" y="1894894"/>
            <a:ext cx="1131570" cy="42405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Στρογγυλεμένο ορθογώνιο 12">
            <a:extLst>
              <a:ext uri="{FF2B5EF4-FFF2-40B4-BE49-F238E27FC236}">
                <a16:creationId xmlns:a16="http://schemas.microsoft.com/office/drawing/2014/main" id="{DABE2EB8-985A-4474-BA6A-95143881112A}"/>
              </a:ext>
            </a:extLst>
          </p:cNvPr>
          <p:cNvSpPr/>
          <p:nvPr/>
        </p:nvSpPr>
        <p:spPr>
          <a:xfrm>
            <a:off x="3720533" y="3026463"/>
            <a:ext cx="868013" cy="194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Στρογγυλεμένο ορθογώνιο 16">
            <a:extLst>
              <a:ext uri="{FF2B5EF4-FFF2-40B4-BE49-F238E27FC236}">
                <a16:creationId xmlns:a16="http://schemas.microsoft.com/office/drawing/2014/main" id="{50B55851-F726-479A-8572-0D79724440A4}"/>
              </a:ext>
            </a:extLst>
          </p:cNvPr>
          <p:cNvSpPr/>
          <p:nvPr/>
        </p:nvSpPr>
        <p:spPr>
          <a:xfrm>
            <a:off x="714443" y="2455565"/>
            <a:ext cx="868013" cy="30854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52" name="Picture 7" descr="300px-Colored_neural_network.svg.png">
            <a:extLst>
              <a:ext uri="{FF2B5EF4-FFF2-40B4-BE49-F238E27FC236}">
                <a16:creationId xmlns:a16="http://schemas.microsoft.com/office/drawing/2014/main" id="{4F9A05FA-1E9F-4A07-9E74-BF581AE61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8" y="1722809"/>
            <a:ext cx="3810000" cy="458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1">
                <a:extLst>
                  <a:ext uri="{FF2B5EF4-FFF2-40B4-BE49-F238E27FC236}">
                    <a16:creationId xmlns:a16="http://schemas.microsoft.com/office/drawing/2014/main" id="{3A0E3447-BB62-4AB3-808D-834CE123E328}"/>
                  </a:ext>
                </a:extLst>
              </p:cNvPr>
              <p:cNvSpPr txBox="1"/>
              <p:nvPr/>
            </p:nvSpPr>
            <p:spPr>
              <a:xfrm>
                <a:off x="5333375" y="3059668"/>
                <a:ext cx="30822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𝒉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=  </m:t>
                      </m:r>
                      <m:r>
                        <a:rPr lang="el-GR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𝝈</m:t>
                      </m:r>
                      <m:r>
                        <a:rPr lang="el-GR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sz="2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4" name="TextBox 1">
                <a:extLst>
                  <a:ext uri="{FF2B5EF4-FFF2-40B4-BE49-F238E27FC236}">
                    <a16:creationId xmlns:a16="http://schemas.microsoft.com/office/drawing/2014/main" id="{3A0E3447-BB62-4AB3-808D-834CE123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75" y="3059668"/>
                <a:ext cx="3082290" cy="369332"/>
              </a:xfrm>
              <a:prstGeom prst="rect">
                <a:avLst/>
              </a:prstGeom>
              <a:blipFill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3">
                <a:extLst>
                  <a:ext uri="{FF2B5EF4-FFF2-40B4-BE49-F238E27FC236}">
                    <a16:creationId xmlns:a16="http://schemas.microsoft.com/office/drawing/2014/main" id="{A5395577-85D5-45D2-863B-FAD4B71F0162}"/>
                  </a:ext>
                </a:extLst>
              </p:cNvPr>
              <p:cNvSpPr txBox="1"/>
              <p:nvPr/>
            </p:nvSpPr>
            <p:spPr>
              <a:xfrm>
                <a:off x="5588920" y="3645827"/>
                <a:ext cx="24668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l-GR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𝝈</m:t>
                      </m:r>
                      <m:r>
                        <a:rPr lang="el-GR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𝑾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𝒉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3">
                <a:extLst>
                  <a:ext uri="{FF2B5EF4-FFF2-40B4-BE49-F238E27FC236}">
                    <a16:creationId xmlns:a16="http://schemas.microsoft.com/office/drawing/2014/main" id="{A5395577-85D5-45D2-863B-FAD4B71F0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920" y="3645827"/>
                <a:ext cx="2466894" cy="369332"/>
              </a:xfrm>
              <a:prstGeom prst="rect">
                <a:avLst/>
              </a:prstGeom>
              <a:blipFill>
                <a:blip r:embed="rId5"/>
                <a:stretch>
                  <a:fillRect l="-2475" r="-3713" b="-360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13">
                <a:extLst>
                  <a:ext uri="{FF2B5EF4-FFF2-40B4-BE49-F238E27FC236}">
                    <a16:creationId xmlns:a16="http://schemas.microsoft.com/office/drawing/2014/main" id="{0E06041F-C4D7-4F9C-86CF-1322365494C9}"/>
                  </a:ext>
                </a:extLst>
              </p:cNvPr>
              <p:cNvSpPr txBox="1"/>
              <p:nvPr/>
            </p:nvSpPr>
            <p:spPr>
              <a:xfrm>
                <a:off x="2454498" y="6131584"/>
                <a:ext cx="418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l-GR" sz="2000" b="1" dirty="0"/>
              </a:p>
            </p:txBody>
          </p:sp>
        </mc:Choice>
        <mc:Fallback xmlns="">
          <p:sp>
            <p:nvSpPr>
              <p:cNvPr id="56" name="TextBox 13">
                <a:extLst>
                  <a:ext uri="{FF2B5EF4-FFF2-40B4-BE49-F238E27FC236}">
                    <a16:creationId xmlns:a16="http://schemas.microsoft.com/office/drawing/2014/main" id="{0E06041F-C4D7-4F9C-86CF-132236549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98" y="6131584"/>
                <a:ext cx="41870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Ορθογώνιο 14">
                <a:extLst>
                  <a:ext uri="{FF2B5EF4-FFF2-40B4-BE49-F238E27FC236}">
                    <a16:creationId xmlns:a16="http://schemas.microsoft.com/office/drawing/2014/main" id="{9C036D55-E37A-4CD4-B5F5-C1C1C3173C6E}"/>
                  </a:ext>
                </a:extLst>
              </p:cNvPr>
              <p:cNvSpPr/>
              <p:nvPr/>
            </p:nvSpPr>
            <p:spPr>
              <a:xfrm>
                <a:off x="3949194" y="4925642"/>
                <a:ext cx="4106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3"/>
                          </a:solidFill>
                          <a:latin typeface="Cambria Math" charset="0"/>
                        </a:rPr>
                        <m:t>𝒚</m:t>
                      </m:r>
                    </m:oMath>
                  </m:oMathPara>
                </a14:m>
                <a:endParaRPr lang="el-GR" sz="20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7" name="Ορθογώνιο 14">
                <a:extLst>
                  <a:ext uri="{FF2B5EF4-FFF2-40B4-BE49-F238E27FC236}">
                    <a16:creationId xmlns:a16="http://schemas.microsoft.com/office/drawing/2014/main" id="{9C036D55-E37A-4CD4-B5F5-C1C1C3173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94" y="4925642"/>
                <a:ext cx="410690" cy="400110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Ορθογώνιο 15">
                <a:extLst>
                  <a:ext uri="{FF2B5EF4-FFF2-40B4-BE49-F238E27FC236}">
                    <a16:creationId xmlns:a16="http://schemas.microsoft.com/office/drawing/2014/main" id="{9552C219-DA96-45C3-AC29-7BB7F343AD25}"/>
                  </a:ext>
                </a:extLst>
              </p:cNvPr>
              <p:cNvSpPr/>
              <p:nvPr/>
            </p:nvSpPr>
            <p:spPr>
              <a:xfrm>
                <a:off x="946310" y="5529436"/>
                <a:ext cx="4042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l-GR" b="1" dirty="0"/>
              </a:p>
            </p:txBody>
          </p:sp>
        </mc:Choice>
        <mc:Fallback xmlns="">
          <p:sp>
            <p:nvSpPr>
              <p:cNvPr id="58" name="Ορθογώνιο 15">
                <a:extLst>
                  <a:ext uri="{FF2B5EF4-FFF2-40B4-BE49-F238E27FC236}">
                    <a16:creationId xmlns:a16="http://schemas.microsoft.com/office/drawing/2014/main" id="{9552C219-DA96-45C3-AC29-7BB7F343A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10" y="5529436"/>
                <a:ext cx="40427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Ορθογώνιο 17">
            <a:extLst>
              <a:ext uri="{FF2B5EF4-FFF2-40B4-BE49-F238E27FC236}">
                <a16:creationId xmlns:a16="http://schemas.microsoft.com/office/drawing/2014/main" id="{EA0F4E8B-51DC-4B27-881B-252E55721A39}"/>
              </a:ext>
            </a:extLst>
          </p:cNvPr>
          <p:cNvSpPr/>
          <p:nvPr/>
        </p:nvSpPr>
        <p:spPr>
          <a:xfrm>
            <a:off x="6874520" y="2314331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Weights</a:t>
            </a:r>
            <a:endParaRPr lang="en-US" dirty="0"/>
          </a:p>
        </p:txBody>
      </p:sp>
      <p:sp>
        <p:nvSpPr>
          <p:cNvPr id="63" name="Ορθογώνιο 18">
            <a:extLst>
              <a:ext uri="{FF2B5EF4-FFF2-40B4-BE49-F238E27FC236}">
                <a16:creationId xmlns:a16="http://schemas.microsoft.com/office/drawing/2014/main" id="{033F6088-D90F-4442-A5DC-DC999406A58E}"/>
              </a:ext>
            </a:extLst>
          </p:cNvPr>
          <p:cNvSpPr/>
          <p:nvPr/>
        </p:nvSpPr>
        <p:spPr>
          <a:xfrm>
            <a:off x="4741029" y="4311399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Activation functions</a:t>
            </a:r>
          </a:p>
        </p:txBody>
      </p:sp>
      <p:cxnSp>
        <p:nvCxnSpPr>
          <p:cNvPr id="64" name="Ευθύγραμμο βέλος σύνδεσης 20">
            <a:extLst>
              <a:ext uri="{FF2B5EF4-FFF2-40B4-BE49-F238E27FC236}">
                <a16:creationId xmlns:a16="http://schemas.microsoft.com/office/drawing/2014/main" id="{68C19837-5B42-46AA-9226-2153C608A7DD}"/>
              </a:ext>
            </a:extLst>
          </p:cNvPr>
          <p:cNvCxnSpPr>
            <a:stCxn id="62" idx="2"/>
            <a:endCxn id="54" idx="0"/>
          </p:cNvCxnSpPr>
          <p:nvPr/>
        </p:nvCxnSpPr>
        <p:spPr>
          <a:xfrm flipH="1">
            <a:off x="6874520" y="2683663"/>
            <a:ext cx="533961" cy="376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Ευθύγραμμο βέλος σύνδεσης 22">
            <a:extLst>
              <a:ext uri="{FF2B5EF4-FFF2-40B4-BE49-F238E27FC236}">
                <a16:creationId xmlns:a16="http://schemas.microsoft.com/office/drawing/2014/main" id="{3205E5BE-39EF-4972-9F7E-EAFF879E8CA9}"/>
              </a:ext>
            </a:extLst>
          </p:cNvPr>
          <p:cNvCxnSpPr>
            <a:stCxn id="62" idx="2"/>
            <a:endCxn id="55" idx="0"/>
          </p:cNvCxnSpPr>
          <p:nvPr/>
        </p:nvCxnSpPr>
        <p:spPr>
          <a:xfrm flipH="1">
            <a:off x="6822367" y="2683663"/>
            <a:ext cx="586114" cy="962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Ευθύγραμμο βέλος σύνδεσης 24">
            <a:extLst>
              <a:ext uri="{FF2B5EF4-FFF2-40B4-BE49-F238E27FC236}">
                <a16:creationId xmlns:a16="http://schemas.microsoft.com/office/drawing/2014/main" id="{D74A6DA1-1A61-4774-B977-2A01CAAE46C5}"/>
              </a:ext>
            </a:extLst>
          </p:cNvPr>
          <p:cNvCxnSpPr>
            <a:stCxn id="63" idx="0"/>
          </p:cNvCxnSpPr>
          <p:nvPr/>
        </p:nvCxnSpPr>
        <p:spPr>
          <a:xfrm flipV="1">
            <a:off x="5944243" y="3982849"/>
            <a:ext cx="325909" cy="328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Ευθύγραμμο βέλος σύνδεσης 26">
            <a:extLst>
              <a:ext uri="{FF2B5EF4-FFF2-40B4-BE49-F238E27FC236}">
                <a16:creationId xmlns:a16="http://schemas.microsoft.com/office/drawing/2014/main" id="{B7E816C8-CC76-458A-AEEB-6CFAEC725C23}"/>
              </a:ext>
            </a:extLst>
          </p:cNvPr>
          <p:cNvCxnSpPr>
            <a:stCxn id="63" idx="0"/>
          </p:cNvCxnSpPr>
          <p:nvPr/>
        </p:nvCxnSpPr>
        <p:spPr>
          <a:xfrm flipV="1">
            <a:off x="5944243" y="3429000"/>
            <a:ext cx="474499" cy="882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platzhalter 1">
            <a:extLst>
              <a:ext uri="{FF2B5EF4-FFF2-40B4-BE49-F238E27FC236}">
                <a16:creationId xmlns:a16="http://schemas.microsoft.com/office/drawing/2014/main" id="{D1E3A26E-3884-4545-96C3-66F819057326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Activation</a:t>
            </a:r>
            <a:r>
              <a:rPr lang="de-DE" kern="0" dirty="0"/>
              <a:t> </a:t>
            </a:r>
            <a:r>
              <a:rPr lang="de-DE" kern="0" dirty="0" err="1"/>
              <a:t>Function</a:t>
            </a:r>
            <a:endParaRPr lang="de-DE" kern="0" dirty="0"/>
          </a:p>
        </p:txBody>
      </p:sp>
      <p:pic>
        <p:nvPicPr>
          <p:cNvPr id="48" name="Εικόνα 12">
            <a:extLst>
              <a:ext uri="{FF2B5EF4-FFF2-40B4-BE49-F238E27FC236}">
                <a16:creationId xmlns:a16="http://schemas.microsoft.com/office/drawing/2014/main" id="{C7D482F5-8FD0-4EA7-BB1D-E5AD8BC0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69161"/>
            <a:ext cx="3291217" cy="2336146"/>
          </a:xfrm>
          <a:prstGeom prst="rect">
            <a:avLst/>
          </a:prstGeom>
        </p:spPr>
      </p:pic>
      <p:sp>
        <p:nvSpPr>
          <p:cNvPr id="50" name="Ορθογώνιο 1">
            <a:extLst>
              <a:ext uri="{FF2B5EF4-FFF2-40B4-BE49-F238E27FC236}">
                <a16:creationId xmlns:a16="http://schemas.microsoft.com/office/drawing/2014/main" id="{B09E82F3-537F-450B-AA96-68B093EBC50A}"/>
              </a:ext>
            </a:extLst>
          </p:cNvPr>
          <p:cNvSpPr/>
          <p:nvPr/>
        </p:nvSpPr>
        <p:spPr>
          <a:xfrm>
            <a:off x="4529681" y="2763588"/>
            <a:ext cx="42188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“squashes” it into range between 0 and 1. 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2">
                <a:extLst>
                  <a:ext uri="{FF2B5EF4-FFF2-40B4-BE49-F238E27FC236}">
                    <a16:creationId xmlns:a16="http://schemas.microsoft.com/office/drawing/2014/main" id="{0A60364E-9A57-42AC-B3C0-02C9FE7F40C3}"/>
                  </a:ext>
                </a:extLst>
              </p:cNvPr>
              <p:cNvSpPr txBox="1"/>
              <p:nvPr/>
            </p:nvSpPr>
            <p:spPr>
              <a:xfrm>
                <a:off x="4529681" y="4333248"/>
                <a:ext cx="1339404" cy="305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51" name="TextBox 2">
                <a:extLst>
                  <a:ext uri="{FF2B5EF4-FFF2-40B4-BE49-F238E27FC236}">
                    <a16:creationId xmlns:a16="http://schemas.microsoft.com/office/drawing/2014/main" id="{0A60364E-9A57-42AC-B3C0-02C9FE7F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81" y="4333248"/>
                <a:ext cx="1339404" cy="30559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Ορθογώνιο 3">
            <a:extLst>
              <a:ext uri="{FF2B5EF4-FFF2-40B4-BE49-F238E27FC236}">
                <a16:creationId xmlns:a16="http://schemas.microsoft.com/office/drawing/2014/main" id="{B2E6BEAC-BB45-434F-82B4-A24766AD650A}"/>
              </a:ext>
            </a:extLst>
          </p:cNvPr>
          <p:cNvSpPr/>
          <p:nvPr/>
        </p:nvSpPr>
        <p:spPr>
          <a:xfrm>
            <a:off x="683568" y="5013176"/>
            <a:ext cx="3138106" cy="232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i="1" dirty="0"/>
              <a:t>http://</a:t>
            </a:r>
            <a:r>
              <a:rPr lang="en-US" sz="900" i="1" dirty="0" err="1"/>
              <a:t>adilmoujahid.com</a:t>
            </a:r>
            <a:r>
              <a:rPr lang="en-US" sz="900" i="1" dirty="0"/>
              <a:t>/images/</a:t>
            </a:r>
            <a:r>
              <a:rPr lang="en-US" sz="900" i="1" dirty="0" err="1"/>
              <a:t>activation.png</a:t>
            </a:r>
            <a:endParaRPr lang="en-US" sz="900" i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2D2036-2211-481B-B951-A749F9656E70}"/>
              </a:ext>
            </a:extLst>
          </p:cNvPr>
          <p:cNvSpPr txBox="1"/>
          <p:nvPr/>
        </p:nvSpPr>
        <p:spPr>
          <a:xfrm>
            <a:off x="2329176" y="1556792"/>
            <a:ext cx="469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Sigmoid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75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platzhalter 1">
            <a:extLst>
              <a:ext uri="{FF2B5EF4-FFF2-40B4-BE49-F238E27FC236}">
                <a16:creationId xmlns:a16="http://schemas.microsoft.com/office/drawing/2014/main" id="{D1E3A26E-3884-4545-96C3-66F819057326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Activation</a:t>
            </a:r>
            <a:r>
              <a:rPr lang="de-DE" kern="0" dirty="0"/>
              <a:t> </a:t>
            </a:r>
            <a:r>
              <a:rPr lang="de-DE" kern="0" dirty="0" err="1"/>
              <a:t>Function</a:t>
            </a:r>
            <a:endParaRPr lang="de-DE" kern="0" dirty="0"/>
          </a:p>
        </p:txBody>
      </p:sp>
      <p:sp>
        <p:nvSpPr>
          <p:cNvPr id="52" name="Ορθογώνιο 3">
            <a:extLst>
              <a:ext uri="{FF2B5EF4-FFF2-40B4-BE49-F238E27FC236}">
                <a16:creationId xmlns:a16="http://schemas.microsoft.com/office/drawing/2014/main" id="{B2E6BEAC-BB45-434F-82B4-A24766AD650A}"/>
              </a:ext>
            </a:extLst>
          </p:cNvPr>
          <p:cNvSpPr/>
          <p:nvPr/>
        </p:nvSpPr>
        <p:spPr>
          <a:xfrm>
            <a:off x="683568" y="5013176"/>
            <a:ext cx="3138106" cy="232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i="1" dirty="0"/>
              <a:t>http://</a:t>
            </a:r>
            <a:r>
              <a:rPr lang="en-US" sz="900" i="1" dirty="0" err="1"/>
              <a:t>adilmoujahid.com</a:t>
            </a:r>
            <a:r>
              <a:rPr lang="en-US" sz="900" i="1" dirty="0"/>
              <a:t>/images/</a:t>
            </a:r>
            <a:r>
              <a:rPr lang="en-US" sz="900" i="1" dirty="0" err="1"/>
              <a:t>activation.png</a:t>
            </a:r>
            <a:endParaRPr lang="en-US" sz="900" i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2D2036-2211-481B-B951-A749F9656E70}"/>
              </a:ext>
            </a:extLst>
          </p:cNvPr>
          <p:cNvSpPr txBox="1"/>
          <p:nvPr/>
        </p:nvSpPr>
        <p:spPr>
          <a:xfrm>
            <a:off x="3491880" y="1632558"/>
            <a:ext cx="469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Tanh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8" name="Εικόνα 4">
            <a:extLst>
              <a:ext uri="{FF2B5EF4-FFF2-40B4-BE49-F238E27FC236}">
                <a16:creationId xmlns:a16="http://schemas.microsoft.com/office/drawing/2014/main" id="{8B6CC734-417E-4B1C-8C1B-C4084D268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0" y="2493242"/>
            <a:ext cx="3448992" cy="2431612"/>
          </a:xfrm>
          <a:prstGeom prst="rect">
            <a:avLst/>
          </a:prstGeom>
        </p:spPr>
      </p:pic>
      <p:sp>
        <p:nvSpPr>
          <p:cNvPr id="9" name="Ορθογώνιο 1">
            <a:extLst>
              <a:ext uri="{FF2B5EF4-FFF2-40B4-BE49-F238E27FC236}">
                <a16:creationId xmlns:a16="http://schemas.microsoft.com/office/drawing/2014/main" id="{BA785A33-0F4D-481C-BC85-731B6D2E6558}"/>
              </a:ext>
            </a:extLst>
          </p:cNvPr>
          <p:cNvSpPr/>
          <p:nvPr/>
        </p:nvSpPr>
        <p:spPr>
          <a:xfrm>
            <a:off x="4554140" y="2508719"/>
            <a:ext cx="3898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“squashes” it into range between -1 and 1. 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">
                <a:extLst>
                  <a:ext uri="{FF2B5EF4-FFF2-40B4-BE49-F238E27FC236}">
                    <a16:creationId xmlns:a16="http://schemas.microsoft.com/office/drawing/2014/main" id="{00E7A600-3AA1-4B6C-80D2-20B8EF749199}"/>
                  </a:ext>
                </a:extLst>
              </p:cNvPr>
              <p:cNvSpPr txBox="1"/>
              <p:nvPr/>
            </p:nvSpPr>
            <p:spPr>
              <a:xfrm>
                <a:off x="4674724" y="4045421"/>
                <a:ext cx="1430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10" name="TextBox 2">
                <a:extLst>
                  <a:ext uri="{FF2B5EF4-FFF2-40B4-BE49-F238E27FC236}">
                    <a16:creationId xmlns:a16="http://schemas.microsoft.com/office/drawing/2014/main" id="{00E7A600-3AA1-4B6C-80D2-20B8EF749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24" y="4045421"/>
                <a:ext cx="1430200" cy="307777"/>
              </a:xfrm>
              <a:prstGeom prst="rect">
                <a:avLst/>
              </a:prstGeom>
              <a:blipFill>
                <a:blip r:embed="rId4"/>
                <a:stretch>
                  <a:fillRect l="-3846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7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platzhalter 1">
            <a:extLst>
              <a:ext uri="{FF2B5EF4-FFF2-40B4-BE49-F238E27FC236}">
                <a16:creationId xmlns:a16="http://schemas.microsoft.com/office/drawing/2014/main" id="{D1E3A26E-3884-4545-96C3-66F819057326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Activation</a:t>
            </a:r>
            <a:r>
              <a:rPr lang="de-DE" kern="0" dirty="0"/>
              <a:t> </a:t>
            </a:r>
            <a:r>
              <a:rPr lang="de-DE" kern="0" dirty="0" err="1"/>
              <a:t>Function</a:t>
            </a:r>
            <a:endParaRPr lang="de-DE" kern="0" dirty="0"/>
          </a:p>
        </p:txBody>
      </p:sp>
      <p:sp>
        <p:nvSpPr>
          <p:cNvPr id="52" name="Ορθογώνιο 3">
            <a:extLst>
              <a:ext uri="{FF2B5EF4-FFF2-40B4-BE49-F238E27FC236}">
                <a16:creationId xmlns:a16="http://schemas.microsoft.com/office/drawing/2014/main" id="{B2E6BEAC-BB45-434F-82B4-A24766AD650A}"/>
              </a:ext>
            </a:extLst>
          </p:cNvPr>
          <p:cNvSpPr/>
          <p:nvPr/>
        </p:nvSpPr>
        <p:spPr>
          <a:xfrm>
            <a:off x="683568" y="5013176"/>
            <a:ext cx="3138106" cy="232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i="1" dirty="0"/>
              <a:t>http://</a:t>
            </a:r>
            <a:r>
              <a:rPr lang="en-US" sz="900" i="1" dirty="0" err="1"/>
              <a:t>adilmoujahid.com</a:t>
            </a:r>
            <a:r>
              <a:rPr lang="en-US" sz="900" i="1" dirty="0"/>
              <a:t>/images/</a:t>
            </a:r>
            <a:r>
              <a:rPr lang="en-US" sz="900" i="1" dirty="0" err="1"/>
              <a:t>activation.png</a:t>
            </a:r>
            <a:endParaRPr lang="en-US" sz="900" i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2D2036-2211-481B-B951-A749F9656E70}"/>
              </a:ext>
            </a:extLst>
          </p:cNvPr>
          <p:cNvSpPr txBox="1"/>
          <p:nvPr/>
        </p:nvSpPr>
        <p:spPr>
          <a:xfrm>
            <a:off x="3491880" y="1632558"/>
            <a:ext cx="469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11" name="Εικόνα 5">
            <a:extLst>
              <a:ext uri="{FF2B5EF4-FFF2-40B4-BE49-F238E27FC236}">
                <a16:creationId xmlns:a16="http://schemas.microsoft.com/office/drawing/2014/main" id="{7ED550C4-3EC3-4C3F-AC3E-4C6CB52E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89" y="2144011"/>
            <a:ext cx="3942064" cy="2819377"/>
          </a:xfrm>
          <a:prstGeom prst="rect">
            <a:avLst/>
          </a:prstGeom>
        </p:spPr>
      </p:pic>
      <p:sp>
        <p:nvSpPr>
          <p:cNvPr id="12" name="Ορθογώνιο 1">
            <a:extLst>
              <a:ext uri="{FF2B5EF4-FFF2-40B4-BE49-F238E27FC236}">
                <a16:creationId xmlns:a16="http://schemas.microsoft.com/office/drawing/2014/main" id="{21C787A8-967A-47BA-BC4A-DAAA06F5E390}"/>
              </a:ext>
            </a:extLst>
          </p:cNvPr>
          <p:cNvSpPr/>
          <p:nvPr/>
        </p:nvSpPr>
        <p:spPr>
          <a:xfrm>
            <a:off x="4716016" y="2403104"/>
            <a:ext cx="389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thresholds it at zero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id="{F7B1D7D3-F75F-4FB5-9C72-CB74C36E12D7}"/>
                  </a:ext>
                </a:extLst>
              </p:cNvPr>
              <p:cNvSpPr txBox="1"/>
              <p:nvPr/>
            </p:nvSpPr>
            <p:spPr>
              <a:xfrm>
                <a:off x="4850449" y="3690229"/>
                <a:ext cx="10267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id="{F7B1D7D3-F75F-4FB5-9C72-CB74C36E1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49" y="3690229"/>
                <a:ext cx="1026755" cy="307777"/>
              </a:xfrm>
              <a:prstGeom prst="rect">
                <a:avLst/>
              </a:prstGeom>
              <a:blipFill>
                <a:blip r:embed="rId4"/>
                <a:stretch>
                  <a:fillRect l="-5952" r="-1786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91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platzhalter 1">
            <a:extLst>
              <a:ext uri="{FF2B5EF4-FFF2-40B4-BE49-F238E27FC236}">
                <a16:creationId xmlns:a16="http://schemas.microsoft.com/office/drawing/2014/main" id="{D1E3A26E-3884-4545-96C3-66F819057326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Training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0D8E92-ABC7-4618-B501-0BEA032F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2" y="1785488"/>
            <a:ext cx="8260796" cy="1658256"/>
          </a:xfrm>
          <a:prstGeom prst="rect">
            <a:avLst/>
          </a:prstGeom>
        </p:spPr>
      </p:pic>
      <p:pic>
        <p:nvPicPr>
          <p:cNvPr id="2053" name="Picture 5" descr="1*ezus486-s4OMT2YrXq81Dg.png (875Ã528)">
            <a:extLst>
              <a:ext uri="{FF2B5EF4-FFF2-40B4-BE49-F238E27FC236}">
                <a16:creationId xmlns:a16="http://schemas.microsoft.com/office/drawing/2014/main" id="{E94E46D9-DFCA-4281-98A0-5D6828DE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4095180" cy="222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C6120F4-E051-40C4-A138-ED07B8484B6F}"/>
              </a:ext>
            </a:extLst>
          </p:cNvPr>
          <p:cNvSpPr txBox="1"/>
          <p:nvPr/>
        </p:nvSpPr>
        <p:spPr>
          <a:xfrm>
            <a:off x="5652120" y="414908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5"/>
              </a:rPr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20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Gradient </a:t>
            </a:r>
            <a:r>
              <a:rPr lang="de-DE" kern="0" dirty="0" err="1"/>
              <a:t>Descent</a:t>
            </a:r>
            <a:endParaRPr lang="de-DE" kern="0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808DDDF-66E0-4062-B042-20BBC7701B03}"/>
              </a:ext>
            </a:extLst>
          </p:cNvPr>
          <p:cNvSpPr txBox="1"/>
          <p:nvPr/>
        </p:nvSpPr>
        <p:spPr>
          <a:xfrm>
            <a:off x="1490617" y="4089649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E7E04-629E-4DBE-8001-CDB9E9054D5D}"/>
              </a:ext>
            </a:extLst>
          </p:cNvPr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4">
                <a:extLst>
                  <a:ext uri="{FF2B5EF4-FFF2-40B4-BE49-F238E27FC236}">
                    <a16:creationId xmlns:a16="http://schemas.microsoft.com/office/drawing/2014/main" id="{9F639304-09AE-412A-AEB6-466305EB6E0F}"/>
                  </a:ext>
                </a:extLst>
              </p:cNvPr>
              <p:cNvSpPr txBox="1"/>
              <p:nvPr/>
            </p:nvSpPr>
            <p:spPr>
              <a:xfrm>
                <a:off x="413674" y="1389618"/>
                <a:ext cx="3272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objective/cost function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𝑱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(</m:t>
                    </m:r>
                    <m:r>
                      <a:rPr lang="el-GR" b="1" i="1">
                        <a:solidFill>
                          <a:schemeClr val="accent2"/>
                        </a:solidFill>
                        <a:latin typeface="Cambria Math" charset="0"/>
                      </a:rPr>
                      <m:t>𝜽</m:t>
                    </m:r>
                    <m:r>
                      <a:rPr lang="el-GR" b="1" i="1">
                        <a:solidFill>
                          <a:schemeClr val="accent2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14">
                <a:extLst>
                  <a:ext uri="{FF2B5EF4-FFF2-40B4-BE49-F238E27FC236}">
                    <a16:creationId xmlns:a16="http://schemas.microsoft.com/office/drawing/2014/main" id="{9F639304-09AE-412A-AEB6-466305EB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74" y="1389618"/>
                <a:ext cx="3272050" cy="369332"/>
              </a:xfrm>
              <a:prstGeom prst="rect">
                <a:avLst/>
              </a:prstGeom>
              <a:blipFill>
                <a:blip r:embed="rId2"/>
                <a:stretch>
                  <a:fillRect l="-2980" t="-13115" r="-16201" b="-606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C31EC192-73B9-4325-9B0F-28F4353567EB}"/>
                  </a:ext>
                </a:extLst>
              </p:cNvPr>
              <p:cNvSpPr txBox="1"/>
              <p:nvPr/>
            </p:nvSpPr>
            <p:spPr>
              <a:xfrm>
                <a:off x="501914" y="2076043"/>
                <a:ext cx="2998128" cy="730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𝑜𝑙𝑑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b="0" i="1" smtClean="0">
                              <a:latin typeface="Cambria Math" charset="0"/>
                            </a:rPr>
                            <m:t>ⅆ</m:t>
                          </m:r>
                        </m:num>
                        <m:den>
                          <m:r>
                            <a:rPr lang="mr-IN" b="0" i="1" smtClean="0">
                              <a:latin typeface="Cambria Math" charset="0"/>
                            </a:rPr>
                            <m:t>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𝑜𝑙𝑑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𝐽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l-GR" b="0" i="1" smtClean="0">
                          <a:latin typeface="Cambria Math" charset="0"/>
                        </a:rPr>
                        <m:t>𝜃</m:t>
                      </m:r>
                      <m:r>
                        <a:rPr lang="el-GR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C31EC192-73B9-4325-9B0F-28F435356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" y="2076043"/>
                <a:ext cx="2998128" cy="730521"/>
              </a:xfrm>
              <a:prstGeom prst="rect">
                <a:avLst/>
              </a:prstGeom>
              <a:blipFill>
                <a:blip r:embed="rId3"/>
                <a:stretch>
                  <a:fillRect r="-23374" b="-218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">
            <a:extLst>
              <a:ext uri="{FF2B5EF4-FFF2-40B4-BE49-F238E27FC236}">
                <a16:creationId xmlns:a16="http://schemas.microsoft.com/office/drawing/2014/main" id="{FFB09CED-9B90-457B-A225-D9B709962267}"/>
              </a:ext>
            </a:extLst>
          </p:cNvPr>
          <p:cNvSpPr txBox="1"/>
          <p:nvPr/>
        </p:nvSpPr>
        <p:spPr>
          <a:xfrm>
            <a:off x="4766628" y="220388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each element of </a:t>
            </a:r>
            <a:r>
              <a:rPr lang="el-GR" dirty="0"/>
              <a:t>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3">
                <a:extLst>
                  <a:ext uri="{FF2B5EF4-FFF2-40B4-BE49-F238E27FC236}">
                    <a16:creationId xmlns:a16="http://schemas.microsoft.com/office/drawing/2014/main" id="{E3DAC8F8-7F7C-43F3-81CC-CEBD6EE32ADC}"/>
                  </a:ext>
                </a:extLst>
              </p:cNvPr>
              <p:cNvSpPr/>
              <p:nvPr/>
            </p:nvSpPr>
            <p:spPr>
              <a:xfrm>
                <a:off x="501914" y="3126951"/>
                <a:ext cx="2600584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  <m:sub/>
                        <m:sup>
                          <m:r>
                            <a:rPr lang="en-US" i="1">
                              <a:latin typeface="Cambria Math" charset="0"/>
                            </a:rPr>
                            <m:t>𝑛𝑒𝑤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charset="0"/>
                            </a:rPr>
                            <m:t>𝜃</m:t>
                          </m:r>
                        </m:e>
                        <m:sub/>
                        <m:sup>
                          <m:r>
                            <a:rPr lang="en-US" i="1" smtClean="0">
                              <a:latin typeface="Cambria Math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charset="0"/>
                            </a:rPr>
                            <m:t>𝑙𝑑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 −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l-GR" b="0" i="1" smtClean="0">
                              <a:latin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l-GR" i="1">
                          <a:latin typeface="Cambria Math" charset="0"/>
                        </a:rPr>
                        <m:t>𝜃</m:t>
                      </m:r>
                      <m:r>
                        <a:rPr lang="el-GR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" name="Ορθογώνιο 3">
                <a:extLst>
                  <a:ext uri="{FF2B5EF4-FFF2-40B4-BE49-F238E27FC236}">
                    <a16:creationId xmlns:a16="http://schemas.microsoft.com/office/drawing/2014/main" id="{E3DAC8F8-7F7C-43F3-81CC-CEBD6EE32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" y="3126951"/>
                <a:ext cx="2600584" cy="404791"/>
              </a:xfrm>
              <a:prstGeom prst="rect">
                <a:avLst/>
              </a:prstGeom>
              <a:blipFill>
                <a:blip r:embed="rId4"/>
                <a:stretch>
                  <a:fillRect r="-21780" b="-106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7">
            <a:extLst>
              <a:ext uri="{FF2B5EF4-FFF2-40B4-BE49-F238E27FC236}">
                <a16:creationId xmlns:a16="http://schemas.microsoft.com/office/drawing/2014/main" id="{51B1FA61-3D92-461F-BA03-BCD09FED1CDF}"/>
              </a:ext>
            </a:extLst>
          </p:cNvPr>
          <p:cNvSpPr txBox="1"/>
          <p:nvPr/>
        </p:nvSpPr>
        <p:spPr>
          <a:xfrm>
            <a:off x="4626909" y="3144680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notation for all parameters</a:t>
            </a:r>
            <a:endParaRPr lang="el-GR" dirty="0"/>
          </a:p>
        </p:txBody>
      </p:sp>
      <p:cxnSp>
        <p:nvCxnSpPr>
          <p:cNvPr id="11" name="Ευθύγραμμο βέλος σύνδεσης 11">
            <a:extLst>
              <a:ext uri="{FF2B5EF4-FFF2-40B4-BE49-F238E27FC236}">
                <a16:creationId xmlns:a16="http://schemas.microsoft.com/office/drawing/2014/main" id="{E58E69EC-F2E2-4E18-88AC-62E0C6E67744}"/>
              </a:ext>
            </a:extLst>
          </p:cNvPr>
          <p:cNvCxnSpPr>
            <a:stCxn id="4" idx="0"/>
          </p:cNvCxnSpPr>
          <p:nvPr/>
        </p:nvCxnSpPr>
        <p:spPr>
          <a:xfrm flipV="1">
            <a:off x="2296287" y="3614609"/>
            <a:ext cx="350837" cy="47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Εικόνα 16">
            <a:extLst>
              <a:ext uri="{FF2B5EF4-FFF2-40B4-BE49-F238E27FC236}">
                <a16:creationId xmlns:a16="http://schemas.microsoft.com/office/drawing/2014/main" id="{5ADF155F-CB12-439F-944B-05950BAB2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496" y="3621688"/>
            <a:ext cx="4560703" cy="253549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9585716-6476-4CC7-80B4-2EA6CC6C8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79" y="6264860"/>
            <a:ext cx="556003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Loss </a:t>
            </a:r>
            <a:r>
              <a:rPr lang="de-DE" kern="0" dirty="0" err="1"/>
              <a:t>Functions</a:t>
            </a:r>
            <a:endParaRPr lang="de-DE" kern="0" dirty="0"/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84327CDD-45A7-4EC2-B2B4-55F6E1A95E10}"/>
              </a:ext>
            </a:extLst>
          </p:cNvPr>
          <p:cNvSpPr txBox="1"/>
          <p:nvPr/>
        </p:nvSpPr>
        <p:spPr>
          <a:xfrm>
            <a:off x="1907704" y="1489594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Classification</a:t>
            </a:r>
            <a:endParaRPr lang="el-GR" b="1" dirty="0">
              <a:solidFill>
                <a:schemeClr val="accent2"/>
              </a:solidFill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90083502-3FC7-4769-914C-740C71D7E57E}"/>
              </a:ext>
            </a:extLst>
          </p:cNvPr>
          <p:cNvSpPr txBox="1"/>
          <p:nvPr/>
        </p:nvSpPr>
        <p:spPr>
          <a:xfrm>
            <a:off x="6633741" y="1484784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Regression</a:t>
            </a:r>
            <a:endParaRPr lang="el-GR" b="1" dirty="0">
              <a:solidFill>
                <a:schemeClr val="accent2"/>
              </a:solidFill>
            </a:endParaRP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2E780C47-CAB8-4BCD-81B2-D15AF9ECA950}"/>
              </a:ext>
            </a:extLst>
          </p:cNvPr>
          <p:cNvSpPr txBox="1"/>
          <p:nvPr/>
        </p:nvSpPr>
        <p:spPr>
          <a:xfrm>
            <a:off x="1203555" y="2711167"/>
            <a:ext cx="302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Cross-entropy</a:t>
            </a:r>
            <a:endParaRPr lang="el-GR" dirty="0"/>
          </a:p>
        </p:txBody>
      </p:sp>
      <p:sp>
        <p:nvSpPr>
          <p:cNvPr id="31" name="Ορθογώνιο 25">
            <a:extLst>
              <a:ext uri="{FF2B5EF4-FFF2-40B4-BE49-F238E27FC236}">
                <a16:creationId xmlns:a16="http://schemas.microsoft.com/office/drawing/2014/main" id="{A61E7292-044B-4DED-A0B5-B7AD2048E154}"/>
              </a:ext>
            </a:extLst>
          </p:cNvPr>
          <p:cNvSpPr/>
          <p:nvPr/>
        </p:nvSpPr>
        <p:spPr>
          <a:xfrm>
            <a:off x="5849856" y="2711167"/>
            <a:ext cx="2814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</a:rPr>
              <a:t>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7">
                <a:extLst>
                  <a:ext uri="{FF2B5EF4-FFF2-40B4-BE49-F238E27FC236}">
                    <a16:creationId xmlns:a16="http://schemas.microsoft.com/office/drawing/2014/main" id="{9DFAAEB0-595D-44E7-B0A9-4B20D9BAB5FB}"/>
                  </a:ext>
                </a:extLst>
              </p:cNvPr>
              <p:cNvSpPr txBox="1"/>
              <p:nvPr/>
            </p:nvSpPr>
            <p:spPr>
              <a:xfrm>
                <a:off x="714986" y="3395925"/>
                <a:ext cx="4557723" cy="60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4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l-GR" sz="1400" b="0" i="1" smtClean="0">
                          <a:latin typeface="Cambria Math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s-I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func>
                                    <m:func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mr-I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1−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mr-I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1− 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2" name="TextBox 37">
                <a:extLst>
                  <a:ext uri="{FF2B5EF4-FFF2-40B4-BE49-F238E27FC236}">
                    <a16:creationId xmlns:a16="http://schemas.microsoft.com/office/drawing/2014/main" id="{9DFAAEB0-595D-44E7-B0A9-4B20D9BA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6" y="3395925"/>
                <a:ext cx="4557723" cy="605807"/>
              </a:xfrm>
              <a:prstGeom prst="rect">
                <a:avLst/>
              </a:prstGeom>
              <a:blipFill>
                <a:blip r:embed="rId3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40">
                <a:extLst>
                  <a:ext uri="{FF2B5EF4-FFF2-40B4-BE49-F238E27FC236}">
                    <a16:creationId xmlns:a16="http://schemas.microsoft.com/office/drawing/2014/main" id="{10FF226E-8B29-4871-BE4C-BFD42E1D3A90}"/>
                  </a:ext>
                </a:extLst>
              </p:cNvPr>
              <p:cNvSpPr txBox="1"/>
              <p:nvPr/>
            </p:nvSpPr>
            <p:spPr>
              <a:xfrm>
                <a:off x="6378267" y="3127419"/>
                <a:ext cx="2038442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4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l-GR" sz="1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mr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s-I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3" name="TextBox 40">
                <a:extLst>
                  <a:ext uri="{FF2B5EF4-FFF2-40B4-BE49-F238E27FC236}">
                    <a16:creationId xmlns:a16="http://schemas.microsoft.com/office/drawing/2014/main" id="{10FF226E-8B29-4871-BE4C-BFD42E1D3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267" y="3127419"/>
                <a:ext cx="2038442" cy="588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41">
                <a:extLst>
                  <a:ext uri="{FF2B5EF4-FFF2-40B4-BE49-F238E27FC236}">
                    <a16:creationId xmlns:a16="http://schemas.microsoft.com/office/drawing/2014/main" id="{2C1D6124-7F39-4E1E-B5FB-3F6DC4746ED0}"/>
                  </a:ext>
                </a:extLst>
              </p:cNvPr>
              <p:cNvSpPr txBox="1"/>
              <p:nvPr/>
            </p:nvSpPr>
            <p:spPr>
              <a:xfrm>
                <a:off x="6307909" y="4118293"/>
                <a:ext cx="1907958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4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l-GR" sz="1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s-I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4" name="TextBox 41">
                <a:extLst>
                  <a:ext uri="{FF2B5EF4-FFF2-40B4-BE49-F238E27FC236}">
                    <a16:creationId xmlns:a16="http://schemas.microsoft.com/office/drawing/2014/main" id="{2C1D6124-7F39-4E1E-B5FB-3F6DC474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09" y="4118293"/>
                <a:ext cx="1907958" cy="588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Ορθογώνιο 42">
            <a:extLst>
              <a:ext uri="{FF2B5EF4-FFF2-40B4-BE49-F238E27FC236}">
                <a16:creationId xmlns:a16="http://schemas.microsoft.com/office/drawing/2014/main" id="{BD54A5D9-C5BA-4581-A5BB-D16839A16214}"/>
              </a:ext>
            </a:extLst>
          </p:cNvPr>
          <p:cNvSpPr/>
          <p:nvPr/>
        </p:nvSpPr>
        <p:spPr>
          <a:xfrm>
            <a:off x="5849856" y="3777766"/>
            <a:ext cx="2814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22222"/>
                </a:solidFill>
              </a:rPr>
              <a:t>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3762047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Deep</a:t>
            </a:r>
            <a:r>
              <a:rPr lang="de-DE" kern="0" dirty="0"/>
              <a:t> Learning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99592" y="1772816"/>
            <a:ext cx="808650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Universal approximation theorem says nothing about how easy/difficult it is</a:t>
            </a:r>
          </a:p>
          <a:p>
            <a:r>
              <a:rPr lang="en-US" sz="1800" dirty="0">
                <a:latin typeface="+mn-lt"/>
              </a:rPr>
              <a:t>     to fit such </a:t>
            </a:r>
            <a:r>
              <a:rPr lang="en-US" sz="1800" dirty="0" err="1">
                <a:latin typeface="+mn-lt"/>
              </a:rPr>
              <a:t>approximators</a:t>
            </a: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 practice networks can learn better with multiple hidden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Deep learning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386104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Pfeil nach rechts 6"/>
          <p:cNvSpPr/>
          <p:nvPr/>
        </p:nvSpPr>
        <p:spPr bwMode="auto">
          <a:xfrm>
            <a:off x="1195264" y="3646167"/>
            <a:ext cx="792088" cy="36004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A58396-48F7-4437-88F6-2764DB3D9731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Deep Learning Libraries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D8291D-73C7-492C-9749-7B803E58E821}"/>
              </a:ext>
            </a:extLst>
          </p:cNvPr>
          <p:cNvSpPr txBox="1"/>
          <p:nvPr/>
        </p:nvSpPr>
        <p:spPr>
          <a:xfrm>
            <a:off x="899592" y="1772816"/>
            <a:ext cx="1653081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Pytorch</a:t>
            </a: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Keras</a:t>
            </a: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Caffe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…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740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General </a:t>
            </a:r>
            <a:r>
              <a:rPr lang="de-DE" kern="0" dirty="0" err="1"/>
              <a:t>Remarks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750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Github</a:t>
            </a:r>
            <a:r>
              <a:rPr lang="en-US" sz="1800" dirty="0">
                <a:latin typeface="+mj-lt"/>
              </a:rPr>
              <a:t> Link: </a:t>
            </a:r>
            <a:r>
              <a:rPr lang="de-DE" sz="1800" dirty="0">
                <a:hlinkClick r:id="rId3"/>
              </a:rPr>
              <a:t>https://github.com/Tholtus/DKFZ_Deep_Learning_Workshop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Slack Chatroom: </a:t>
            </a:r>
            <a:r>
              <a:rPr lang="en-US" sz="1800" dirty="0">
                <a:latin typeface="+mj-lt"/>
                <a:hlinkClick r:id="rId4"/>
              </a:rPr>
              <a:t>Link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7609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A58396-48F7-4437-88F6-2764DB3D9731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Deep Learning Libraries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D8291D-73C7-492C-9749-7B803E58E821}"/>
              </a:ext>
            </a:extLst>
          </p:cNvPr>
          <p:cNvSpPr txBox="1"/>
          <p:nvPr/>
        </p:nvSpPr>
        <p:spPr>
          <a:xfrm>
            <a:off x="899592" y="1772816"/>
            <a:ext cx="2133918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Pytorch</a:t>
            </a:r>
            <a:r>
              <a:rPr lang="en-US" sz="1800" dirty="0">
                <a:latin typeface="+mn-lt"/>
              </a:rPr>
              <a:t> + fast.ai</a:t>
            </a: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Keras</a:t>
            </a: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Caffe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…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905B195-ECF5-481B-8BD3-514F6ED7FE6D}"/>
              </a:ext>
            </a:extLst>
          </p:cNvPr>
          <p:cNvSpPr/>
          <p:nvPr/>
        </p:nvSpPr>
        <p:spPr bwMode="auto">
          <a:xfrm>
            <a:off x="887056" y="1844824"/>
            <a:ext cx="2388800" cy="648072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3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cc.gatech.edu/~hays/compvision/proj6/resources/deepNetVis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064896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Convolutional</a:t>
            </a:r>
            <a:r>
              <a:rPr lang="de-DE" kern="0" dirty="0"/>
              <a:t> </a:t>
            </a:r>
            <a:r>
              <a:rPr lang="de-DE" kern="0" dirty="0" err="1"/>
              <a:t>Neural</a:t>
            </a:r>
            <a:r>
              <a:rPr lang="de-DE" kern="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328777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D8ED3D8-47DE-4AD6-85D4-3495DF0628C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4A0079-4098-4190-BAC9-602907AE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336557"/>
            <a:ext cx="8064896" cy="496538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Steps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of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creating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a Image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Classifier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b="1" dirty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1. Import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data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ImageDataBunch.from_name_re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(...)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2.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Build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model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learn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create_cnn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(...)</a:t>
            </a:r>
          </a:p>
          <a:p>
            <a:pPr lvl="0"/>
            <a:r>
              <a:rPr lang="de-DE" altLang="de-DE" sz="1800" b="1" dirty="0">
                <a:solidFill>
                  <a:srgbClr val="222222"/>
                </a:solidFill>
                <a:latin typeface="Helvetica" panose="020B0604020202020204" pitchFamily="34" charset="0"/>
              </a:rPr>
              <a:t>3. Train </a:t>
            </a:r>
            <a:r>
              <a:rPr lang="de-DE" altLang="de-DE" sz="1800" b="1" dirty="0" err="1">
                <a:solidFill>
                  <a:srgbClr val="222222"/>
                </a:solidFill>
                <a:latin typeface="Helvetica" panose="020B0604020202020204" pitchFamily="34" charset="0"/>
              </a:rPr>
              <a:t>model</a:t>
            </a:r>
            <a:endParaRPr lang="de-DE" altLang="de-DE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/>
            <a:r>
              <a:rPr lang="de-DE" altLang="de-DE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learn</a:t>
            </a:r>
            <a:r>
              <a:rPr lang="de-DE" altLang="de-DE" sz="18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de-DE" altLang="de-DE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fit_one_cycle</a:t>
            </a:r>
            <a:r>
              <a:rPr lang="de-DE" altLang="de-DE" sz="1800" dirty="0">
                <a:solidFill>
                  <a:srgbClr val="333333"/>
                </a:solidFill>
                <a:latin typeface="Consolas" panose="020B0609020204030204" pitchFamily="49" charset="0"/>
              </a:rPr>
              <a:t>(...)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b="1" dirty="0">
                <a:solidFill>
                  <a:srgbClr val="222222"/>
                </a:solidFill>
                <a:latin typeface="Helvetica" panose="020B0604020202020204" pitchFamily="34" charset="0"/>
              </a:rPr>
              <a:t>4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Unfreeze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model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learn.unfreeze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(...)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b="1" dirty="0">
                <a:solidFill>
                  <a:srgbClr val="222222"/>
                </a:solidFill>
                <a:latin typeface="Helvetica" panose="020B0604020202020204" pitchFamily="34" charset="0"/>
              </a:rPr>
              <a:t>5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 Find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good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learning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rate(s)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learn.lr_find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(...)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b="1" dirty="0">
                <a:solidFill>
                  <a:srgbClr val="222222"/>
                </a:solidFill>
                <a:latin typeface="Helvetica" panose="020B0604020202020204" pitchFamily="34" charset="0"/>
              </a:rPr>
              <a:t>6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 Train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model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again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learn.fit_one_cycle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(...)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b="1" dirty="0">
                <a:solidFill>
                  <a:srgbClr val="222222"/>
                </a:solidFill>
                <a:latin typeface="Helvetica" panose="020B0604020202020204" pitchFamily="34" charset="0"/>
              </a:rPr>
              <a:t>7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Analyze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the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results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ClassificationInterpretation.from_learner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(...)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56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D8ED3D8-47DE-4AD6-85D4-3495DF0628C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Next </a:t>
            </a:r>
            <a:r>
              <a:rPr lang="de-DE" kern="0" dirty="0" err="1"/>
              <a:t>week</a:t>
            </a:r>
            <a:endParaRPr 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CC7A78-3638-48A8-8F6C-19564F600984}"/>
              </a:ext>
            </a:extLst>
          </p:cNvPr>
          <p:cNvSpPr txBox="1"/>
          <p:nvPr/>
        </p:nvSpPr>
        <p:spPr>
          <a:xfrm>
            <a:off x="899592" y="1772816"/>
            <a:ext cx="5154040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Convolutional Neural Networks in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 Augmentation, Regularization, Optimizer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099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 txBox="1">
            <a:spLocks noChangeArrowheads="1"/>
          </p:cNvSpPr>
          <p:nvPr/>
        </p:nvSpPr>
        <p:spPr bwMode="auto">
          <a:xfrm>
            <a:off x="5273675" y="498475"/>
            <a:ext cx="4319588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de-DE" b="1">
                <a:solidFill>
                  <a:schemeClr val="bg2"/>
                </a:solidFill>
                <a:latin typeface="Arial" pitchFamily="34" charset="0"/>
              </a:rPr>
              <a:t>Thank you </a:t>
            </a:r>
            <a:br>
              <a:rPr lang="de-DE" b="1">
                <a:solidFill>
                  <a:schemeClr val="bg2"/>
                </a:solidFill>
                <a:latin typeface="Arial" pitchFamily="34" charset="0"/>
              </a:rPr>
            </a:br>
            <a:r>
              <a:rPr lang="de-DE" b="1">
                <a:solidFill>
                  <a:schemeClr val="bg2"/>
                </a:solidFill>
                <a:latin typeface="Arial" pitchFamily="34" charset="0"/>
              </a:rPr>
              <a:t>for your attention!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What</a:t>
            </a:r>
            <a:r>
              <a:rPr lang="de-DE" kern="0" dirty="0"/>
              <a:t> </a:t>
            </a:r>
            <a:r>
              <a:rPr lang="de-DE" kern="0" dirty="0" err="1"/>
              <a:t>you</a:t>
            </a:r>
            <a:r>
              <a:rPr lang="de-DE" kern="0" dirty="0"/>
              <a:t> will </a:t>
            </a:r>
            <a:r>
              <a:rPr lang="de-DE" kern="0" dirty="0" err="1"/>
              <a:t>learn</a:t>
            </a:r>
            <a:r>
              <a:rPr lang="de-DE" kern="0" dirty="0"/>
              <a:t> in </a:t>
            </a:r>
            <a:r>
              <a:rPr lang="de-DE" kern="0" dirty="0" err="1"/>
              <a:t>this</a:t>
            </a:r>
            <a:r>
              <a:rPr lang="de-DE" kern="0" dirty="0"/>
              <a:t> </a:t>
            </a:r>
            <a:r>
              <a:rPr lang="de-DE" kern="0" dirty="0" err="1"/>
              <a:t>course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81676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Basic understanding about Neural Networks and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Building a state-of-the-art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CNN, Resnet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Working with 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Natural Language Processing (NLP) using Recurrent neural network (RNN)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Generative Adversarial Networks using </a:t>
            </a:r>
            <a:r>
              <a:rPr lang="en-US" sz="1800" dirty="0" err="1">
                <a:latin typeface="+mj-lt"/>
              </a:rPr>
              <a:t>UNet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94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Outline </a:t>
            </a:r>
            <a:r>
              <a:rPr lang="de-DE" kern="0" dirty="0"/>
              <a:t>Session 1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77957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Introduction to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Create our own Classifier for a custom Data Set using the fast.ai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7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Other Learning Resources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69839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Online Courses: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hlinkClick r:id="rId3"/>
              </a:rPr>
              <a:t>Fast.ai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>
                <a:latin typeface="+mj-lt"/>
                <a:hlinkClick r:id="rId4"/>
              </a:rPr>
              <a:t>Coursera</a:t>
            </a: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Books: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hlinkClick r:id="rId5"/>
              </a:rPr>
              <a:t>MIT Press book from Ian Goodfellow</a:t>
            </a: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Python: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err="1">
                <a:latin typeface="+mj-lt"/>
                <a:hlinkClick r:id="rId6"/>
              </a:rPr>
              <a:t>Whirlwind</a:t>
            </a:r>
            <a:r>
              <a:rPr lang="de-DE" sz="1800" dirty="0">
                <a:latin typeface="+mj-lt"/>
                <a:hlinkClick r:id="rId6"/>
              </a:rPr>
              <a:t> Tour </a:t>
            </a:r>
            <a:r>
              <a:rPr lang="de-DE" sz="1800" dirty="0" err="1">
                <a:latin typeface="+mj-lt"/>
                <a:hlinkClick r:id="rId6"/>
              </a:rPr>
              <a:t>of</a:t>
            </a:r>
            <a:r>
              <a:rPr lang="de-DE" sz="1800" dirty="0">
                <a:latin typeface="+mj-lt"/>
                <a:hlinkClick r:id="rId6"/>
              </a:rPr>
              <a:t> Python</a:t>
            </a:r>
            <a:r>
              <a:rPr lang="de-DE" sz="1800" dirty="0">
                <a:latin typeface="+mj-lt"/>
              </a:rPr>
              <a:t>, </a:t>
            </a:r>
            <a:r>
              <a:rPr lang="en-US" sz="1800" dirty="0">
                <a:latin typeface="+mj-lt"/>
                <a:hlinkClick r:id="rId7"/>
              </a:rPr>
              <a:t>The Hitchhiker’s Guide to Python</a:t>
            </a: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Documentations: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err="1">
                <a:latin typeface="+mj-lt"/>
                <a:hlinkClick r:id="rId8"/>
              </a:rPr>
              <a:t>Pytorch</a:t>
            </a:r>
            <a:r>
              <a:rPr lang="de-DE" sz="1800" dirty="0">
                <a:latin typeface="+mj-lt"/>
              </a:rPr>
              <a:t>, </a:t>
            </a:r>
            <a:r>
              <a:rPr lang="de-DE" sz="1800" dirty="0">
                <a:latin typeface="+mj-lt"/>
                <a:hlinkClick r:id="rId9"/>
              </a:rPr>
              <a:t>fast.ai</a:t>
            </a:r>
            <a:endParaRPr lang="de-DE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084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Problems </a:t>
            </a:r>
            <a:r>
              <a:rPr lang="de-DE" dirty="0" err="1"/>
              <a:t>of</a:t>
            </a:r>
            <a:r>
              <a:rPr lang="de-DE" dirty="0"/>
              <a:t> Deep Learning?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62783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Black Box: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Interpretable ML, Visualize gradients and activations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Need a lot of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Transfer learning, share pre-trained 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Hard to 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Fastai</a:t>
            </a:r>
            <a:r>
              <a:rPr lang="en-US" sz="1800" dirty="0">
                <a:latin typeface="+mj-lt"/>
              </a:rPr>
              <a:t> &amp; </a:t>
            </a:r>
            <a:r>
              <a:rPr lang="en-US" sz="1800" dirty="0" err="1">
                <a:latin typeface="+mj-lt"/>
              </a:rPr>
              <a:t>keras</a:t>
            </a:r>
            <a:r>
              <a:rPr lang="en-US" sz="1800" dirty="0">
                <a:latin typeface="+mj-lt"/>
              </a:rPr>
              <a:t> libs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Only for computer vision: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Used for speech, structured data, time series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90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KI? </a:t>
            </a:r>
            <a:r>
              <a:rPr lang="de-DE" kern="0" dirty="0" err="1"/>
              <a:t>Machine</a:t>
            </a:r>
            <a:r>
              <a:rPr lang="de-DE" kern="0" dirty="0"/>
              <a:t> </a:t>
            </a:r>
            <a:r>
              <a:rPr lang="de-DE" kern="0" dirty="0" err="1"/>
              <a:t>Leaning</a:t>
            </a:r>
            <a:r>
              <a:rPr lang="de-DE" kern="0" dirty="0"/>
              <a:t>? Deep </a:t>
            </a:r>
            <a:r>
              <a:rPr lang="de-DE" kern="0" dirty="0" err="1"/>
              <a:t>Leaning</a:t>
            </a:r>
            <a:r>
              <a:rPr lang="de-DE" kern="0" dirty="0"/>
              <a:t>?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1026" name="Picture 2" descr="Modell zur Einordnung von Artificial Intelligence, Machine Learning und Deep Learning">
            <a:extLst>
              <a:ext uri="{FF2B5EF4-FFF2-40B4-BE49-F238E27FC236}">
                <a16:creationId xmlns:a16="http://schemas.microsoft.com/office/drawing/2014/main" id="{BC3D84D0-827F-44DC-B2C8-B4811442E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" y="1340768"/>
            <a:ext cx="8864488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56B38A3-7917-4630-A038-160D92F3D649}"/>
              </a:ext>
            </a:extLst>
          </p:cNvPr>
          <p:cNvSpPr txBox="1"/>
          <p:nvPr/>
        </p:nvSpPr>
        <p:spPr>
          <a:xfrm>
            <a:off x="1670695" y="6237312"/>
            <a:ext cx="59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https://www.alexanderthamm.com/de/artikel/ki_artificial-intelligence-ai-kuenstliche-neuronale-netze-machine-learning-deep-learning/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179299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Deep Learning </a:t>
            </a:r>
            <a:r>
              <a:rPr lang="de-DE" kern="0" dirty="0" err="1"/>
              <a:t>vs</a:t>
            </a:r>
            <a:r>
              <a:rPr lang="de-DE" kern="0" dirty="0"/>
              <a:t> </a:t>
            </a:r>
            <a:r>
              <a:rPr lang="de-DE" kern="0" dirty="0" err="1"/>
              <a:t>Machine</a:t>
            </a:r>
            <a:r>
              <a:rPr lang="de-DE" kern="0" dirty="0"/>
              <a:t> Learning</a:t>
            </a:r>
          </a:p>
        </p:txBody>
      </p:sp>
      <p:pic>
        <p:nvPicPr>
          <p:cNvPr id="11" name="Picture 13" descr="machine-learning-vs-deep-learning.png">
            <a:extLst>
              <a:ext uri="{FF2B5EF4-FFF2-40B4-BE49-F238E27FC236}">
                <a16:creationId xmlns:a16="http://schemas.microsoft.com/office/drawing/2014/main" id="{3434F923-6275-4EFB-BA06-5FF70A0CF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40" y="1891921"/>
            <a:ext cx="6890920" cy="3743039"/>
          </a:xfrm>
          <a:prstGeom prst="rect">
            <a:avLst/>
          </a:prstGeom>
        </p:spPr>
      </p:pic>
      <p:sp>
        <p:nvSpPr>
          <p:cNvPr id="12" name="Ορθογώνιο 1">
            <a:extLst>
              <a:ext uri="{FF2B5EF4-FFF2-40B4-BE49-F238E27FC236}">
                <a16:creationId xmlns:a16="http://schemas.microsoft.com/office/drawing/2014/main" id="{5A581DA2-3253-4E0F-B05B-EEA5D7171ECE}"/>
              </a:ext>
            </a:extLst>
          </p:cNvPr>
          <p:cNvSpPr/>
          <p:nvPr/>
        </p:nvSpPr>
        <p:spPr>
          <a:xfrm>
            <a:off x="1318594" y="5731879"/>
            <a:ext cx="6374361" cy="22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/>
              <a:t>https://</a:t>
            </a:r>
            <a:r>
              <a:rPr lang="en-US" sz="900" i="1" dirty="0" err="1"/>
              <a:t>www.xenonstack.com</a:t>
            </a:r>
            <a:r>
              <a:rPr lang="en-US" sz="900" i="1" dirty="0"/>
              <a:t>/blog/static/public/uploads/media/machine-learning-vs-deep-</a:t>
            </a:r>
            <a:r>
              <a:rPr lang="en-US" sz="900" i="1" dirty="0" err="1"/>
              <a:t>learning.png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67011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/>
              <a:t>Deep Learning</a:t>
            </a:r>
          </a:p>
        </p:txBody>
      </p:sp>
      <p:pic>
        <p:nvPicPr>
          <p:cNvPr id="3074" name="Picture 2" descr="https://miro.medium.com/max/875/1*R4qix1l4TjKOrLkrA4t6EA.png">
            <a:extLst>
              <a:ext uri="{FF2B5EF4-FFF2-40B4-BE49-F238E27FC236}">
                <a16:creationId xmlns:a16="http://schemas.microsoft.com/office/drawing/2014/main" id="{DA99EC20-F8C2-40C7-9D78-1440922F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1484784"/>
            <a:ext cx="83343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36438"/>
      </p:ext>
    </p:extLst>
  </p:cSld>
  <p:clrMapOvr>
    <a:masterClrMapping/>
  </p:clrMapOvr>
</p:sld>
</file>

<file path=ppt/theme/theme1.xml><?xml version="1.0" encoding="utf-8"?>
<a:theme xmlns:a="http://schemas.openxmlformats.org/drawingml/2006/main" name="t2_ver_b_en">
  <a:themeElements>
    <a:clrScheme name="Office-Design 1">
      <a:dk1>
        <a:srgbClr val="000000"/>
      </a:dk1>
      <a:lt1>
        <a:srgbClr val="CCDBF1"/>
      </a:lt1>
      <a:dk2>
        <a:srgbClr val="0047B9"/>
      </a:dk2>
      <a:lt2>
        <a:srgbClr val="FFFFFF"/>
      </a:lt2>
      <a:accent1>
        <a:srgbClr val="F32B42"/>
      </a:accent1>
      <a:accent2>
        <a:srgbClr val="8C8C8C"/>
      </a:accent2>
      <a:accent3>
        <a:srgbClr val="E2EAF7"/>
      </a:accent3>
      <a:accent4>
        <a:srgbClr val="000000"/>
      </a:accent4>
      <a:accent5>
        <a:srgbClr val="F8ACB0"/>
      </a:accent5>
      <a:accent6>
        <a:srgbClr val="7E7E7E"/>
      </a:accent6>
      <a:hlink>
        <a:srgbClr val="FF5D00"/>
      </a:hlink>
      <a:folHlink>
        <a:srgbClr val="009543"/>
      </a:folHlink>
    </a:clrScheme>
    <a:fontScheme name="Office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CCDBF1"/>
        </a:lt1>
        <a:dk2>
          <a:srgbClr val="0047B9"/>
        </a:dk2>
        <a:lt2>
          <a:srgbClr val="FFFFFF"/>
        </a:lt2>
        <a:accent1>
          <a:srgbClr val="F32B42"/>
        </a:accent1>
        <a:accent2>
          <a:srgbClr val="8C8C8C"/>
        </a:accent2>
        <a:accent3>
          <a:srgbClr val="E2EAF7"/>
        </a:accent3>
        <a:accent4>
          <a:srgbClr val="000000"/>
        </a:accent4>
        <a:accent5>
          <a:srgbClr val="F8ACB0"/>
        </a:accent5>
        <a:accent6>
          <a:srgbClr val="7E7E7E"/>
        </a:accent6>
        <a:hlink>
          <a:srgbClr val="FF5D00"/>
        </a:hlink>
        <a:folHlink>
          <a:srgbClr val="0095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3a707376-506f-4a54-80e5-a7ee0ccf0c22">2</Sprache>
    <Schlagwort xmlns="3a707376-506f-4a54-80e5-a7ee0ccf0c22">
      <Value>149</Value>
      <Value>155</Value>
      <Value>1</Value>
      <Value>150</Value>
      <Value>401</Value>
    </Schlagwort>
    <Dokumentart xmlns="3a707376-506f-4a54-80e5-a7ee0ccf0c22">2</Dokumentart>
    <Lebenslage xmlns="3a707376-506f-4a54-80e5-a7ee0ccf0c22"/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B9829B882D5140ABCB1E6D3420C654" ma:contentTypeVersion="3" ma:contentTypeDescription="Ein neues Dokument erstellen." ma:contentTypeScope="" ma:versionID="1ff9e6813f6a021bde9a3ac2c4138494">
  <xsd:schema xmlns:xsd="http://www.w3.org/2001/XMLSchema" xmlns:xs="http://www.w3.org/2001/XMLSchema" xmlns:p="http://schemas.microsoft.com/office/2006/metadata/properties" xmlns:ns2="3a707376-506f-4a54-80e5-a7ee0ccf0c22" targetNamespace="http://schemas.microsoft.com/office/2006/metadata/properties" ma:root="true" ma:fieldsID="883b05fc9c717fcbf1c87f95fccc8ba6" ns2:_="">
    <xsd:import namespace="3a707376-506f-4a54-80e5-a7ee0ccf0c22"/>
    <xsd:element name="properties">
      <xsd:complexType>
        <xsd:sequence>
          <xsd:element name="documentManagement">
            <xsd:complexType>
              <xsd:all>
                <xsd:element ref="ns2:Sprache"/>
                <xsd:element ref="ns2:Schlagwort" minOccurs="0"/>
                <xsd:element ref="ns2:Lebenslage" minOccurs="0"/>
                <xsd:element ref="ns2:Dokumentar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07376-506f-4a54-80e5-a7ee0ccf0c22" elementFormDefault="qualified">
    <xsd:import namespace="http://schemas.microsoft.com/office/2006/documentManagement/types"/>
    <xsd:import namespace="http://schemas.microsoft.com/office/infopath/2007/PartnerControls"/>
    <xsd:element name="Sprache" ma:index="8" ma:displayName="Sprache" ma:list="{b9639cf6-53b2-4389-8f23-7c1c595028e4}" ma:internalName="Sprache" ma:showField="Title" ma:web="a5a6fbda-85d9-4a9d-8af4-c3f22b4a9a96">
      <xsd:simpleType>
        <xsd:restriction base="dms:Lookup"/>
      </xsd:simpleType>
    </xsd:element>
    <xsd:element name="Schlagwort" ma:index="9" nillable="true" ma:displayName="Rubrik" ma:list="{a914721d-07cd-495d-abcc-35db959a8d45}" ma:internalName="Schlagwort" ma:readOnly="false" ma:showField="Title" ma:web="a5a6fbda-85d9-4a9d-8af4-c3f22b4a9a96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ebenslage" ma:index="10" nillable="true" ma:displayName="Lebenslage" ma:list="{5aa0c198-4f69-4978-a7bb-f3ade91d144f}" ma:internalName="Lebenslage" ma:showField="Title" ma:web="a5a6fbda-85d9-4a9d-8af4-c3f22b4a9a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kumentart" ma:index="11" ma:displayName="Dokumentart" ma:list="{40e01764-7811-4deb-8fbf-ddcff89b72d9}" ma:internalName="Dokumentart" ma:readOnly="false" ma:showField="Title" ma:web="a5a6fbda-85d9-4a9d-8af4-c3f22b4a9a96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23F52C-5CAB-4CE9-91C6-B93D58415B2B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3a707376-506f-4a54-80e5-a7ee0ccf0c22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27EC1BB-5971-4167-BF15-3110E1B5EC8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EE7FB4F2-1982-4D8F-808C-8CBCA3F07F5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638B940-93D4-47E6-9135-8BE1E8408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07376-506f-4a54-80e5-a7ee0ccf0c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t2_ver_b_en</Template>
  <TotalTime>0</TotalTime>
  <Words>785</Words>
  <Application>Microsoft Office PowerPoint</Application>
  <PresentationFormat>Bildschirmpräsentation (4:3)</PresentationFormat>
  <Paragraphs>245</Paragraphs>
  <Slides>24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.AppleSystemUIFont</vt:lpstr>
      <vt:lpstr>Arial</vt:lpstr>
      <vt:lpstr>Cambria Math</vt:lpstr>
      <vt:lpstr>Consolas</vt:lpstr>
      <vt:lpstr>Helvetica</vt:lpstr>
      <vt:lpstr>Times</vt:lpstr>
      <vt:lpstr>Times New Roman</vt:lpstr>
      <vt:lpstr>t2_ver_b_en</vt:lpstr>
      <vt:lpstr>Deep Learning Workshop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DKFZ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titel bildmotiv</dc:subject>
  <dc:creator>Dang, Hoai Nam</dc:creator>
  <cp:lastModifiedBy>Nam Dang</cp:lastModifiedBy>
  <cp:revision>111</cp:revision>
  <dcterms:created xsi:type="dcterms:W3CDTF">2018-09-24T11:23:10Z</dcterms:created>
  <dcterms:modified xsi:type="dcterms:W3CDTF">2019-07-08T11:00:19Z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Dokument</vt:lpwstr>
  </property>
  <property fmtid="{D5CDD505-2E9C-101B-9397-08002B2CF9AE}" pid="3" name="Order">
    <vt:r8>526600</vt:r8>
  </property>
  <property fmtid="{D5CDD505-2E9C-101B-9397-08002B2CF9AE}" pid="4" name="xd_ProgID">
    <vt:lpwstr/>
  </property>
  <property fmtid="{D5CDD505-2E9C-101B-9397-08002B2CF9AE}" pid="5" name="ContentTypeId">
    <vt:lpwstr>0x0101003BB9829B882D5140ABCB1E6D3420C654</vt:lpwstr>
  </property>
  <property fmtid="{D5CDD505-2E9C-101B-9397-08002B2CF9AE}" pid="6" name="_SharedFileIndex">
    <vt:lpwstr/>
  </property>
  <property fmtid="{D5CDD505-2E9C-101B-9397-08002B2CF9AE}" pid="7" name="_SourceUrl">
    <vt:lpwstr/>
  </property>
  <property fmtid="{D5CDD505-2E9C-101B-9397-08002B2CF9AE}" pid="8" name="TemplateUrl">
    <vt:lpwstr/>
  </property>
</Properties>
</file>