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23"/>
  </p:notesMasterIdLst>
  <p:sldIdLst>
    <p:sldId id="256" r:id="rId6"/>
    <p:sldId id="335" r:id="rId7"/>
    <p:sldId id="337" r:id="rId8"/>
    <p:sldId id="348" r:id="rId9"/>
    <p:sldId id="352" r:id="rId10"/>
    <p:sldId id="353" r:id="rId11"/>
    <p:sldId id="357" r:id="rId12"/>
    <p:sldId id="358" r:id="rId13"/>
    <p:sldId id="359" r:id="rId14"/>
    <p:sldId id="360" r:id="rId15"/>
    <p:sldId id="354" r:id="rId16"/>
    <p:sldId id="361" r:id="rId17"/>
    <p:sldId id="345" r:id="rId18"/>
    <p:sldId id="363" r:id="rId19"/>
    <p:sldId id="362" r:id="rId20"/>
    <p:sldId id="356" r:id="rId21"/>
    <p:sldId id="262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>
      <p:ext uri="{19B8F6BF-5375-455C-9EA6-DF929625EA0E}">
        <p15:presenceInfo xmlns:p15="http://schemas.microsoft.com/office/powerpoint/2012/main" userId="342731dadbc5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4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062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3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1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5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2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46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34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7/24/2019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7/24/2019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7/24/2019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7/24/2019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7120" TargetMode="External"/><Relationship Id="rId2" Type="http://schemas.openxmlformats.org/officeDocument/2006/relationships/hyperlink" Target="https://arxiv.org/pdf/1803.09820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s.google.com/machine-learning/crash-course/embeddings/obtaining-embeddings?source=post_page---------------------------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7/24/2019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Adaptive Moment Optimization (Adam)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Combines the effect of “gradient descent with momentum” with </a:t>
            </a:r>
            <a:r>
              <a:rPr lang="en-US" sz="1800" dirty="0" err="1">
                <a:solidFill>
                  <a:srgbClr val="000000"/>
                </a:solidFill>
                <a:cs typeface="+mn-cs"/>
              </a:rPr>
              <a:t>RMSprop</a:t>
            </a: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7170" name="Picture 2" descr="https://miro.medium.com/max/875/1*MIfJXj7K9Wc-OVjsVOHv0A.png">
            <a:extLst>
              <a:ext uri="{FF2B5EF4-FFF2-40B4-BE49-F238E27FC236}">
                <a16:creationId xmlns:a16="http://schemas.microsoft.com/office/drawing/2014/main" id="{1932DFB6-6372-4CAF-91AC-C90936C6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4" y="2050201"/>
            <a:ext cx="83343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7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Learning rate </a:t>
            </a:r>
            <a:r>
              <a:rPr lang="de-DE" dirty="0" err="1"/>
              <a:t>decay</a:t>
            </a:r>
            <a:endParaRPr lang="de-DE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36D8E6-D03C-4287-9CD7-9FF0D3F1ACD9}"/>
              </a:ext>
            </a:extLst>
          </p:cNvPr>
          <p:cNvSpPr txBox="1">
            <a:spLocks noChangeArrowheads="1"/>
          </p:cNvSpPr>
          <p:nvPr/>
        </p:nvSpPr>
        <p:spPr>
          <a:xfrm>
            <a:off x="1106339" y="1421159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Each </a:t>
            </a:r>
            <a:r>
              <a:rPr lang="en-US" sz="1800" dirty="0" err="1">
                <a:solidFill>
                  <a:srgbClr val="000000"/>
                </a:solidFill>
                <a:cs typeface="+mn-cs"/>
              </a:rPr>
              <a:t>interation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is a bit noisy -&gt; never quite converge to the minimum, instead wandering around it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Learning rate decay:</a:t>
            </a: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8194" name="Picture 2" descr="https://miro.medium.com/max/875/1*pe-StNlqjrkra22MquQn-w.png">
            <a:extLst>
              <a:ext uri="{FF2B5EF4-FFF2-40B4-BE49-F238E27FC236}">
                <a16:creationId xmlns:a16="http://schemas.microsoft.com/office/drawing/2014/main" id="{57403F72-E613-4D1A-9C77-27A7D40A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334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1cycle </a:t>
            </a:r>
            <a:r>
              <a:rPr lang="de-DE" dirty="0" err="1"/>
              <a:t>policy</a:t>
            </a:r>
            <a:endParaRPr lang="de-DE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D36D8E6-D03C-4287-9CD7-9FF0D3F1ACD9}"/>
              </a:ext>
            </a:extLst>
          </p:cNvPr>
          <p:cNvSpPr txBox="1">
            <a:spLocks noChangeArrowheads="1"/>
          </p:cNvSpPr>
          <p:nvPr/>
        </p:nvSpPr>
        <p:spPr>
          <a:xfrm>
            <a:off x="1106339" y="1421159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Optimize training speed with </a:t>
            </a:r>
            <a:r>
              <a:rPr lang="en-US" sz="1800" dirty="0">
                <a:solidFill>
                  <a:srgbClr val="000000"/>
                </a:solidFill>
                <a:cs typeface="+mn-cs"/>
                <a:hlinkClick r:id="rId2"/>
              </a:rPr>
              <a:t>Leslie Smith’s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1cycle policy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Allows a phenomenon termed </a:t>
            </a:r>
            <a:r>
              <a:rPr lang="en-US" sz="1800" dirty="0" err="1">
                <a:solidFill>
                  <a:srgbClr val="000000"/>
                </a:solidFill>
                <a:cs typeface="+mn-cs"/>
                <a:hlinkClick r:id="rId3"/>
              </a:rPr>
              <a:t>superconvergence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C00C57-0CB8-4268-829E-B5F4DF548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41" y="3140968"/>
            <a:ext cx="68484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7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Collaborative </a:t>
            </a:r>
            <a:r>
              <a:rPr lang="de-DE" dirty="0" err="1"/>
              <a:t>filtering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Technique used by recommender systems</a:t>
            </a:r>
          </a:p>
          <a:p>
            <a:pPr marL="0" indent="0">
              <a:buClr>
                <a:srgbClr val="0047B9"/>
              </a:buClr>
              <a:buSzPct val="115000"/>
              <a:buNone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Make predictions about an interest of an specific user by collecting taste or preferences information from many other users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</a:rPr>
              <a:t>Recommendation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systems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used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by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companies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like Amazon, Netflix,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Linkedin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, and Spotify but also potential in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healthcare</a:t>
            </a:r>
            <a:endParaRPr lang="de-DE" sz="18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Embeddings</a:t>
            </a:r>
            <a:endParaRPr lang="de-DE" kern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0242" name="Picture 2" descr="https://miro.medium.com/max/875/1*leYCPEWYtX3PDRy4KdVNQg.jpeg">
            <a:extLst>
              <a:ext uri="{FF2B5EF4-FFF2-40B4-BE49-F238E27FC236}">
                <a16:creationId xmlns:a16="http://schemas.microsoft.com/office/drawing/2014/main" id="{0B28DB15-F622-46B3-9A08-3A701735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9" y="1917943"/>
            <a:ext cx="8334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6A5E384-E5EB-412F-BA9F-3FCE7DAA56A8}"/>
              </a:ext>
            </a:extLst>
          </p:cNvPr>
          <p:cNvSpPr/>
          <p:nvPr/>
        </p:nvSpPr>
        <p:spPr>
          <a:xfrm>
            <a:off x="467544" y="590078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>
                <a:hlinkClick r:id="rId4"/>
              </a:rPr>
              <a:t>https://developers.google.com/machine-learning/crash-course/embeddings/obtaining-embeddings?source=post_page---------------------------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5399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Tabular</a:t>
            </a:r>
            <a:r>
              <a:rPr lang="de-DE" dirty="0"/>
              <a:t> Data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Deep learning is currently not much used for tabular data analysis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Using Deep learning reduces requirement of feature engineering (does not remove completely). As it more generalizable, maintenance requirement is less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Categorical variables are used for embeddings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Continuous variables are sent into the neural net just like pixels in Computer Vision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sz="1800" dirty="0">
              <a:solidFill>
                <a:srgbClr val="000000"/>
              </a:solidFill>
              <a:cs typeface="+mn-cs"/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sz="18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98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8ED3D8-47DE-4AD6-85D4-3495DF0628C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kern="0" dirty="0" err="1"/>
              <a:t>Homework</a:t>
            </a:r>
            <a:endParaRPr 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C7A78-3638-48A8-8F6C-19564F600984}"/>
              </a:ext>
            </a:extLst>
          </p:cNvPr>
          <p:cNvSpPr txBox="1"/>
          <p:nvPr/>
        </p:nvSpPr>
        <p:spPr>
          <a:xfrm>
            <a:off x="899592" y="1772816"/>
            <a:ext cx="550022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Implement Optimization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Prediction model for salary of a person based on </a:t>
            </a:r>
          </a:p>
          <a:p>
            <a:r>
              <a:rPr lang="en-US" sz="1800" dirty="0">
                <a:latin typeface="+mn-lt"/>
              </a:rPr>
              <a:t>     various information of this person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7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3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53976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Stochastic Gradient Descent (SGD)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Gradient Descent with Momentum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Root Mean Square </a:t>
            </a:r>
            <a:r>
              <a:rPr lang="en-US" sz="1800" dirty="0" err="1">
                <a:latin typeface="+mj-lt"/>
              </a:rPr>
              <a:t>Propogation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RMSProp</a:t>
            </a:r>
            <a:r>
              <a:rPr lang="en-US" sz="1800" dirty="0">
                <a:latin typeface="+mj-l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Adaptive Moment Optimization (Adam)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Collaborative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Tabular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DBE833-5962-4662-A0B7-E2B72D4A2B4E}"/>
              </a:ext>
            </a:extLst>
          </p:cNvPr>
          <p:cNvSpPr txBox="1"/>
          <p:nvPr/>
        </p:nvSpPr>
        <p:spPr>
          <a:xfrm>
            <a:off x="686387" y="1346928"/>
            <a:ext cx="82060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Batch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calculate the gradients for the whole dataset to perform just one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can be very slow and large datasets don’t fit in GPU memory</a:t>
            </a:r>
          </a:p>
          <a:p>
            <a:pPr lvl="1"/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Stochastic gradient descent (SGD)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performs a parameter update for each training example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usually much faster, but with high variance that cause the </a:t>
            </a:r>
          </a:p>
          <a:p>
            <a:pPr lvl="1"/>
            <a:r>
              <a:rPr lang="en-US" sz="1800" dirty="0">
                <a:latin typeface="+mj-lt"/>
              </a:rPr>
              <a:t>     objective function to fluctuate heavily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Mini-batch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takes the best of both worlds and performs an update </a:t>
            </a:r>
          </a:p>
          <a:p>
            <a:pPr lvl="1"/>
            <a:r>
              <a:rPr lang="en-US" sz="1800" dirty="0">
                <a:latin typeface="+mj-lt"/>
              </a:rPr>
              <a:t>     for every mini-batch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https://miro.medium.com/max/875/1*PV-fcUsNlD9EgTIc61h-Ig.png">
            <a:extLst>
              <a:ext uri="{FF2B5EF4-FFF2-40B4-BE49-F238E27FC236}">
                <a16:creationId xmlns:a16="http://schemas.microsoft.com/office/drawing/2014/main" id="{AD4E59BA-979B-454C-8C63-525E5FEE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366838"/>
            <a:ext cx="83343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463DA63-B306-4812-94DA-C027A6D5A29C}"/>
              </a:ext>
            </a:extLst>
          </p:cNvPr>
          <p:cNvSpPr/>
          <p:nvPr/>
        </p:nvSpPr>
        <p:spPr>
          <a:xfrm>
            <a:off x="404813" y="578330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https://towardsdatascience.com/gradient-descent-algorithm-and-its-variants-10f652806a3</a:t>
            </a:r>
          </a:p>
        </p:txBody>
      </p:sp>
    </p:spTree>
    <p:extLst>
      <p:ext uri="{BB962C8B-B14F-4D97-AF65-F5344CB8AC3E}">
        <p14:creationId xmlns:p14="http://schemas.microsoft.com/office/powerpoint/2010/main" val="2803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Average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7CF164-07E6-4D2C-9879-004061B4D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91854" y="1445077"/>
            <a:ext cx="2456381" cy="2544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5F9BDA5-425D-4E58-BB95-57C30841CF98}"/>
              </a:ext>
            </a:extLst>
          </p:cNvPr>
          <p:cNvSpPr txBox="1"/>
          <p:nvPr/>
        </p:nvSpPr>
        <p:spPr>
          <a:xfrm>
            <a:off x="686387" y="1346928"/>
            <a:ext cx="61722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de-DE" sz="1800" dirty="0" err="1"/>
              <a:t>Exponentially</a:t>
            </a:r>
            <a:r>
              <a:rPr lang="de-DE" sz="1800" dirty="0"/>
              <a:t> </a:t>
            </a:r>
            <a:r>
              <a:rPr lang="de-DE" sz="1800" dirty="0" err="1"/>
              <a:t>Weighted</a:t>
            </a:r>
            <a:r>
              <a:rPr lang="de-DE" sz="1800" dirty="0"/>
              <a:t> Average:</a:t>
            </a:r>
          </a:p>
          <a:p>
            <a:pPr marL="0" indent="0">
              <a:buNone/>
            </a:pPr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0" dirty="0" err="1"/>
              <a:t>averaging</a:t>
            </a:r>
            <a:r>
              <a:rPr lang="de-DE" sz="1800" kern="0" dirty="0"/>
              <a:t> </a:t>
            </a:r>
            <a:r>
              <a:rPr lang="de-DE" sz="1800" kern="0" dirty="0" err="1"/>
              <a:t>over</a:t>
            </a:r>
            <a:r>
              <a:rPr lang="de-DE" sz="1800" kern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Correction in Exponentially Weighted Moving Average: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2051" name="Picture 3" descr="Test Image">
            <a:extLst>
              <a:ext uri="{FF2B5EF4-FFF2-40B4-BE49-F238E27FC236}">
                <a16:creationId xmlns:a16="http://schemas.microsoft.com/office/drawing/2014/main" id="{4C319350-EA1B-4F78-8E10-B584D8E9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0" y="2755174"/>
            <a:ext cx="42672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Test Image">
            <a:extLst>
              <a:ext uri="{FF2B5EF4-FFF2-40B4-BE49-F238E27FC236}">
                <a16:creationId xmlns:a16="http://schemas.microsoft.com/office/drawing/2014/main" id="{B565672C-B69B-4D35-AC1E-C9B1CB7C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5174"/>
            <a:ext cx="51054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3145A2-3FB2-4DF2-BBCB-7E957F58DE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98973" y="1964429"/>
            <a:ext cx="600686" cy="3058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A272967-D13A-487B-AE17-54F79A512C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35719" y="5003074"/>
            <a:ext cx="936686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Momentum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3074" name="Picture 2" descr="Bildergebnis fÃ¼r gradient descent momentum">
            <a:extLst>
              <a:ext uri="{FF2B5EF4-FFF2-40B4-BE49-F238E27FC236}">
                <a16:creationId xmlns:a16="http://schemas.microsoft.com/office/drawing/2014/main" id="{06BB8555-D4E3-4A5F-BA74-9DDCE9FB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64221"/>
            <a:ext cx="80200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33DC65B-929E-426B-9441-4C0936399596}"/>
              </a:ext>
            </a:extLst>
          </p:cNvPr>
          <p:cNvSpPr/>
          <p:nvPr/>
        </p:nvSpPr>
        <p:spPr>
          <a:xfrm>
            <a:off x="323528" y="62605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https://medium.com/machine-learning-bites/deeplearning-series-deep-neural-networks-tuning-and-optimization-39250ff7786d</a:t>
            </a:r>
          </a:p>
        </p:txBody>
      </p:sp>
    </p:spTree>
    <p:extLst>
      <p:ext uri="{BB962C8B-B14F-4D97-AF65-F5344CB8AC3E}">
        <p14:creationId xmlns:p14="http://schemas.microsoft.com/office/powerpoint/2010/main" val="152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Momentum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exponentially weighted averages for your gradients and then update your weights with the new values</a:t>
            </a:r>
            <a:endParaRPr lang="de-DE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4098" name="Picture 2" descr="https://miro.medium.com/max/653/1*3TtUK5Tjceo2mU0huq663w.png">
            <a:extLst>
              <a:ext uri="{FF2B5EF4-FFF2-40B4-BE49-F238E27FC236}">
                <a16:creationId xmlns:a16="http://schemas.microsoft.com/office/drawing/2014/main" id="{7D28A45B-0D15-45F3-B97D-67505634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13" y="2278732"/>
            <a:ext cx="49720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iro.medium.com/max/653/1*3TtUK5Tjceo2mU0huq663w.png">
            <a:extLst>
              <a:ext uri="{FF2B5EF4-FFF2-40B4-BE49-F238E27FC236}">
                <a16:creationId xmlns:a16="http://schemas.microsoft.com/office/drawing/2014/main" id="{C4DB9158-1B0C-4F02-876D-481BAD6A5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8" t="75066" r="30484" b="14316"/>
          <a:stretch/>
        </p:blipFill>
        <p:spPr bwMode="auto">
          <a:xfrm>
            <a:off x="2987824" y="3284984"/>
            <a:ext cx="504056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8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Root Mean Square </a:t>
            </a:r>
            <a:r>
              <a:rPr lang="en-US" dirty="0" err="1"/>
              <a:t>Propogation</a:t>
            </a:r>
            <a:r>
              <a:rPr lang="en-US" dirty="0"/>
              <a:t> (</a:t>
            </a:r>
            <a:r>
              <a:rPr lang="en-US" dirty="0" err="1"/>
              <a:t>RMSProp</a:t>
            </a:r>
            <a:r>
              <a:rPr lang="en-US" dirty="0"/>
              <a:t>)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3074" name="Picture 2" descr="Bildergebnis fÃ¼r gradient descent momentum">
            <a:extLst>
              <a:ext uri="{FF2B5EF4-FFF2-40B4-BE49-F238E27FC236}">
                <a16:creationId xmlns:a16="http://schemas.microsoft.com/office/drawing/2014/main" id="{06BB8555-D4E3-4A5F-BA74-9DDCE9FB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64221"/>
            <a:ext cx="80200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33DC65B-929E-426B-9441-4C0936399596}"/>
              </a:ext>
            </a:extLst>
          </p:cNvPr>
          <p:cNvSpPr/>
          <p:nvPr/>
        </p:nvSpPr>
        <p:spPr>
          <a:xfrm>
            <a:off x="323528" y="62605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https://medium.com/machine-learning-bites/deeplearning-series-deep-neural-networks-tuning-and-optimization-39250ff7786d</a:t>
            </a:r>
          </a:p>
        </p:txBody>
      </p:sp>
    </p:spTree>
    <p:extLst>
      <p:ext uri="{BB962C8B-B14F-4D97-AF65-F5344CB8AC3E}">
        <p14:creationId xmlns:p14="http://schemas.microsoft.com/office/powerpoint/2010/main" val="26719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Root Mean Square </a:t>
            </a:r>
            <a:r>
              <a:rPr lang="en-US" dirty="0" err="1"/>
              <a:t>Propogation</a:t>
            </a:r>
            <a:r>
              <a:rPr lang="en-US" dirty="0"/>
              <a:t> (</a:t>
            </a:r>
            <a:r>
              <a:rPr lang="en-US" dirty="0" err="1"/>
              <a:t>RMSProp</a:t>
            </a:r>
            <a:r>
              <a:rPr lang="en-US" dirty="0"/>
              <a:t>)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de-DE" sz="1800" dirty="0" err="1">
                <a:solidFill>
                  <a:srgbClr val="000000"/>
                </a:solidFill>
                <a:cs typeface="+mn-cs"/>
              </a:rPr>
              <a:t>Reduces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learning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rate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for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large </a:t>
            </a:r>
            <a:r>
              <a:rPr lang="de-DE" sz="1800" dirty="0" err="1">
                <a:solidFill>
                  <a:srgbClr val="000000"/>
                </a:solidFill>
                <a:cs typeface="+mn-cs"/>
              </a:rPr>
              <a:t>gradients</a:t>
            </a:r>
            <a:r>
              <a:rPr lang="de-DE" sz="1800" dirty="0">
                <a:solidFill>
                  <a:srgbClr val="000000"/>
                </a:solidFill>
                <a:cs typeface="+mn-cs"/>
              </a:rPr>
              <a:t> </a:t>
            </a: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5123" name="Picture 3" descr="https://miro.medium.com/max/655/1*m_PC8M4y9UKYU9JNuOC9Jw.png">
            <a:extLst>
              <a:ext uri="{FF2B5EF4-FFF2-40B4-BE49-F238E27FC236}">
                <a16:creationId xmlns:a16="http://schemas.microsoft.com/office/drawing/2014/main" id="{D333DC8A-48EA-4B37-9721-A4C6C9A0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49911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iro.medium.com/max/653/1*3TtUK5Tjceo2mU0huq663w.png">
            <a:extLst>
              <a:ext uri="{FF2B5EF4-FFF2-40B4-BE49-F238E27FC236}">
                <a16:creationId xmlns:a16="http://schemas.microsoft.com/office/drawing/2014/main" id="{72A32F61-756F-4CED-A352-29D4E8DC1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8" t="75066" r="30484" b="14316"/>
          <a:stretch/>
        </p:blipFill>
        <p:spPr bwMode="auto">
          <a:xfrm>
            <a:off x="2771800" y="2996952"/>
            <a:ext cx="504056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04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08,849"/>
  <p:tag name="LATEXADDIN" val="\documentclass{article}&#10;\usepackage{amsmath}&#10;\pagestyle{empty}&#10;\begin{document}&#10;&#10;$v_t = \beta v_{t-1} + (1-\beta)\theta_t$&#10;&#10;\end{document}"/>
  <p:tag name="IGUANATEXSIZE" val="20"/>
  <p:tag name="IGUANATEXCURSOR" val="122"/>
  <p:tag name="TRANSPARENCY" val="Wahr"/>
  <p:tag name="FILENAME" val=""/>
  <p:tag name="LATEXENGINEID" val="0"/>
  <p:tag name="TEMPFOLDER" val="C:\Users\Nam\Documents\powerpoint_latex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328,459"/>
  <p:tag name="LATEXADDIN" val="\documentclass{article}&#10;\usepackage{amsmath}&#10;\pagestyle{empty}&#10;\begin{document}&#10;&#10;$\approx \frac1{1-\beta}$&#10;&#10;&#10;\end{document}"/>
  <p:tag name="IGUANATEXSIZE" val="18"/>
  <p:tag name="IGUANATEXCURSOR" val="90"/>
  <p:tag name="TRANSPARENCY" val="Wahr"/>
  <p:tag name="FILENAME" val=""/>
  <p:tag name="LATEXENGINEID" val="0"/>
  <p:tag name="TEMPFOLDER" val="C:\Users\Nam\Documents\powerpoint_latex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512,186"/>
  <p:tag name="LATEXADDIN" val="\documentclass{article}&#10;\usepackage{amsmath}&#10;\pagestyle{empty}&#10;\begin{document}&#10;&#10;$v_t = \frac{v_t}{1-\beta^t}$&#10;&#10;&#10;\end{document}"/>
  <p:tag name="IGUANATEXSIZE" val="18"/>
  <p:tag name="IGUANATEXCURSOR" val="110"/>
  <p:tag name="TRANSPARENCY" val="Wahr"/>
  <p:tag name="FILENAME" val=""/>
  <p:tag name="LATEXENGINEID" val="0"/>
  <p:tag name="TEMPFOLDER" val="C:\Users\Nam\Documents\powerpoint_latex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23F52C-5CAB-4CE9-91C6-B93D58415B2B}">
  <ds:schemaRefs>
    <ds:schemaRef ds:uri="3a707376-506f-4a54-80e5-a7ee0ccf0c22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423</Words>
  <Application>Microsoft Office PowerPoint</Application>
  <PresentationFormat>Bildschirmpräsentation (4:3)</PresentationFormat>
  <Paragraphs>153</Paragraphs>
  <Slides>17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Times</vt:lpstr>
      <vt:lpstr>Times New Roman</vt:lpstr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Nam Dang</cp:lastModifiedBy>
  <cp:revision>134</cp:revision>
  <dcterms:created xsi:type="dcterms:W3CDTF">2018-09-24T11:23:10Z</dcterms:created>
  <dcterms:modified xsi:type="dcterms:W3CDTF">2019-07-24T12:22:49Z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Öffentlichkeitsarbeit;#150;#Vorlage;#401;#Powerpoint-50Jahre</vt:lpwstr>
  </property>
  <property fmtid="{D5CDD505-2E9C-101B-9397-08002B2CF9AE}" pid="5" name="Sprache">
    <vt:lpwstr>2</vt:lpwstr>
  </property>
  <property fmtid="{D5CDD505-2E9C-101B-9397-08002B2CF9AE}" pid="6" name="Dokumentart">
    <vt:lpwstr>2</vt:lpwstr>
  </property>
  <property fmtid="{D5CDD505-2E9C-101B-9397-08002B2CF9AE}" pid="7" name="Order">
    <vt:r8>526600</vt:r8>
  </property>
  <property fmtid="{D5CDD505-2E9C-101B-9397-08002B2CF9AE}" pid="8" name="xd_ProgID">
    <vt:lpwstr/>
  </property>
  <property fmtid="{D5CDD505-2E9C-101B-9397-08002B2CF9AE}" pid="9" name="ContentTypeId">
    <vt:lpwstr>0x0101003BB9829B882D5140ABCB1E6D3420C654</vt:lpwstr>
  </property>
  <property fmtid="{D5CDD505-2E9C-101B-9397-08002B2CF9AE}" pid="10" name="_SharedFileIndex">
    <vt:lpwstr/>
  </property>
  <property fmtid="{D5CDD505-2E9C-101B-9397-08002B2CF9AE}" pid="11" name="_SourceUrl">
    <vt:lpwstr/>
  </property>
  <property fmtid="{D5CDD505-2E9C-101B-9397-08002B2CF9AE}" pid="12" name="TemplateUrl">
    <vt:lpwstr/>
  </property>
</Properties>
</file>