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7" r:id="rId5"/>
    <p:sldId id="259" r:id="rId6"/>
    <p:sldId id="260" r:id="rId7"/>
    <p:sldId id="265" r:id="rId8"/>
    <p:sldId id="261" r:id="rId9"/>
    <p:sldId id="262" r:id="rId10"/>
    <p:sldId id="266" r:id="rId11"/>
    <p:sldId id="263" r:id="rId12"/>
    <p:sldId id="264"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1" autoAdjust="0"/>
    <p:restoredTop sz="94660"/>
  </p:normalViewPr>
  <p:slideViewPr>
    <p:cSldViewPr snapToGrid="0">
      <p:cViewPr varScale="1">
        <p:scale>
          <a:sx n="160" d="100"/>
          <a:sy n="160" d="100"/>
        </p:scale>
        <p:origin x="4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FE1B4B48-8108-46B8-8EFC-D0BB4C10CED4}" type="datetimeFigureOut">
              <a:rPr lang="fr-FR" smtClean="0"/>
              <a:t>12/03/2025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249688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1B4B48-8108-46B8-8EFC-D0BB4C10CED4}" type="datetimeFigureOut">
              <a:rPr lang="fr-FR" smtClean="0"/>
              <a:t>12/03/2025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110152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1B4B48-8108-46B8-8EFC-D0BB4C10CED4}" type="datetimeFigureOut">
              <a:rPr lang="fr-FR" smtClean="0"/>
              <a:t>12/03/2025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379773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1B4B48-8108-46B8-8EFC-D0BB4C10CED4}" type="datetimeFigureOut">
              <a:rPr lang="fr-FR" smtClean="0"/>
              <a:t>12/03/2025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265473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FE1B4B48-8108-46B8-8EFC-D0BB4C10CED4}" type="datetimeFigureOut">
              <a:rPr lang="fr-FR" smtClean="0"/>
              <a:t>12/03/2025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341545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E1B4B48-8108-46B8-8EFC-D0BB4C10CED4}" type="datetimeFigureOut">
              <a:rPr lang="fr-FR" smtClean="0"/>
              <a:t>12/03/2025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199977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E1B4B48-8108-46B8-8EFC-D0BB4C10CED4}" type="datetimeFigureOut">
              <a:rPr lang="fr-FR" smtClean="0"/>
              <a:t>12/03/2025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193164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FE1B4B48-8108-46B8-8EFC-D0BB4C10CED4}" type="datetimeFigureOut">
              <a:rPr lang="fr-FR" smtClean="0"/>
              <a:t>12/03/2025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118926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E1B4B48-8108-46B8-8EFC-D0BB4C10CED4}" type="datetimeFigureOut">
              <a:rPr lang="fr-FR" smtClean="0"/>
              <a:t>12/03/2025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254193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E1B4B48-8108-46B8-8EFC-D0BB4C10CED4}" type="datetimeFigureOut">
              <a:rPr lang="fr-FR" smtClean="0"/>
              <a:t>12/03/2025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106500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E1B4B48-8108-46B8-8EFC-D0BB4C10CED4}" type="datetimeFigureOut">
              <a:rPr lang="fr-FR" smtClean="0"/>
              <a:t>12/03/2025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8C95799-A1F7-4035-AE05-4B4384E83027}" type="slidenum">
              <a:rPr lang="fr-FR" smtClean="0"/>
              <a:t>‹#›</a:t>
            </a:fld>
            <a:endParaRPr lang="fr-FR"/>
          </a:p>
        </p:txBody>
      </p:sp>
    </p:spTree>
    <p:extLst>
      <p:ext uri="{BB962C8B-B14F-4D97-AF65-F5344CB8AC3E}">
        <p14:creationId xmlns:p14="http://schemas.microsoft.com/office/powerpoint/2010/main" val="214877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B4B48-8108-46B8-8EFC-D0BB4C10CED4}" type="datetimeFigureOut">
              <a:rPr lang="fr-FR" smtClean="0"/>
              <a:t>12/03/2025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95799-A1F7-4035-AE05-4B4384E83027}" type="slidenum">
              <a:rPr lang="fr-FR" smtClean="0"/>
              <a:t>‹#›</a:t>
            </a:fld>
            <a:endParaRPr lang="fr-FR"/>
          </a:p>
        </p:txBody>
      </p:sp>
    </p:spTree>
    <p:extLst>
      <p:ext uri="{BB962C8B-B14F-4D97-AF65-F5344CB8AC3E}">
        <p14:creationId xmlns:p14="http://schemas.microsoft.com/office/powerpoint/2010/main" val="1308310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 TargetMode="External"/><Relationship Id="rId2" Type="http://schemas.openxmlformats.org/officeDocument/2006/relationships/hyperlink" Target="https://www.mendeley.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acm.org/publications/policies/artifact-review-badg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hnei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magojr.com/" TargetMode="External"/><Relationship Id="rId2" Type="http://schemas.openxmlformats.org/officeDocument/2006/relationships/hyperlink" Target="http://portal.core.edu.au/conf-rank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a:t>Quelques idées pour vous initier à la lecture d’un article scientifique</a:t>
            </a:r>
          </a:p>
        </p:txBody>
      </p:sp>
      <p:sp>
        <p:nvSpPr>
          <p:cNvPr id="3" name="Sous-titre 2"/>
          <p:cNvSpPr>
            <a:spLocks noGrp="1"/>
          </p:cNvSpPr>
          <p:nvPr>
            <p:ph type="subTitle" idx="1"/>
          </p:nvPr>
        </p:nvSpPr>
        <p:spPr/>
        <p:txBody>
          <a:bodyPr>
            <a:normAutofit fontScale="70000" lnSpcReduction="20000"/>
          </a:bodyPr>
          <a:lstStyle/>
          <a:p>
            <a:endParaRPr lang="fr-FR" dirty="0"/>
          </a:p>
          <a:p>
            <a:r>
              <a:rPr lang="fr-FR" sz="3100" dirty="0"/>
              <a:t>Benjamin NGUYEN</a:t>
            </a:r>
          </a:p>
          <a:p>
            <a:r>
              <a:rPr lang="fr-FR" dirty="0"/>
              <a:t>INSA Centre Val de Loire</a:t>
            </a:r>
          </a:p>
          <a:p>
            <a:r>
              <a:rPr lang="fr-FR" dirty="0"/>
              <a:t>STI 4A – Ouverture Scientifique et Technique </a:t>
            </a:r>
          </a:p>
          <a:p>
            <a:r>
              <a:rPr lang="fr-FR" dirty="0"/>
              <a:t>2/2025</a:t>
            </a:r>
          </a:p>
        </p:txBody>
      </p:sp>
    </p:spTree>
    <p:extLst>
      <p:ext uri="{BB962C8B-B14F-4D97-AF65-F5344CB8AC3E}">
        <p14:creationId xmlns:p14="http://schemas.microsoft.com/office/powerpoint/2010/main" val="853797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 construire sa bibliothèque</a:t>
            </a:r>
          </a:p>
        </p:txBody>
      </p:sp>
      <p:sp>
        <p:nvSpPr>
          <p:cNvPr id="3" name="Espace réservé du contenu 2"/>
          <p:cNvSpPr>
            <a:spLocks noGrp="1"/>
          </p:cNvSpPr>
          <p:nvPr>
            <p:ph idx="1"/>
          </p:nvPr>
        </p:nvSpPr>
        <p:spPr/>
        <p:txBody>
          <a:bodyPr>
            <a:normAutofit lnSpcReduction="10000"/>
          </a:bodyPr>
          <a:lstStyle/>
          <a:p>
            <a:r>
              <a:rPr lang="fr-FR" dirty="0"/>
              <a:t>Avant : sur papier</a:t>
            </a:r>
          </a:p>
          <a:p>
            <a:r>
              <a:rPr lang="fr-FR" dirty="0"/>
              <a:t>Maintenant : bibliothèque virtuelle : </a:t>
            </a:r>
          </a:p>
          <a:p>
            <a:pPr marL="0" indent="0">
              <a:buNone/>
            </a:pPr>
            <a:r>
              <a:rPr lang="fr-FR" dirty="0">
                <a:hlinkClick r:id="rId2"/>
              </a:rPr>
              <a:t>https://www.mendeley.com/</a:t>
            </a:r>
            <a:r>
              <a:rPr lang="fr-FR" dirty="0"/>
              <a:t> </a:t>
            </a:r>
          </a:p>
          <a:p>
            <a:pPr marL="0" indent="0">
              <a:buNone/>
            </a:pPr>
            <a:r>
              <a:rPr lang="fr-FR" dirty="0">
                <a:hlinkClick r:id="rId3"/>
              </a:rPr>
              <a:t>https://www.researchgate.net/</a:t>
            </a:r>
            <a:r>
              <a:rPr lang="fr-FR" dirty="0"/>
              <a:t> </a:t>
            </a:r>
          </a:p>
          <a:p>
            <a:pPr marL="0" indent="0">
              <a:buNone/>
            </a:pPr>
            <a:r>
              <a:rPr lang="fr-FR" dirty="0">
                <a:sym typeface="Wingdings" panose="05000000000000000000" pitchFamily="2" charset="2"/>
              </a:rPr>
              <a:t> </a:t>
            </a:r>
            <a:r>
              <a:rPr lang="fr-FR" dirty="0"/>
              <a:t>Sur un </a:t>
            </a:r>
            <a:r>
              <a:rPr lang="fr-FR" dirty="0" err="1"/>
              <a:t>repository</a:t>
            </a:r>
            <a:endParaRPr lang="fr-FR" dirty="0"/>
          </a:p>
          <a:p>
            <a:pPr lvl="1"/>
            <a:r>
              <a:rPr lang="fr-FR" dirty="0"/>
              <a:t>Aspect « communauté » avec questions et réponses</a:t>
            </a:r>
          </a:p>
          <a:p>
            <a:r>
              <a:rPr lang="fr-FR" dirty="0"/>
              <a:t>Constitution de références sous Latex (fichiers .bib)</a:t>
            </a:r>
          </a:p>
          <a:p>
            <a:endParaRPr lang="fr-FR" dirty="0"/>
          </a:p>
          <a:p>
            <a:pPr marL="0" indent="0">
              <a:buNone/>
            </a:pPr>
            <a:r>
              <a:rPr lang="fr-FR" dirty="0">
                <a:solidFill>
                  <a:srgbClr val="FF0000"/>
                </a:solidFill>
              </a:rPr>
              <a:t>Il faut être capable de retrouver (rapidement) un article si besoin !</a:t>
            </a:r>
          </a:p>
        </p:txBody>
      </p:sp>
    </p:spTree>
    <p:extLst>
      <p:ext uri="{BB962C8B-B14F-4D97-AF65-F5344CB8AC3E}">
        <p14:creationId xmlns:p14="http://schemas.microsoft.com/office/powerpoint/2010/main" val="282517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comprendre les expérimentations</a:t>
            </a:r>
          </a:p>
        </p:txBody>
      </p:sp>
      <p:sp>
        <p:nvSpPr>
          <p:cNvPr id="3" name="Espace réservé du contenu 2"/>
          <p:cNvSpPr>
            <a:spLocks noGrp="1"/>
          </p:cNvSpPr>
          <p:nvPr>
            <p:ph idx="1"/>
          </p:nvPr>
        </p:nvSpPr>
        <p:spPr/>
        <p:txBody>
          <a:bodyPr/>
          <a:lstStyle/>
          <a:p>
            <a:r>
              <a:rPr lang="fr-FR" dirty="0"/>
              <a:t>Répétabilité des expériences : un point très important !</a:t>
            </a:r>
          </a:p>
          <a:p>
            <a:r>
              <a:rPr lang="fr-FR" dirty="0" err="1"/>
              <a:t>Cf</a:t>
            </a:r>
            <a:r>
              <a:rPr lang="fr-FR" dirty="0"/>
              <a:t> : </a:t>
            </a:r>
            <a:r>
              <a:rPr lang="fr-FR" dirty="0">
                <a:hlinkClick r:id="rId2"/>
              </a:rPr>
              <a:t>https://www.acm.org/publications/policies/artifact-review-badging</a:t>
            </a:r>
            <a:r>
              <a:rPr lang="fr-FR" dirty="0"/>
              <a:t> </a:t>
            </a:r>
          </a:p>
          <a:p>
            <a:pPr lvl="1"/>
            <a:r>
              <a:rPr lang="fr-FR" dirty="0"/>
              <a:t>Répétabilité : même équipe, même setup</a:t>
            </a:r>
          </a:p>
          <a:p>
            <a:pPr lvl="1"/>
            <a:r>
              <a:rPr lang="fr-FR" dirty="0" err="1"/>
              <a:t>Réplicabilité</a:t>
            </a:r>
            <a:r>
              <a:rPr lang="fr-FR" dirty="0"/>
              <a:t> : équipe différente, même setup</a:t>
            </a:r>
          </a:p>
          <a:p>
            <a:pPr lvl="1"/>
            <a:r>
              <a:rPr lang="fr-FR" dirty="0"/>
              <a:t>Reproductibilité : équipe différente, setup différent</a:t>
            </a:r>
          </a:p>
          <a:p>
            <a:r>
              <a:rPr lang="fr-FR" dirty="0"/>
              <a:t>Qualité du code : expérimentation ne signifie pas existence d’un prototype</a:t>
            </a:r>
          </a:p>
          <a:p>
            <a:pPr lvl="1"/>
            <a:endParaRPr lang="fr-FR" dirty="0"/>
          </a:p>
        </p:txBody>
      </p:sp>
    </p:spTree>
    <p:extLst>
      <p:ext uri="{BB962C8B-B14F-4D97-AF65-F5344CB8AC3E}">
        <p14:creationId xmlns:p14="http://schemas.microsoft.com/office/powerpoint/2010/main" val="383265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60858"/>
            <a:ext cx="10515600" cy="851425"/>
          </a:xfrm>
        </p:spPr>
        <p:txBody>
          <a:bodyPr/>
          <a:lstStyle/>
          <a:p>
            <a:r>
              <a:rPr lang="fr-FR" dirty="0"/>
              <a:t>Travail à réaliser</a:t>
            </a:r>
          </a:p>
        </p:txBody>
      </p:sp>
      <p:sp>
        <p:nvSpPr>
          <p:cNvPr id="3" name="Espace réservé du contenu 2"/>
          <p:cNvSpPr>
            <a:spLocks noGrp="1"/>
          </p:cNvSpPr>
          <p:nvPr>
            <p:ph idx="1"/>
          </p:nvPr>
        </p:nvSpPr>
        <p:spPr>
          <a:xfrm>
            <a:off x="838200" y="1825625"/>
            <a:ext cx="10515600" cy="4273025"/>
          </a:xfrm>
        </p:spPr>
        <p:txBody>
          <a:bodyPr>
            <a:normAutofit fontScale="85000" lnSpcReduction="20000"/>
          </a:bodyPr>
          <a:lstStyle/>
          <a:p>
            <a:r>
              <a:rPr lang="fr-FR" dirty="0"/>
              <a:t>Présentation du contexte </a:t>
            </a:r>
            <a:r>
              <a:rPr lang="fr-FR" i="1" dirty="0"/>
              <a:t>(et en principe à relativiser par rapport au contexte de votre recherche)</a:t>
            </a:r>
          </a:p>
          <a:p>
            <a:r>
              <a:rPr lang="fr-FR" dirty="0"/>
              <a:t>Présentation de la problématique</a:t>
            </a:r>
          </a:p>
          <a:p>
            <a:r>
              <a:rPr lang="fr-FR" dirty="0"/>
              <a:t>Présentation des contributions </a:t>
            </a:r>
          </a:p>
          <a:p>
            <a:pPr lvl="1"/>
            <a:r>
              <a:rPr lang="fr-FR" dirty="0"/>
              <a:t>Explication plus ou moins détaillée selon le temps donné pour présenter l’article ou l’espace donné dans la fiche de lecture</a:t>
            </a:r>
          </a:p>
          <a:p>
            <a:pPr lvl="1"/>
            <a:r>
              <a:rPr lang="fr-FR" dirty="0"/>
              <a:t>Les commenter de manière critique : Les contributions sont-elles claires ? Les théorèmes sont-ils prouvés de manière convaincante ? Seriez-vous capable de les réexpliquer ? Est-il facile d’implémenter les algorithmes ou de les adapter à un autre contexte? Paramètres convaincants et pertinents ? (liste non exhaustive)</a:t>
            </a:r>
          </a:p>
          <a:p>
            <a:r>
              <a:rPr lang="fr-FR" dirty="0"/>
              <a:t>Discussion sur l’intérêt des annexes (si besoin)</a:t>
            </a:r>
          </a:p>
          <a:p>
            <a:r>
              <a:rPr lang="fr-FR" dirty="0"/>
              <a:t>Expérimentation et/ou prototype (cf. reproductibilité de la recherche)</a:t>
            </a:r>
          </a:p>
          <a:p>
            <a:r>
              <a:rPr lang="fr-FR" dirty="0"/>
              <a:t>Comme les articles peuvent être anciens : relativiser (mise en perspective historique) et commenter le « vieillissement » de l’article</a:t>
            </a:r>
          </a:p>
        </p:txBody>
      </p:sp>
    </p:spTree>
    <p:extLst>
      <p:ext uri="{BB962C8B-B14F-4D97-AF65-F5344CB8AC3E}">
        <p14:creationId xmlns:p14="http://schemas.microsoft.com/office/powerpoint/2010/main" val="3042658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 ce qu’un article scientifique ?</a:t>
            </a:r>
          </a:p>
        </p:txBody>
      </p:sp>
      <p:sp>
        <p:nvSpPr>
          <p:cNvPr id="3" name="Espace réservé du contenu 2"/>
          <p:cNvSpPr>
            <a:spLocks noGrp="1"/>
          </p:cNvSpPr>
          <p:nvPr>
            <p:ph idx="1"/>
          </p:nvPr>
        </p:nvSpPr>
        <p:spPr/>
        <p:txBody>
          <a:bodyPr>
            <a:normAutofit fontScale="77500" lnSpcReduction="20000"/>
          </a:bodyPr>
          <a:lstStyle/>
          <a:p>
            <a:r>
              <a:rPr lang="fr-FR" dirty="0"/>
              <a:t>Différent d’un article de journal généraliste </a:t>
            </a:r>
            <a:r>
              <a:rPr lang="fr-FR" dirty="0" err="1"/>
              <a:t>e.g</a:t>
            </a:r>
            <a:r>
              <a:rPr lang="fr-FR" dirty="0"/>
              <a:t>. Le Monde</a:t>
            </a:r>
          </a:p>
          <a:p>
            <a:r>
              <a:rPr lang="fr-FR" dirty="0"/>
              <a:t>Différent d’un article d’un journal de vulgarisation </a:t>
            </a:r>
            <a:r>
              <a:rPr lang="fr-FR" dirty="0" err="1"/>
              <a:t>e.g</a:t>
            </a:r>
            <a:r>
              <a:rPr lang="fr-FR" dirty="0"/>
              <a:t>. Pour la Science</a:t>
            </a:r>
          </a:p>
          <a:p>
            <a:r>
              <a:rPr lang="fr-FR" dirty="0"/>
              <a:t>Différent d’un post de blog </a:t>
            </a:r>
            <a:r>
              <a:rPr lang="fr-FR" dirty="0" err="1"/>
              <a:t>e.g</a:t>
            </a:r>
            <a:r>
              <a:rPr lang="fr-FR" dirty="0"/>
              <a:t>. </a:t>
            </a:r>
            <a:r>
              <a:rPr lang="fr-FR" dirty="0">
                <a:hlinkClick r:id="rId2"/>
              </a:rPr>
              <a:t>https://www.schneier.com/</a:t>
            </a:r>
            <a:r>
              <a:rPr lang="fr-FR" dirty="0"/>
              <a:t> (dans les blogs techniques parfois des articles scientifiques sont cités)</a:t>
            </a:r>
          </a:p>
          <a:p>
            <a:endParaRPr lang="fr-FR" dirty="0"/>
          </a:p>
          <a:p>
            <a:r>
              <a:rPr lang="fr-FR" dirty="0"/>
              <a:t>Un article scientifique (hors </a:t>
            </a:r>
            <a:r>
              <a:rPr lang="fr-FR" dirty="0" err="1"/>
              <a:t>survey</a:t>
            </a:r>
            <a:r>
              <a:rPr lang="fr-FR" dirty="0"/>
              <a:t>) présente en général :</a:t>
            </a:r>
          </a:p>
          <a:p>
            <a:pPr lvl="1"/>
            <a:r>
              <a:rPr lang="fr-FR" dirty="0"/>
              <a:t>Une problématique / problème existante ou nouvelle</a:t>
            </a:r>
          </a:p>
          <a:p>
            <a:pPr lvl="1"/>
            <a:r>
              <a:rPr lang="fr-FR" dirty="0"/>
              <a:t>Une démarche </a:t>
            </a:r>
            <a:r>
              <a:rPr lang="fr-FR" b="1" dirty="0"/>
              <a:t>originale</a:t>
            </a:r>
            <a:r>
              <a:rPr lang="fr-FR" dirty="0"/>
              <a:t> des auteurs (</a:t>
            </a:r>
            <a:r>
              <a:rPr lang="fr-FR" dirty="0" err="1"/>
              <a:t>cf</a:t>
            </a:r>
            <a:r>
              <a:rPr lang="fr-FR" dirty="0"/>
              <a:t> questions de plagiat)</a:t>
            </a:r>
          </a:p>
          <a:p>
            <a:pPr lvl="1"/>
            <a:r>
              <a:rPr lang="fr-FR" dirty="0"/>
              <a:t>Une bibliographie (références)</a:t>
            </a:r>
          </a:p>
          <a:p>
            <a:pPr lvl="1"/>
            <a:r>
              <a:rPr lang="fr-FR" dirty="0"/>
              <a:t>Un positionnement par rapport à l’état de l’art</a:t>
            </a:r>
          </a:p>
          <a:p>
            <a:pPr lvl="1"/>
            <a:r>
              <a:rPr lang="fr-FR" dirty="0"/>
              <a:t>Apporte des solutions (ou une progression vers la solution) théoriques ou techniques à ce problème (on parle en général de </a:t>
            </a:r>
            <a:r>
              <a:rPr lang="fr-FR" i="1" dirty="0"/>
              <a:t>contributions</a:t>
            </a:r>
            <a:r>
              <a:rPr lang="fr-FR" dirty="0"/>
              <a:t>)</a:t>
            </a:r>
          </a:p>
          <a:p>
            <a:pPr lvl="1"/>
            <a:r>
              <a:rPr lang="fr-FR" dirty="0"/>
              <a:t>Prouve et/ou évalue expérimentalement les résultats</a:t>
            </a:r>
          </a:p>
          <a:p>
            <a:pPr lvl="1"/>
            <a:r>
              <a:rPr lang="fr-FR" dirty="0"/>
              <a:t>Des applications des résultats</a:t>
            </a:r>
          </a:p>
          <a:p>
            <a:pPr lvl="1"/>
            <a:r>
              <a:rPr lang="fr-FR" dirty="0"/>
              <a:t>Des travaux futurs liés à ce qui est présenté dans l’article</a:t>
            </a:r>
          </a:p>
          <a:p>
            <a:pPr marL="457200" lvl="1" indent="0">
              <a:buNone/>
            </a:pPr>
            <a:endParaRPr lang="fr-FR" dirty="0"/>
          </a:p>
        </p:txBody>
      </p:sp>
    </p:spTree>
    <p:extLst>
      <p:ext uri="{BB962C8B-B14F-4D97-AF65-F5344CB8AC3E}">
        <p14:creationId xmlns:p14="http://schemas.microsoft.com/office/powerpoint/2010/main" val="22487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Critères « d’intégrité » de la recherche scientifique</a:t>
            </a:r>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Selon le HCERES (Haut Commissariat à l’Evaluation de la Recherche Scientifique)</a:t>
            </a:r>
          </a:p>
          <a:p>
            <a:r>
              <a:rPr lang="fr-FR" b="1" dirty="0"/>
              <a:t>La fiabilité</a:t>
            </a:r>
            <a:r>
              <a:rPr lang="fr-FR" dirty="0"/>
              <a:t> dans la conception, la méthodologie, l’analyse et l’utilisation des ressources.</a:t>
            </a:r>
          </a:p>
          <a:p>
            <a:r>
              <a:rPr lang="fr-FR" b="1" dirty="0"/>
              <a:t>L’honnêteté</a:t>
            </a:r>
            <a:r>
              <a:rPr lang="fr-FR" dirty="0"/>
              <a:t> dans l’élaboration, la réalisation, l’évaluation et la diffusion de la recherche, d’une manière transparente, juste, complète et objective.</a:t>
            </a:r>
          </a:p>
          <a:p>
            <a:r>
              <a:rPr lang="fr-FR" b="1" dirty="0"/>
              <a:t>Le respect</a:t>
            </a:r>
            <a:r>
              <a:rPr lang="fr-FR" dirty="0"/>
              <a:t> envers les collègues, les participants à la recherche, la société, les écosystèmes, l’héritage culturel et l’environnement.</a:t>
            </a:r>
          </a:p>
          <a:p>
            <a:r>
              <a:rPr lang="fr-FR" b="1" dirty="0"/>
              <a:t>La responsabilité</a:t>
            </a:r>
            <a:r>
              <a:rPr lang="fr-FR" dirty="0"/>
              <a:t> pour les activités de recherche, de l’idée à la publication, leur gestion et leur organisation, pour la formation, la supervision et le mentorat, et pour les implications plus générales de la recherche.</a:t>
            </a:r>
          </a:p>
          <a:p>
            <a:endParaRPr lang="fr-FR" dirty="0"/>
          </a:p>
        </p:txBody>
      </p:sp>
    </p:spTree>
    <p:extLst>
      <p:ext uri="{BB962C8B-B14F-4D97-AF65-F5344CB8AC3E}">
        <p14:creationId xmlns:p14="http://schemas.microsoft.com/office/powerpoint/2010/main" val="402499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lire un article scientifique ?</a:t>
            </a:r>
          </a:p>
        </p:txBody>
      </p:sp>
      <p:sp>
        <p:nvSpPr>
          <p:cNvPr id="3" name="Espace réservé du contenu 2"/>
          <p:cNvSpPr>
            <a:spLocks noGrp="1"/>
          </p:cNvSpPr>
          <p:nvPr>
            <p:ph idx="1"/>
          </p:nvPr>
        </p:nvSpPr>
        <p:spPr/>
        <p:txBody>
          <a:bodyPr>
            <a:normAutofit fontScale="85000" lnSpcReduction="20000"/>
          </a:bodyPr>
          <a:lstStyle/>
          <a:p>
            <a:r>
              <a:rPr lang="fr-FR" dirty="0"/>
              <a:t>Si vous êtes un chercheur (dans le public ou le privé)</a:t>
            </a:r>
          </a:p>
          <a:p>
            <a:pPr lvl="1"/>
            <a:r>
              <a:rPr lang="fr-FR" dirty="0"/>
              <a:t>Trouver des résultats récents utilisables dans vos recherches (construction d’une bibliographie)</a:t>
            </a:r>
          </a:p>
          <a:p>
            <a:pPr lvl="1"/>
            <a:r>
              <a:rPr lang="fr-FR" dirty="0"/>
              <a:t>Comprendre et comparer ce que font d’autres équipes sur votre </a:t>
            </a:r>
            <a:r>
              <a:rPr lang="fr-FR" dirty="0" err="1"/>
              <a:t>domain</a:t>
            </a:r>
            <a:r>
              <a:rPr lang="fr-FR" dirty="0"/>
              <a:t> de recherches</a:t>
            </a:r>
          </a:p>
          <a:p>
            <a:pPr lvl="1"/>
            <a:r>
              <a:rPr lang="fr-FR" dirty="0"/>
              <a:t>Se construire le bagage nécessaire dans un domaine pour apporter des contributions</a:t>
            </a:r>
          </a:p>
          <a:p>
            <a:r>
              <a:rPr lang="fr-FR" dirty="0"/>
              <a:t>Si vous êtes un ingénieur</a:t>
            </a:r>
          </a:p>
          <a:p>
            <a:pPr lvl="1"/>
            <a:r>
              <a:rPr lang="fr-FR" dirty="0"/>
              <a:t>Se tenir au courant des derniers développements de la recherche et trouver des idées nouvelles à appliquer ou des </a:t>
            </a:r>
            <a:r>
              <a:rPr lang="fr-FR" dirty="0" err="1"/>
              <a:t>protos</a:t>
            </a:r>
            <a:r>
              <a:rPr lang="fr-FR" dirty="0"/>
              <a:t> logiciels à industrialiser</a:t>
            </a:r>
          </a:p>
          <a:p>
            <a:pPr lvl="1"/>
            <a:r>
              <a:rPr lang="fr-FR" b="1" dirty="0"/>
              <a:t>Note</a:t>
            </a:r>
            <a:r>
              <a:rPr lang="fr-FR" dirty="0"/>
              <a:t> : souvent les papiers de recherche sont librement disponibles, et leur qualité dépend du « </a:t>
            </a:r>
            <a:r>
              <a:rPr lang="fr-FR" dirty="0" err="1"/>
              <a:t>peer</a:t>
            </a:r>
            <a:r>
              <a:rPr lang="fr-FR" dirty="0"/>
              <a:t> </a:t>
            </a:r>
            <a:r>
              <a:rPr lang="fr-FR" dirty="0" err="1"/>
              <a:t>review</a:t>
            </a:r>
            <a:r>
              <a:rPr lang="fr-FR" dirty="0"/>
              <a:t> »</a:t>
            </a:r>
          </a:p>
          <a:p>
            <a:r>
              <a:rPr lang="fr-FR" dirty="0"/>
              <a:t>Pour le présenter à d’autres (votre équipe, votre responsable)</a:t>
            </a:r>
          </a:p>
          <a:p>
            <a:r>
              <a:rPr lang="fr-FR" dirty="0"/>
              <a:t>Pour l’intérêt scientifique</a:t>
            </a:r>
          </a:p>
          <a:p>
            <a:pPr lvl="1"/>
            <a:r>
              <a:rPr lang="fr-FR" dirty="0"/>
              <a:t>Mieux comprendre le domaine</a:t>
            </a:r>
          </a:p>
          <a:p>
            <a:pPr lvl="1"/>
            <a:r>
              <a:rPr lang="fr-FR" dirty="0"/>
              <a:t>Appréhender les résultats présentés sous forme scientifique</a:t>
            </a:r>
          </a:p>
          <a:p>
            <a:pPr marL="457200" lvl="1" indent="0">
              <a:buNone/>
            </a:pPr>
            <a:endParaRPr lang="fr-FR" dirty="0"/>
          </a:p>
        </p:txBody>
      </p:sp>
    </p:spTree>
    <p:extLst>
      <p:ext uri="{BB962C8B-B14F-4D97-AF65-F5344CB8AC3E}">
        <p14:creationId xmlns:p14="http://schemas.microsoft.com/office/powerpoint/2010/main" val="12416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écrire un article scientifique ?</a:t>
            </a:r>
          </a:p>
        </p:txBody>
      </p:sp>
      <p:sp>
        <p:nvSpPr>
          <p:cNvPr id="3" name="Espace réservé du contenu 2"/>
          <p:cNvSpPr>
            <a:spLocks noGrp="1"/>
          </p:cNvSpPr>
          <p:nvPr>
            <p:ph idx="1"/>
          </p:nvPr>
        </p:nvSpPr>
        <p:spPr/>
        <p:txBody>
          <a:bodyPr>
            <a:normAutofit fontScale="92500" lnSpcReduction="10000"/>
          </a:bodyPr>
          <a:lstStyle/>
          <a:p>
            <a:endParaRPr lang="fr-FR" dirty="0"/>
          </a:p>
          <a:p>
            <a:r>
              <a:rPr lang="fr-FR" dirty="0"/>
              <a:t>Pour synthétiser vos idées</a:t>
            </a:r>
          </a:p>
          <a:p>
            <a:r>
              <a:rPr lang="fr-FR" dirty="0"/>
              <a:t>Pour garder une trace de votre travail</a:t>
            </a:r>
          </a:p>
          <a:p>
            <a:r>
              <a:rPr lang="fr-FR" dirty="0"/>
              <a:t>Pour diffuser vos idées et vos résultats</a:t>
            </a:r>
          </a:p>
          <a:p>
            <a:r>
              <a:rPr lang="fr-FR" dirty="0"/>
              <a:t>Pour confronter à l’avis de vos « pairs »</a:t>
            </a:r>
          </a:p>
          <a:p>
            <a:r>
              <a:rPr lang="fr-FR" dirty="0"/>
              <a:t>Pour obtenir des commentaires pour améliorer votre travail de la part des pairs</a:t>
            </a:r>
          </a:p>
          <a:p>
            <a:r>
              <a:rPr lang="fr-FR" dirty="0"/>
              <a:t>Pour permettre à d’autres d’exploiter vos résultats</a:t>
            </a:r>
          </a:p>
          <a:p>
            <a:r>
              <a:rPr lang="fr-FR" dirty="0"/>
              <a:t>Parce que ça fait partie de votre travail et qu’on attend ça de vous (HCERES / entreprise)</a:t>
            </a:r>
          </a:p>
          <a:p>
            <a:pPr marL="0" indent="0">
              <a:buNone/>
            </a:pPr>
            <a:endParaRPr lang="fr-FR" dirty="0"/>
          </a:p>
        </p:txBody>
      </p:sp>
    </p:spTree>
    <p:extLst>
      <p:ext uri="{BB962C8B-B14F-4D97-AF65-F5344CB8AC3E}">
        <p14:creationId xmlns:p14="http://schemas.microsoft.com/office/powerpoint/2010/main" val="34332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processus du « </a:t>
            </a:r>
            <a:r>
              <a:rPr lang="fr-FR" dirty="0" err="1"/>
              <a:t>peer</a:t>
            </a:r>
            <a:r>
              <a:rPr lang="fr-FR" dirty="0"/>
              <a:t> </a:t>
            </a:r>
            <a:r>
              <a:rPr lang="fr-FR" dirty="0" err="1"/>
              <a:t>review</a:t>
            </a:r>
            <a:r>
              <a:rPr lang="fr-FR" dirty="0"/>
              <a:t> »</a:t>
            </a:r>
          </a:p>
        </p:txBody>
      </p:sp>
      <p:sp>
        <p:nvSpPr>
          <p:cNvPr id="3" name="Espace réservé du contenu 2"/>
          <p:cNvSpPr>
            <a:spLocks noGrp="1"/>
          </p:cNvSpPr>
          <p:nvPr>
            <p:ph idx="1"/>
          </p:nvPr>
        </p:nvSpPr>
        <p:spPr>
          <a:xfrm>
            <a:off x="838200" y="1825625"/>
            <a:ext cx="6731442" cy="4351338"/>
          </a:xfrm>
        </p:spPr>
        <p:txBody>
          <a:bodyPr>
            <a:normAutofit fontScale="92500" lnSpcReduction="20000"/>
          </a:bodyPr>
          <a:lstStyle/>
          <a:p>
            <a:r>
              <a:rPr lang="fr-FR" dirty="0"/>
              <a:t>Le principe de la publication scientifique est basé sur la confrontation de ses résultats à un comité de chercheurs qui évalue de manière anonyme votre travail (soumission). En général 3 ou 4 personnes lisent et commentent votre article.</a:t>
            </a:r>
          </a:p>
          <a:p>
            <a:r>
              <a:rPr lang="fr-FR" dirty="0"/>
              <a:t>La durée et la qualité de l’évaluation est variable (peut durer plusieurs années)</a:t>
            </a:r>
          </a:p>
          <a:p>
            <a:r>
              <a:rPr lang="fr-FR" dirty="0"/>
              <a:t>On accorde une meilleure crédibilité aux résultats publiés dans des arènes compétitives / bien cotées / à large audience (sujet à débat)</a:t>
            </a:r>
          </a:p>
          <a:p>
            <a:pPr lvl="1"/>
            <a:r>
              <a:rPr lang="fr-FR" dirty="0"/>
              <a:t>Classement « </a:t>
            </a:r>
            <a:r>
              <a:rPr lang="fr-FR" dirty="0" err="1"/>
              <a:t>Core</a:t>
            </a:r>
            <a:r>
              <a:rPr lang="fr-FR" dirty="0"/>
              <a:t> » </a:t>
            </a:r>
            <a:r>
              <a:rPr lang="fr-FR" dirty="0">
                <a:hlinkClick r:id="rId2"/>
              </a:rPr>
              <a:t>http://portal.core.edu.au/conf-ranks/</a:t>
            </a:r>
            <a:endParaRPr lang="fr-FR" dirty="0"/>
          </a:p>
          <a:p>
            <a:pPr lvl="1"/>
            <a:r>
              <a:rPr lang="fr-FR" dirty="0"/>
              <a:t>Classement SJR </a:t>
            </a:r>
            <a:r>
              <a:rPr lang="fr-FR" dirty="0">
                <a:hlinkClick r:id="rId3"/>
              </a:rPr>
              <a:t>https://www.scimagojr.com/</a:t>
            </a:r>
            <a:r>
              <a:rPr lang="fr-FR" dirty="0"/>
              <a:t> </a:t>
            </a:r>
          </a:p>
          <a:p>
            <a:pPr lvl="1"/>
            <a:endParaRPr lang="fr-FR" dirty="0"/>
          </a:p>
        </p:txBody>
      </p:sp>
      <p:sp>
        <p:nvSpPr>
          <p:cNvPr id="5" name="Rectangle 4"/>
          <p:cNvSpPr/>
          <p:nvPr/>
        </p:nvSpPr>
        <p:spPr>
          <a:xfrm>
            <a:off x="8841850" y="1184744"/>
            <a:ext cx="2282025" cy="6408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Rapport Interne /</a:t>
            </a:r>
          </a:p>
          <a:p>
            <a:pPr algn="ctr"/>
            <a:r>
              <a:rPr lang="fr-FR" dirty="0" err="1"/>
              <a:t>Draft</a:t>
            </a:r>
            <a:r>
              <a:rPr lang="fr-FR" dirty="0"/>
              <a:t> préliminaire</a:t>
            </a:r>
          </a:p>
        </p:txBody>
      </p:sp>
      <p:sp>
        <p:nvSpPr>
          <p:cNvPr id="6" name="Rectangle 5"/>
          <p:cNvSpPr/>
          <p:nvPr/>
        </p:nvSpPr>
        <p:spPr>
          <a:xfrm>
            <a:off x="8841850" y="2324803"/>
            <a:ext cx="2282025" cy="6408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Rapport de recherche / </a:t>
            </a:r>
            <a:r>
              <a:rPr lang="fr-FR" dirty="0" err="1"/>
              <a:t>preprint</a:t>
            </a:r>
            <a:endParaRPr lang="fr-FR" dirty="0"/>
          </a:p>
        </p:txBody>
      </p:sp>
      <p:sp>
        <p:nvSpPr>
          <p:cNvPr id="7" name="Rectangle 6"/>
          <p:cNvSpPr/>
          <p:nvPr/>
        </p:nvSpPr>
        <p:spPr>
          <a:xfrm>
            <a:off x="8841847" y="3360413"/>
            <a:ext cx="2282025" cy="640881"/>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 présenté dans un atelier (workshop)</a:t>
            </a:r>
          </a:p>
        </p:txBody>
      </p:sp>
      <p:sp>
        <p:nvSpPr>
          <p:cNvPr id="8" name="Rectangle 7"/>
          <p:cNvSpPr/>
          <p:nvPr/>
        </p:nvSpPr>
        <p:spPr>
          <a:xfrm>
            <a:off x="8841848" y="4380637"/>
            <a:ext cx="2282025" cy="64088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 présenté dans une conférence</a:t>
            </a:r>
          </a:p>
        </p:txBody>
      </p:sp>
      <p:sp>
        <p:nvSpPr>
          <p:cNvPr id="9" name="Rectangle 8"/>
          <p:cNvSpPr/>
          <p:nvPr/>
        </p:nvSpPr>
        <p:spPr>
          <a:xfrm>
            <a:off x="8841849" y="5536082"/>
            <a:ext cx="2282025" cy="8965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Article présenté dans une revue scientifique (journal) </a:t>
            </a:r>
            <a:r>
              <a:rPr lang="fr-FR" dirty="0" err="1"/>
              <a:t>e.g</a:t>
            </a:r>
            <a:r>
              <a:rPr lang="fr-FR" dirty="0"/>
              <a:t>. Nature</a:t>
            </a:r>
          </a:p>
        </p:txBody>
      </p:sp>
      <p:cxnSp>
        <p:nvCxnSpPr>
          <p:cNvPr id="11" name="Connecteur droit avec flèche 10"/>
          <p:cNvCxnSpPr>
            <a:stCxn id="5" idx="2"/>
            <a:endCxn id="6" idx="0"/>
          </p:cNvCxnSpPr>
          <p:nvPr/>
        </p:nvCxnSpPr>
        <p:spPr>
          <a:xfrm>
            <a:off x="9982863" y="1825625"/>
            <a:ext cx="0" cy="49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6" idx="2"/>
            <a:endCxn id="7" idx="0"/>
          </p:cNvCxnSpPr>
          <p:nvPr/>
        </p:nvCxnSpPr>
        <p:spPr>
          <a:xfrm flipH="1">
            <a:off x="9982860" y="2965684"/>
            <a:ext cx="3" cy="394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a:stCxn id="7" idx="2"/>
            <a:endCxn id="8" idx="0"/>
          </p:cNvCxnSpPr>
          <p:nvPr/>
        </p:nvCxnSpPr>
        <p:spPr>
          <a:xfrm>
            <a:off x="9982860" y="4001294"/>
            <a:ext cx="1" cy="37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a:stCxn id="8" idx="2"/>
            <a:endCxn id="9" idx="0"/>
          </p:cNvCxnSpPr>
          <p:nvPr/>
        </p:nvCxnSpPr>
        <p:spPr>
          <a:xfrm>
            <a:off x="9982861" y="5021518"/>
            <a:ext cx="1" cy="514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rot="5400000">
            <a:off x="10543148" y="3816628"/>
            <a:ext cx="2121030" cy="369332"/>
          </a:xfrm>
          <a:prstGeom prst="rect">
            <a:avLst/>
          </a:prstGeom>
          <a:noFill/>
        </p:spPr>
        <p:txBody>
          <a:bodyPr wrap="none" rtlCol="0">
            <a:spAutoFit/>
          </a:bodyPr>
          <a:lstStyle/>
          <a:p>
            <a:r>
              <a:rPr lang="fr-FR" dirty="0"/>
              <a:t>Confiance croissante</a:t>
            </a:r>
          </a:p>
        </p:txBody>
      </p:sp>
      <p:pic>
        <p:nvPicPr>
          <p:cNvPr id="10" name="Picture 9" descr="A person wearing glasses&#10;&#10;Description automatically generated">
            <a:extLst>
              <a:ext uri="{FF2B5EF4-FFF2-40B4-BE49-F238E27FC236}">
                <a16:creationId xmlns:a16="http://schemas.microsoft.com/office/drawing/2014/main" id="{B50597FE-8E9E-4470-8E0A-FD35532B92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95345" y="14056"/>
            <a:ext cx="1975028" cy="1110953"/>
          </a:xfrm>
          <a:prstGeom prst="rect">
            <a:avLst/>
          </a:prstGeom>
        </p:spPr>
      </p:pic>
    </p:spTree>
    <p:extLst>
      <p:ext uri="{BB962C8B-B14F-4D97-AF65-F5344CB8AC3E}">
        <p14:creationId xmlns:p14="http://schemas.microsoft.com/office/powerpoint/2010/main" val="318734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Où trouver un article scientifique</a:t>
            </a:r>
          </a:p>
        </p:txBody>
      </p:sp>
      <p:sp>
        <p:nvSpPr>
          <p:cNvPr id="3" name="Espace réservé du contenu 2"/>
          <p:cNvSpPr>
            <a:spLocks noGrp="1"/>
          </p:cNvSpPr>
          <p:nvPr>
            <p:ph idx="1"/>
          </p:nvPr>
        </p:nvSpPr>
        <p:spPr/>
        <p:txBody>
          <a:bodyPr/>
          <a:lstStyle/>
          <a:p>
            <a:r>
              <a:rPr lang="fr-FR" dirty="0"/>
              <a:t>Sur les sites des éditeurs (parfois payant : IEEE, ACM, Elsevier, …) : version finale de l’article</a:t>
            </a:r>
          </a:p>
          <a:p>
            <a:pPr lvl="1"/>
            <a:r>
              <a:rPr lang="fr-FR" dirty="0"/>
              <a:t>Ces articles, tirés de journaux ou de </a:t>
            </a:r>
            <a:r>
              <a:rPr lang="fr-FR" i="1" dirty="0" err="1"/>
              <a:t>proceedings</a:t>
            </a:r>
            <a:r>
              <a:rPr lang="fr-FR" dirty="0"/>
              <a:t> de conférences sont ainsi regroupés thématiquement</a:t>
            </a:r>
          </a:p>
          <a:p>
            <a:r>
              <a:rPr lang="fr-FR" dirty="0"/>
              <a:t>Sur des sites de </a:t>
            </a:r>
            <a:r>
              <a:rPr lang="fr-FR" dirty="0" err="1"/>
              <a:t>préprints</a:t>
            </a:r>
            <a:r>
              <a:rPr lang="fr-FR" dirty="0"/>
              <a:t> : </a:t>
            </a:r>
            <a:r>
              <a:rPr lang="fr-FR" dirty="0" err="1"/>
              <a:t>arXiv</a:t>
            </a:r>
            <a:r>
              <a:rPr lang="fr-FR" dirty="0"/>
              <a:t>, HAL</a:t>
            </a:r>
          </a:p>
          <a:p>
            <a:r>
              <a:rPr lang="fr-FR" dirty="0"/>
              <a:t>Via un site de bibliographie : DBLP </a:t>
            </a:r>
          </a:p>
          <a:p>
            <a:r>
              <a:rPr lang="fr-FR" dirty="0"/>
              <a:t>Sur les sites web des chercheurs</a:t>
            </a:r>
          </a:p>
          <a:p>
            <a:r>
              <a:rPr lang="fr-FR" dirty="0"/>
              <a:t>Sur le web : </a:t>
            </a:r>
            <a:r>
              <a:rPr lang="fr-FR" dirty="0" err="1"/>
              <a:t>google</a:t>
            </a:r>
            <a:r>
              <a:rPr lang="fr-FR" dirty="0"/>
              <a:t> </a:t>
            </a:r>
            <a:r>
              <a:rPr lang="fr-FR" dirty="0" err="1"/>
              <a:t>scholar</a:t>
            </a:r>
            <a:endParaRPr lang="fr-FR" dirty="0"/>
          </a:p>
          <a:p>
            <a:endParaRPr lang="fr-FR" dirty="0"/>
          </a:p>
        </p:txBody>
      </p:sp>
    </p:spTree>
    <p:extLst>
      <p:ext uri="{BB962C8B-B14F-4D97-AF65-F5344CB8AC3E}">
        <p14:creationId xmlns:p14="http://schemas.microsoft.com/office/powerpoint/2010/main" val="53204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lire un article scientifique ?</a:t>
            </a:r>
          </a:p>
        </p:txBody>
      </p:sp>
      <p:sp>
        <p:nvSpPr>
          <p:cNvPr id="3" name="Espace réservé du contenu 2"/>
          <p:cNvSpPr>
            <a:spLocks noGrp="1"/>
          </p:cNvSpPr>
          <p:nvPr>
            <p:ph idx="1"/>
          </p:nvPr>
        </p:nvSpPr>
        <p:spPr/>
        <p:txBody>
          <a:bodyPr>
            <a:normAutofit fontScale="92500" lnSpcReduction="20000"/>
          </a:bodyPr>
          <a:lstStyle/>
          <a:p>
            <a:r>
              <a:rPr lang="fr-FR" dirty="0"/>
              <a:t>Plusieurs niveaux de lecture sont possibles. Lire en détail un article prend beaucoup de temps</a:t>
            </a:r>
          </a:p>
          <a:p>
            <a:pPr lvl="1"/>
            <a:r>
              <a:rPr lang="fr-FR" dirty="0"/>
              <a:t>« Survol » : un article a attiré votre attention (titre, auteur, conférence). On lit le résumé (« abstract »), l’introduction, et on est capable de savoir si l’article est pertinent ou pas pour nous.</a:t>
            </a:r>
          </a:p>
          <a:p>
            <a:pPr lvl="1"/>
            <a:r>
              <a:rPr lang="fr-FR" dirty="0"/>
              <a:t>« Lecture complète » : le sujet vous intéresse, et vous avez lu l’article pour savoir exactement de quoi il parle. Si jamais dans le futur vous avez besoin d’utiliser les résultats, vous savez où les retrouver. Une fiche de lecture rapide (a minima un classement de l’article quelque part) est un plus.  </a:t>
            </a:r>
            <a:r>
              <a:rPr lang="fr-FR" b="1" dirty="0">
                <a:sym typeface="Wingdings" panose="05000000000000000000" pitchFamily="2" charset="2"/>
              </a:rPr>
              <a:t> C’est ce niveau qui est attendu pour le travail de ce module</a:t>
            </a:r>
            <a:endParaRPr lang="fr-FR" b="1" dirty="0"/>
          </a:p>
          <a:p>
            <a:pPr lvl="1"/>
            <a:r>
              <a:rPr lang="fr-FR" dirty="0"/>
              <a:t>« Lecture détaillée » : les résultats de l’article sont utiles pour le sujet sur lequel vous travaillez. Vous avez une maîtrise du contenu de l’article, et vous avez lu certaines parties à de multiples reprises. </a:t>
            </a:r>
            <a:r>
              <a:rPr lang="fr-FR" dirty="0">
                <a:sym typeface="Wingdings" panose="05000000000000000000" pitchFamily="2" charset="2"/>
              </a:rPr>
              <a:t> doctorant travaillant sur sa thèse, ingénieur implémentant un système basé sur des résultats d’un article, travail de stage de 4 mois …</a:t>
            </a:r>
            <a:endParaRPr lang="fr-FR" dirty="0"/>
          </a:p>
        </p:txBody>
      </p:sp>
    </p:spTree>
    <p:extLst>
      <p:ext uri="{BB962C8B-B14F-4D97-AF65-F5344CB8AC3E}">
        <p14:creationId xmlns:p14="http://schemas.microsoft.com/office/powerpoint/2010/main" val="67910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 retenir d’un article scientifique ?</a:t>
            </a:r>
          </a:p>
        </p:txBody>
      </p:sp>
      <p:sp>
        <p:nvSpPr>
          <p:cNvPr id="3" name="Espace réservé du contenu 2"/>
          <p:cNvSpPr>
            <a:spLocks noGrp="1"/>
          </p:cNvSpPr>
          <p:nvPr>
            <p:ph idx="1"/>
          </p:nvPr>
        </p:nvSpPr>
        <p:spPr/>
        <p:txBody>
          <a:bodyPr>
            <a:normAutofit fontScale="77500" lnSpcReduction="20000"/>
          </a:bodyPr>
          <a:lstStyle/>
          <a:p>
            <a:r>
              <a:rPr lang="fr-FR" b="1" dirty="0"/>
              <a:t>Le contexte : </a:t>
            </a:r>
            <a:r>
              <a:rPr lang="fr-FR" dirty="0"/>
              <a:t>les auteurs vous ont convaincu que le contexte de leurs travaux est intéressant. Il y a peut être beaucoup d’autres choses dérivées de ce contexte sur lesquelles vous pourriez contribuer</a:t>
            </a:r>
          </a:p>
          <a:p>
            <a:r>
              <a:rPr lang="fr-FR" b="1" dirty="0"/>
              <a:t>Les résultats :</a:t>
            </a:r>
            <a:r>
              <a:rPr lang="fr-FR" dirty="0"/>
              <a:t> parce que vous allez les réutiliser dans vos travaux de recherche ou d’ingénierie (théorème, algorithmes)</a:t>
            </a:r>
          </a:p>
          <a:p>
            <a:r>
              <a:rPr lang="fr-FR" b="1" dirty="0"/>
              <a:t>Les réalisations techniques : </a:t>
            </a:r>
            <a:r>
              <a:rPr lang="fr-FR" dirty="0"/>
              <a:t>l’article (parfois une démo) présente une réalisation technique relativement aboutie ou une bibliothèque logicielle. (</a:t>
            </a:r>
            <a:r>
              <a:rPr lang="fr-FR" dirty="0" err="1"/>
              <a:t>e.g</a:t>
            </a:r>
            <a:r>
              <a:rPr lang="fr-FR" dirty="0"/>
              <a:t>. bibliothèque de machine </a:t>
            </a:r>
            <a:r>
              <a:rPr lang="fr-FR" dirty="0" err="1"/>
              <a:t>learning</a:t>
            </a:r>
            <a:r>
              <a:rPr lang="fr-FR" dirty="0"/>
              <a:t> WEKA, ARX)</a:t>
            </a:r>
          </a:p>
          <a:p>
            <a:r>
              <a:rPr lang="fr-FR" b="1" dirty="0"/>
              <a:t>La bibliographie :</a:t>
            </a:r>
            <a:r>
              <a:rPr lang="fr-FR" dirty="0"/>
              <a:t> car elle contient des articles de référence à lire absolument ou des pointeurs vers des questions pouvant vous intéresser</a:t>
            </a:r>
          </a:p>
          <a:p>
            <a:r>
              <a:rPr lang="fr-FR" b="1" dirty="0"/>
              <a:t>Les auteurs :</a:t>
            </a:r>
            <a:r>
              <a:rPr lang="fr-FR" dirty="0"/>
              <a:t> des collaborateurs potentiels</a:t>
            </a:r>
          </a:p>
          <a:p>
            <a:r>
              <a:rPr lang="fr-FR" b="1" dirty="0"/>
              <a:t>Les institutions (ou laboratoires) :</a:t>
            </a:r>
            <a:r>
              <a:rPr lang="fr-FR" dirty="0"/>
              <a:t> des centres à visiter ou à suivre</a:t>
            </a:r>
          </a:p>
          <a:p>
            <a:r>
              <a:rPr lang="fr-FR" b="1" dirty="0"/>
              <a:t>Le financement : </a:t>
            </a:r>
            <a:r>
              <a:rPr lang="fr-FR" dirty="0"/>
              <a:t>projets, fonds propres, entreprises (questions éthiques éventuelles)</a:t>
            </a:r>
            <a:endParaRPr lang="fr-FR" b="1" dirty="0"/>
          </a:p>
        </p:txBody>
      </p:sp>
    </p:spTree>
    <p:extLst>
      <p:ext uri="{BB962C8B-B14F-4D97-AF65-F5344CB8AC3E}">
        <p14:creationId xmlns:p14="http://schemas.microsoft.com/office/powerpoint/2010/main" val="35185900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1341</Words>
  <Application>Microsoft Macintosh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Thème Office</vt:lpstr>
      <vt:lpstr>Quelques idées pour vous initier à la lecture d’un article scientifique</vt:lpstr>
      <vt:lpstr>Qu’est ce qu’un article scientifique ?</vt:lpstr>
      <vt:lpstr>Critères « d’intégrité » de la recherche scientifique</vt:lpstr>
      <vt:lpstr>Pourquoi lire un article scientifique ?</vt:lpstr>
      <vt:lpstr>Pourquoi écrire un article scientifique ?</vt:lpstr>
      <vt:lpstr>Le processus du « peer review »</vt:lpstr>
      <vt:lpstr>Où trouver un article scientifique</vt:lpstr>
      <vt:lpstr>Comment lire un article scientifique ?</vt:lpstr>
      <vt:lpstr>Que retenir d’un article scientifique ?</vt:lpstr>
      <vt:lpstr>Se construire sa bibliothèque</vt:lpstr>
      <vt:lpstr>Comment comprendre les expérimentations</vt:lpstr>
      <vt:lpstr>Travail à réaliser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BENG</dc:creator>
  <cp:lastModifiedBy>Thomas Aubin</cp:lastModifiedBy>
  <cp:revision>21</cp:revision>
  <dcterms:created xsi:type="dcterms:W3CDTF">2020-02-12T10:15:16Z</dcterms:created>
  <dcterms:modified xsi:type="dcterms:W3CDTF">2025-03-12T09:46:34Z</dcterms:modified>
</cp:coreProperties>
</file>