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5"/>
  </p:notesMasterIdLst>
  <p:sldIdLst>
    <p:sldId id="256" r:id="rId2"/>
    <p:sldId id="358" r:id="rId3"/>
    <p:sldId id="323" r:id="rId4"/>
    <p:sldId id="317" r:id="rId5"/>
    <p:sldId id="298" r:id="rId6"/>
    <p:sldId id="299" r:id="rId7"/>
    <p:sldId id="300" r:id="rId8"/>
    <p:sldId id="301" r:id="rId9"/>
    <p:sldId id="303" r:id="rId10"/>
    <p:sldId id="304" r:id="rId11"/>
    <p:sldId id="305" r:id="rId12"/>
    <p:sldId id="306" r:id="rId13"/>
    <p:sldId id="307" r:id="rId14"/>
    <p:sldId id="308" r:id="rId15"/>
    <p:sldId id="318" r:id="rId16"/>
    <p:sldId id="309" r:id="rId17"/>
    <p:sldId id="310" r:id="rId18"/>
    <p:sldId id="311" r:id="rId19"/>
    <p:sldId id="312" r:id="rId20"/>
    <p:sldId id="313" r:id="rId21"/>
    <p:sldId id="347" r:id="rId22"/>
    <p:sldId id="361" r:id="rId23"/>
    <p:sldId id="324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A01FBD-25C9-42A6-A0E3-1ECA5E8CA900}">
          <p14:sldIdLst>
            <p14:sldId id="256"/>
            <p14:sldId id="358"/>
            <p14:sldId id="323"/>
            <p14:sldId id="317"/>
            <p14:sldId id="298"/>
            <p14:sldId id="299"/>
            <p14:sldId id="300"/>
            <p14:sldId id="301"/>
            <p14:sldId id="303"/>
            <p14:sldId id="304"/>
            <p14:sldId id="305"/>
            <p14:sldId id="306"/>
            <p14:sldId id="307"/>
            <p14:sldId id="308"/>
            <p14:sldId id="318"/>
            <p14:sldId id="309"/>
            <p14:sldId id="310"/>
            <p14:sldId id="311"/>
            <p14:sldId id="312"/>
            <p14:sldId id="313"/>
            <p14:sldId id="347"/>
            <p14:sldId id="361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50"/>
    <a:srgbClr val="EC368A"/>
    <a:srgbClr val="BF3375"/>
    <a:srgbClr val="FFC000"/>
    <a:srgbClr val="5B9BD5"/>
    <a:srgbClr val="ED7D31"/>
    <a:srgbClr val="FBE5D6"/>
    <a:srgbClr val="00B0F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6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AFEB7-63A6-4754-8785-C2E66722AEED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7F4D4-51B0-49CC-BFCB-94DBB3D53F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9217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http://docs.unity3d.com/Manual/ExecutionOrder.html</a:t>
            </a:r>
          </a:p>
          <a:p>
            <a:endParaRPr lang="en-SG"/>
          </a:p>
          <a:p>
            <a:r>
              <a:rPr lang="en-SG"/>
              <a:t>http://soundimage.org/looping-music/</a:t>
            </a:r>
          </a:p>
          <a:p>
            <a:endParaRPr lang="en-SG"/>
          </a:p>
          <a:p>
            <a:r>
              <a:rPr lang="en-SG"/>
              <a:t>http://www.flaticon.com/</a:t>
            </a:r>
          </a:p>
          <a:p>
            <a:endParaRPr lang="en-SG"/>
          </a:p>
          <a:p>
            <a:r>
              <a:rPr lang="en-SG"/>
              <a:t>http://pixelnest.io/tutorials/unity-touch-controls/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BB88B-B9EA-4468-A7EE-51321677BCA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4721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Use</a:t>
            </a:r>
            <a:r>
              <a:rPr lang="en-SG" baseline="0"/>
              <a:t> </a:t>
            </a:r>
            <a:r>
              <a:rPr lang="en-SG"/>
              <a:t>functions to get the ballTop and ballBottom values – don’t have the same code in multiple places!?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BB88B-B9EA-4468-A7EE-51321677BCAE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01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531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558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6698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6053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9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7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69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5775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621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590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443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65676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557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5300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6772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9661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50833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0977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358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70014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94337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2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278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64650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255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15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151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198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856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424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857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21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91" r:id="rId3"/>
    <p:sldLayoutId id="2147483690" r:id="rId4"/>
    <p:sldLayoutId id="2147483689" r:id="rId5"/>
    <p:sldLayoutId id="2147483688" r:id="rId6"/>
    <p:sldLayoutId id="2147483687" r:id="rId7"/>
    <p:sldLayoutId id="2147483686" r:id="rId8"/>
    <p:sldLayoutId id="2147483685" r:id="rId9"/>
    <p:sldLayoutId id="2147483684" r:id="rId10"/>
    <p:sldLayoutId id="2147483683" r:id="rId11"/>
    <p:sldLayoutId id="2147483682" r:id="rId12"/>
    <p:sldLayoutId id="2147483681" r:id="rId13"/>
    <p:sldLayoutId id="2147483680" r:id="rId14"/>
    <p:sldLayoutId id="2147483679" r:id="rId15"/>
    <p:sldLayoutId id="2147483678" r:id="rId16"/>
    <p:sldLayoutId id="2147483677" r:id="rId17"/>
    <p:sldLayoutId id="2147483676" r:id="rId18"/>
    <p:sldLayoutId id="2147483675" r:id="rId19"/>
    <p:sldLayoutId id="2147483674" r:id="rId20"/>
    <p:sldLayoutId id="2147483673" r:id="rId21"/>
    <p:sldLayoutId id="2147483672" r:id="rId22"/>
    <p:sldLayoutId id="2147483663" r:id="rId23"/>
    <p:sldLayoutId id="2147483664" r:id="rId24"/>
    <p:sldLayoutId id="2147483665" r:id="rId25"/>
    <p:sldLayoutId id="2147483666" r:id="rId26"/>
    <p:sldLayoutId id="2147483667" r:id="rId27"/>
    <p:sldLayoutId id="2147483668" r:id="rId28"/>
    <p:sldLayoutId id="2147483669" r:id="rId29"/>
    <p:sldLayoutId id="2147483670" r:id="rId30"/>
    <p:sldLayoutId id="2147483671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Slackmojif">
            <a:extLst>
              <a:ext uri="{FF2B5EF4-FFF2-40B4-BE49-F238E27FC236}">
                <a16:creationId xmlns:a16="http://schemas.microsoft.com/office/drawing/2014/main" id="{1BCE09E5-1333-B80F-14EE-335E66F9B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351A2F-7D28-070D-727E-19EF29118564}"/>
              </a:ext>
            </a:extLst>
          </p:cNvPr>
          <p:cNvSpPr txBox="1"/>
          <p:nvPr/>
        </p:nvSpPr>
        <p:spPr>
          <a:xfrm>
            <a:off x="1161803" y="2120651"/>
            <a:ext cx="6820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/>
              <a:t>Collision Detection &amp;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50FDA-9C40-89D2-1BB6-715985980364}"/>
              </a:ext>
            </a:extLst>
          </p:cNvPr>
          <p:cNvSpPr txBox="1"/>
          <p:nvPr/>
        </p:nvSpPr>
        <p:spPr>
          <a:xfrm>
            <a:off x="3076236" y="700860"/>
            <a:ext cx="29915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GMAPS</a:t>
            </a:r>
            <a:endParaRPr lang="en-SG" sz="7200"/>
          </a:p>
        </p:txBody>
      </p:sp>
    </p:spTree>
    <p:extLst>
      <p:ext uri="{BB962C8B-B14F-4D97-AF65-F5344CB8AC3E}">
        <p14:creationId xmlns:p14="http://schemas.microsoft.com/office/powerpoint/2010/main" val="323438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8734" y="2298672"/>
            <a:ext cx="6962862" cy="404349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1278196" y="3858213"/>
            <a:ext cx="737510" cy="7375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107B59-2FEF-75B5-4C81-9F9102922AB0}"/>
              </a:ext>
            </a:extLst>
          </p:cNvPr>
          <p:cNvGrpSpPr/>
          <p:nvPr/>
        </p:nvGrpSpPr>
        <p:grpSpPr>
          <a:xfrm>
            <a:off x="3929088" y="299469"/>
            <a:ext cx="1174459" cy="654342"/>
            <a:chOff x="3345706" y="262394"/>
            <a:chExt cx="1174459" cy="654342"/>
          </a:xfrm>
        </p:grpSpPr>
        <p:sp>
          <p:nvSpPr>
            <p:cNvPr id="12" name="Rectangle 11"/>
            <p:cNvSpPr/>
            <p:nvPr/>
          </p:nvSpPr>
          <p:spPr>
            <a:xfrm>
              <a:off x="3345706" y="262394"/>
              <a:ext cx="1174459" cy="65434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91884" y="4144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/>
                <a:t>+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47563" y="1141431"/>
            <a:ext cx="737510" cy="737510"/>
            <a:chOff x="3589766" y="1044167"/>
            <a:chExt cx="737510" cy="737510"/>
          </a:xfrm>
        </p:grpSpPr>
        <p:sp>
          <p:nvSpPr>
            <p:cNvPr id="13" name="Oval 12"/>
            <p:cNvSpPr/>
            <p:nvPr/>
          </p:nvSpPr>
          <p:spPr>
            <a:xfrm>
              <a:off x="3589766" y="1044167"/>
              <a:ext cx="737510" cy="73751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08480" y="12282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/>
                <a:t>+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407489" y="878914"/>
            <a:ext cx="2175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/>
              <a:t>transform.position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49999" y="712772"/>
            <a:ext cx="2362699" cy="770736"/>
            <a:chOff x="5953784" y="262394"/>
            <a:chExt cx="2362699" cy="770736"/>
          </a:xfrm>
        </p:grpSpPr>
        <p:sp>
          <p:nvSpPr>
            <p:cNvPr id="20" name="TextBox 19"/>
            <p:cNvSpPr txBox="1"/>
            <p:nvPr/>
          </p:nvSpPr>
          <p:spPr>
            <a:xfrm>
              <a:off x="5953785" y="262394"/>
              <a:ext cx="23626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b="1"/>
                <a:t>transform.position.x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53784" y="633020"/>
              <a:ext cx="2357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b="1"/>
                <a:t>transform.position.y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901795" y="2987845"/>
            <a:ext cx="3933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/>
              <a:t>If the </a:t>
            </a:r>
            <a:r>
              <a:rPr lang="en-SG" sz="2000" b="1">
                <a:solidFill>
                  <a:srgbClr val="FF0000"/>
                </a:solidFill>
              </a:rPr>
              <a:t>ball y position </a:t>
            </a:r>
            <a:r>
              <a:rPr lang="en-SG" sz="2000" b="1"/>
              <a:t>is greater than the </a:t>
            </a:r>
            <a:r>
              <a:rPr lang="en-SG" sz="2000" b="1">
                <a:solidFill>
                  <a:srgbClr val="00B0F0"/>
                </a:solidFill>
              </a:rPr>
              <a:t>wall y position</a:t>
            </a:r>
            <a:r>
              <a:rPr lang="en-SG" sz="2000" b="1"/>
              <a:t>, a collision has occurred.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996789" y="2298672"/>
            <a:ext cx="7036612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734299" y="2309527"/>
            <a:ext cx="2072080" cy="1759222"/>
            <a:chOff x="1895191" y="1638319"/>
            <a:chExt cx="2072080" cy="1759222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895191" y="2251397"/>
              <a:ext cx="1393293" cy="114614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3229761" y="1638319"/>
              <a:ext cx="737510" cy="73751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FF00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901795" y="4818672"/>
            <a:ext cx="3682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/>
              <a:t>If the </a:t>
            </a:r>
            <a:r>
              <a:rPr lang="en-SG" sz="2000" b="1">
                <a:solidFill>
                  <a:srgbClr val="FF0000"/>
                </a:solidFill>
              </a:rPr>
              <a:t>ball y position </a:t>
            </a:r>
            <a:r>
              <a:rPr lang="en-SG" sz="2000" b="1"/>
              <a:t>is less than the </a:t>
            </a:r>
            <a:r>
              <a:rPr lang="en-SG" sz="2000" b="1">
                <a:solidFill>
                  <a:srgbClr val="00B0F0"/>
                </a:solidFill>
              </a:rPr>
              <a:t>wall y position</a:t>
            </a:r>
            <a:r>
              <a:rPr lang="en-SG" sz="2000" b="1"/>
              <a:t>, a collision has occurred.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21FA69-CBD3-B80C-FF17-61C19DC81A8A}"/>
              </a:ext>
            </a:extLst>
          </p:cNvPr>
          <p:cNvCxnSpPr>
            <a:stCxn id="19" idx="3"/>
          </p:cNvCxnSpPr>
          <p:nvPr/>
        </p:nvCxnSpPr>
        <p:spPr>
          <a:xfrm flipV="1">
            <a:off x="3582636" y="681350"/>
            <a:ext cx="775817" cy="3976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EEEB7F-B30E-3DEE-507F-097BB8F0E29F}"/>
              </a:ext>
            </a:extLst>
          </p:cNvPr>
          <p:cNvCxnSpPr>
            <a:cxnSpLocks/>
          </p:cNvCxnSpPr>
          <p:nvPr/>
        </p:nvCxnSpPr>
        <p:spPr>
          <a:xfrm>
            <a:off x="3582635" y="1067284"/>
            <a:ext cx="775817" cy="3976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16D0254-735A-7CDB-18B3-58D0FC9921F1}"/>
              </a:ext>
            </a:extLst>
          </p:cNvPr>
          <p:cNvCxnSpPr/>
          <p:nvPr/>
        </p:nvCxnSpPr>
        <p:spPr>
          <a:xfrm>
            <a:off x="996789" y="6342166"/>
            <a:ext cx="7036612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734299" y="4662667"/>
            <a:ext cx="2063330" cy="1685275"/>
            <a:chOff x="1895191" y="3991459"/>
            <a:chExt cx="2063330" cy="1685275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895191" y="3991459"/>
              <a:ext cx="1325820" cy="105556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221011" y="4939224"/>
              <a:ext cx="737510" cy="73751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846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61660" y="1224793"/>
            <a:ext cx="8461403" cy="15280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0972" y="2022364"/>
            <a:ext cx="2548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i="1">
                <a:solidFill>
                  <a:srgbClr val="00B050"/>
                </a:solidFill>
              </a:rPr>
              <a:t>// handle the collision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5068" y="3713758"/>
            <a:ext cx="6979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/>
              <a:t>If the y position of ball is greater than the y position of topWall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068" y="4874747"/>
            <a:ext cx="6979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/>
              <a:t>If the y position of ball is less than the y position of bottomWall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2541" y="4294252"/>
            <a:ext cx="6979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/>
              <a:t>OR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1D9200D-3513-4C09-BC37-7CF2E3DD1287}"/>
              </a:ext>
            </a:extLst>
          </p:cNvPr>
          <p:cNvSpPr/>
          <p:nvPr/>
        </p:nvSpPr>
        <p:spPr>
          <a:xfrm>
            <a:off x="8543173" y="6271761"/>
            <a:ext cx="385721" cy="3857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692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61660" y="1224793"/>
            <a:ext cx="8461403" cy="15280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7640" y="3550395"/>
            <a:ext cx="4395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1">
                <a:solidFill>
                  <a:srgbClr val="FF0000"/>
                </a:solidFill>
              </a:rPr>
              <a:t>What do we do here?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617365" y="2499919"/>
            <a:ext cx="436229" cy="10504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2E892BB-5034-5558-EAE1-FF8612A18180}"/>
              </a:ext>
            </a:extLst>
          </p:cNvPr>
          <p:cNvSpPr txBox="1"/>
          <p:nvPr/>
        </p:nvSpPr>
        <p:spPr>
          <a:xfrm>
            <a:off x="700972" y="2022364"/>
            <a:ext cx="2548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i="1">
                <a:solidFill>
                  <a:srgbClr val="00B050"/>
                </a:solidFill>
              </a:rPr>
              <a:t>// handle the collision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3CDE0D-71F6-6858-1E82-AFCF38B93F29}"/>
              </a:ext>
            </a:extLst>
          </p:cNvPr>
          <p:cNvSpPr/>
          <p:nvPr/>
        </p:nvSpPr>
        <p:spPr>
          <a:xfrm>
            <a:off x="8543173" y="6271761"/>
            <a:ext cx="385721" cy="3857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7119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3033" y="1503225"/>
            <a:ext cx="6962862" cy="404349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/>
          <p:cNvSpPr/>
          <p:nvPr/>
        </p:nvSpPr>
        <p:spPr>
          <a:xfrm>
            <a:off x="1056589" y="3428498"/>
            <a:ext cx="192947" cy="1929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322951" y="2107054"/>
            <a:ext cx="2100903" cy="1224329"/>
            <a:chOff x="1499544" y="2231293"/>
            <a:chExt cx="2100903" cy="1224329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582930" y="2631403"/>
              <a:ext cx="79695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99544" y="2231293"/>
              <a:ext cx="9637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b="1">
                  <a:solidFill>
                    <a:srgbClr val="0070C0"/>
                  </a:solidFill>
                </a:rPr>
                <a:t>speedX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2580211" y="2676088"/>
              <a:ext cx="0" cy="77953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44736" y="2929038"/>
              <a:ext cx="955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b="1">
                  <a:solidFill>
                    <a:srgbClr val="00B050"/>
                  </a:solidFill>
                </a:rPr>
                <a:t>speedY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06337" y="1570336"/>
            <a:ext cx="4268291" cy="1701685"/>
            <a:chOff x="1426129" y="1694575"/>
            <a:chExt cx="4268291" cy="185816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426129" y="1694576"/>
              <a:ext cx="2123612" cy="185816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3570808" y="1694575"/>
              <a:ext cx="2123612" cy="1858162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819648" y="1595503"/>
            <a:ext cx="1146005" cy="736773"/>
            <a:chOff x="4996241" y="1719742"/>
            <a:chExt cx="1146005" cy="736773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4996241" y="1719742"/>
              <a:ext cx="0" cy="736773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107989" y="1880415"/>
              <a:ext cx="1034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b="1">
                  <a:solidFill>
                    <a:srgbClr val="00B050"/>
                  </a:solidFill>
                </a:rPr>
                <a:t>-speedY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1983" y="197141"/>
            <a:ext cx="7733912" cy="941804"/>
            <a:chOff x="251983" y="197141"/>
            <a:chExt cx="7733912" cy="941804"/>
          </a:xfrm>
        </p:grpSpPr>
        <p:sp>
          <p:nvSpPr>
            <p:cNvPr id="16" name="TextBox 15"/>
            <p:cNvSpPr txBox="1"/>
            <p:nvPr/>
          </p:nvSpPr>
          <p:spPr>
            <a:xfrm>
              <a:off x="251983" y="197141"/>
              <a:ext cx="77339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b="1"/>
                <a:t>When the top or bottom wall is hit, the ball’s speedY must be reversed.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63097" y="738835"/>
              <a:ext cx="2646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speedY = -speedY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 flipV="1">
            <a:off x="1439893" y="3782116"/>
            <a:ext cx="4268291" cy="1701685"/>
            <a:chOff x="1426129" y="1694575"/>
            <a:chExt cx="4268291" cy="185816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1426129" y="1694576"/>
              <a:ext cx="2123612" cy="185816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3570808" y="1694575"/>
              <a:ext cx="2123612" cy="1858162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405011" y="3749839"/>
            <a:ext cx="1067459" cy="736773"/>
            <a:chOff x="2581604" y="3874078"/>
            <a:chExt cx="1067459" cy="736773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2581604" y="3874078"/>
              <a:ext cx="0" cy="736773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693352" y="4034751"/>
              <a:ext cx="955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b="1">
                  <a:solidFill>
                    <a:srgbClr val="00B0F0"/>
                  </a:solidFill>
                </a:rPr>
                <a:t>speedY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11193" y="4665875"/>
            <a:ext cx="1098782" cy="779534"/>
            <a:chOff x="4987786" y="4790114"/>
            <a:chExt cx="1098782" cy="779534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4987786" y="4790114"/>
              <a:ext cx="0" cy="77953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052311" y="5043064"/>
              <a:ext cx="1034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b="1">
                  <a:solidFill>
                    <a:srgbClr val="00B0F0"/>
                  </a:solidFill>
                </a:rPr>
                <a:t>-speedY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74862" y="5751177"/>
            <a:ext cx="7859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/>
              <a:t>Remember, </a:t>
            </a:r>
            <a:r>
              <a:rPr lang="en-SG" sz="2400" b="1"/>
              <a:t>speedY </a:t>
            </a:r>
            <a:r>
              <a:rPr lang="en-SG" sz="2000" b="1"/>
              <a:t>is a variable, so its value can change(be +ve or –ve)</a:t>
            </a:r>
          </a:p>
        </p:txBody>
      </p:sp>
    </p:spTree>
    <p:extLst>
      <p:ext uri="{BB962C8B-B14F-4D97-AF65-F5344CB8AC3E}">
        <p14:creationId xmlns:p14="http://schemas.microsoft.com/office/powerpoint/2010/main" val="212107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3033" y="1879319"/>
            <a:ext cx="6962862" cy="404349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/>
          <p:cNvSpPr/>
          <p:nvPr/>
        </p:nvSpPr>
        <p:spPr>
          <a:xfrm>
            <a:off x="5825730" y="2344908"/>
            <a:ext cx="192947" cy="1929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983" y="197141"/>
            <a:ext cx="4020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/>
              <a:t>What about the left and right walls?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140318" y="2572050"/>
            <a:ext cx="1845577" cy="119479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63097" y="559909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>
                <a:latin typeface="Courier New" panose="02070309020205020404" pitchFamily="49" charset="0"/>
                <a:cs typeface="Courier New" panose="02070309020205020404" pitchFamily="49" charset="0"/>
              </a:rPr>
              <a:t>speedX = -speedX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082180" y="2572050"/>
            <a:ext cx="4571577" cy="25034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82180" y="5126496"/>
            <a:ext cx="604007" cy="5665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065764" y="3842981"/>
            <a:ext cx="1873782" cy="122898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23033" y="6146401"/>
            <a:ext cx="4815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/>
              <a:t>speedY is the same, but speedX is reversed.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983" y="1100667"/>
            <a:ext cx="8028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/>
              <a:t>In Pong, the ball won’t bounce off the left and right walls, but we’ll do that here just to keep it moving without the need to start a new game every time a paddle misses.</a:t>
            </a:r>
          </a:p>
        </p:txBody>
      </p:sp>
    </p:spTree>
    <p:extLst>
      <p:ext uri="{BB962C8B-B14F-4D97-AF65-F5344CB8AC3E}">
        <p14:creationId xmlns:p14="http://schemas.microsoft.com/office/powerpoint/2010/main" val="101413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>
            <a:extLst>
              <a:ext uri="{FF2B5EF4-FFF2-40B4-BE49-F238E27FC236}">
                <a16:creationId xmlns:a16="http://schemas.microsoft.com/office/drawing/2014/main" id="{6D1365E6-2BEB-CCF9-7A70-5477C3E5A56A}"/>
              </a:ext>
            </a:extLst>
          </p:cNvPr>
          <p:cNvSpPr/>
          <p:nvPr/>
        </p:nvSpPr>
        <p:spPr>
          <a:xfrm>
            <a:off x="1257069" y="1440228"/>
            <a:ext cx="565744" cy="56574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AE4828-8A00-3050-003F-65908E5A36DF}"/>
              </a:ext>
            </a:extLst>
          </p:cNvPr>
          <p:cNvGrpSpPr/>
          <p:nvPr/>
        </p:nvGrpSpPr>
        <p:grpSpPr>
          <a:xfrm>
            <a:off x="1273515" y="1519593"/>
            <a:ext cx="1134781" cy="1782751"/>
            <a:chOff x="851904" y="3762855"/>
            <a:chExt cx="1134781" cy="178275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D77BFF-A179-ECCC-5785-3E8535FDD6B3}"/>
                </a:ext>
              </a:extLst>
            </p:cNvPr>
            <p:cNvSpPr/>
            <p:nvPr/>
          </p:nvSpPr>
          <p:spPr>
            <a:xfrm>
              <a:off x="851904" y="4979862"/>
              <a:ext cx="565744" cy="565744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8BA848D-F74E-0154-F7B7-81C4ABE6EA89}"/>
                </a:ext>
              </a:extLst>
            </p:cNvPr>
            <p:cNvCxnSpPr/>
            <p:nvPr/>
          </p:nvCxnSpPr>
          <p:spPr>
            <a:xfrm flipV="1">
              <a:off x="1134776" y="4619694"/>
              <a:ext cx="832170" cy="64304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C34A9DF-1A30-A39C-82CA-9899A87B66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4776" y="3938826"/>
              <a:ext cx="832170" cy="64304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62A8246-A462-9EE6-60A3-F22359B3C00B}"/>
                </a:ext>
              </a:extLst>
            </p:cNvPr>
            <p:cNvCxnSpPr>
              <a:cxnSpLocks/>
            </p:cNvCxnSpPr>
            <p:nvPr/>
          </p:nvCxnSpPr>
          <p:spPr>
            <a:xfrm>
              <a:off x="1986685" y="3762855"/>
              <a:ext cx="0" cy="1782751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A4505B-962B-8B3C-7086-C0AF3089777F}"/>
              </a:ext>
            </a:extLst>
          </p:cNvPr>
          <p:cNvCxnSpPr/>
          <p:nvPr/>
        </p:nvCxnSpPr>
        <p:spPr>
          <a:xfrm flipH="1">
            <a:off x="1041245" y="2363276"/>
            <a:ext cx="1347312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83DFD3-4229-20CA-E962-9A912097B7AD}"/>
              </a:ext>
            </a:extLst>
          </p:cNvPr>
          <p:cNvGrpSpPr/>
          <p:nvPr/>
        </p:nvGrpSpPr>
        <p:grpSpPr>
          <a:xfrm>
            <a:off x="2360461" y="1020388"/>
            <a:ext cx="1550874" cy="702712"/>
            <a:chOff x="3406357" y="1698410"/>
            <a:chExt cx="1550874" cy="70271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89B5D7-D0C1-22B9-E412-84684090ECDD}"/>
                </a:ext>
              </a:extLst>
            </p:cNvPr>
            <p:cNvSpPr txBox="1"/>
            <p:nvPr/>
          </p:nvSpPr>
          <p:spPr>
            <a:xfrm>
              <a:off x="3406357" y="1698410"/>
              <a:ext cx="1550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>
                  <a:solidFill>
                    <a:srgbClr val="00B0F0"/>
                  </a:solidFill>
                </a:rPr>
                <a:t>collision plane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67068A7-20DE-C3B5-F6AD-B839277D5C0A}"/>
                </a:ext>
              </a:extLst>
            </p:cNvPr>
            <p:cNvSpPr/>
            <p:nvPr/>
          </p:nvSpPr>
          <p:spPr>
            <a:xfrm>
              <a:off x="3493140" y="2039309"/>
              <a:ext cx="631528" cy="361813"/>
            </a:xfrm>
            <a:custGeom>
              <a:avLst/>
              <a:gdLst>
                <a:gd name="connsiteX0" fmla="*/ 631528 w 631528"/>
                <a:gd name="connsiteY0" fmla="*/ 0 h 361813"/>
                <a:gd name="connsiteX1" fmla="*/ 519695 w 631528"/>
                <a:gd name="connsiteY1" fmla="*/ 210510 h 361813"/>
                <a:gd name="connsiteX2" fmla="*/ 0 w 631528"/>
                <a:gd name="connsiteY2" fmla="*/ 361813 h 36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528" h="361813">
                  <a:moveTo>
                    <a:pt x="631528" y="0"/>
                  </a:moveTo>
                  <a:cubicBezTo>
                    <a:pt x="628239" y="75104"/>
                    <a:pt x="624950" y="150208"/>
                    <a:pt x="519695" y="210510"/>
                  </a:cubicBezTo>
                  <a:cubicBezTo>
                    <a:pt x="414440" y="270812"/>
                    <a:pt x="207220" y="316312"/>
                    <a:pt x="0" y="361813"/>
                  </a:cubicBezTo>
                </a:path>
              </a:pathLst>
            </a:custGeom>
            <a:noFill/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0259629-7A21-BD1F-48B5-BC0B5EF70B8B}"/>
              </a:ext>
            </a:extLst>
          </p:cNvPr>
          <p:cNvSpPr txBox="1"/>
          <p:nvPr/>
        </p:nvSpPr>
        <p:spPr>
          <a:xfrm>
            <a:off x="219012" y="1770277"/>
            <a:ext cx="96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>
                <a:solidFill>
                  <a:srgbClr val="00B050"/>
                </a:solidFill>
              </a:rPr>
              <a:t>collision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7AD54F-40F8-2999-4ACB-1CA6139DDFE0}"/>
              </a:ext>
            </a:extLst>
          </p:cNvPr>
          <p:cNvSpPr txBox="1"/>
          <p:nvPr/>
        </p:nvSpPr>
        <p:spPr>
          <a:xfrm>
            <a:off x="219012" y="1993944"/>
            <a:ext cx="96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>
                <a:solidFill>
                  <a:srgbClr val="00B050"/>
                </a:solidFill>
              </a:rPr>
              <a:t>normal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93F9CFF-D0F5-0034-B914-A95E291E69D9}"/>
              </a:ext>
            </a:extLst>
          </p:cNvPr>
          <p:cNvGrpSpPr/>
          <p:nvPr/>
        </p:nvGrpSpPr>
        <p:grpSpPr>
          <a:xfrm>
            <a:off x="1075138" y="3866161"/>
            <a:ext cx="4822267" cy="1782751"/>
            <a:chOff x="1075138" y="3866161"/>
            <a:chExt cx="4822267" cy="178275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FA6FD14-E220-B276-8C7D-17E4A842F26F}"/>
                </a:ext>
              </a:extLst>
            </p:cNvPr>
            <p:cNvGrpSpPr/>
            <p:nvPr/>
          </p:nvGrpSpPr>
          <p:grpSpPr>
            <a:xfrm>
              <a:off x="1811149" y="3866161"/>
              <a:ext cx="611301" cy="1782751"/>
              <a:chOff x="1375384" y="3762855"/>
              <a:chExt cx="611301" cy="1782751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7FB2E86-20F8-EBA5-AAF1-D3B99CF040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685" y="3762855"/>
                <a:ext cx="0" cy="178275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638166A-7443-6D43-7213-5F9602860A6F}"/>
                  </a:ext>
                </a:extLst>
              </p:cNvPr>
              <p:cNvSpPr/>
              <p:nvPr/>
            </p:nvSpPr>
            <p:spPr>
              <a:xfrm>
                <a:off x="1375384" y="4399943"/>
                <a:ext cx="565744" cy="565744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6ADC5BC-290A-F7CA-815E-31439C9A2569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H="1">
              <a:off x="1075138" y="4786121"/>
              <a:ext cx="130175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E33F11-0AF0-FA65-B5CD-053F3EB893BC}"/>
                </a:ext>
              </a:extLst>
            </p:cNvPr>
            <p:cNvSpPr txBox="1"/>
            <p:nvPr/>
          </p:nvSpPr>
          <p:spPr>
            <a:xfrm>
              <a:off x="2709463" y="4275539"/>
              <a:ext cx="31879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/>
                <a:t>The change in velocity occurs along the collision normal, i.e. the force of the collision on the ball is along the collision normal only!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E431C5D-8C87-AF59-E80A-22065A10010B}"/>
              </a:ext>
            </a:extLst>
          </p:cNvPr>
          <p:cNvSpPr txBox="1"/>
          <p:nvPr/>
        </p:nvSpPr>
        <p:spPr>
          <a:xfrm>
            <a:off x="3271815" y="1937003"/>
            <a:ext cx="28678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/>
              <a:t>Only the velcocity  component along the collision normal is changed, i.e. horizontal for a vertical collision plane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9075FC8-1260-1430-D627-071DDA10A049}"/>
              </a:ext>
            </a:extLst>
          </p:cNvPr>
          <p:cNvGrpSpPr/>
          <p:nvPr/>
        </p:nvGrpSpPr>
        <p:grpSpPr>
          <a:xfrm>
            <a:off x="1556387" y="3000135"/>
            <a:ext cx="899616" cy="307777"/>
            <a:chOff x="1310093" y="2668274"/>
            <a:chExt cx="899616" cy="307777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9864457-7E0F-6B8F-FFB0-4B84E859EE66}"/>
                </a:ext>
              </a:extLst>
            </p:cNvPr>
            <p:cNvCxnSpPr/>
            <p:nvPr/>
          </p:nvCxnSpPr>
          <p:spPr>
            <a:xfrm>
              <a:off x="1310093" y="2687611"/>
              <a:ext cx="78458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A20AE3-D048-523B-E865-BA4DB0E9E331}"/>
                </a:ext>
              </a:extLst>
            </p:cNvPr>
            <p:cNvSpPr txBox="1"/>
            <p:nvPr/>
          </p:nvSpPr>
          <p:spPr>
            <a:xfrm>
              <a:off x="1525520" y="2668274"/>
              <a:ext cx="684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b="1">
                  <a:solidFill>
                    <a:srgbClr val="FF0000"/>
                  </a:solidFill>
                </a:rPr>
                <a:t>+ vel x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2364B76-B783-8AAC-9E43-C79DDEBE5F9C}"/>
              </a:ext>
            </a:extLst>
          </p:cNvPr>
          <p:cNvGrpSpPr/>
          <p:nvPr/>
        </p:nvGrpSpPr>
        <p:grpSpPr>
          <a:xfrm>
            <a:off x="1589709" y="1654595"/>
            <a:ext cx="889197" cy="307777"/>
            <a:chOff x="1343415" y="1322734"/>
            <a:chExt cx="889197" cy="307777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8D0F373-C9E9-4BAC-D32A-D1D3DCB4B27F}"/>
                </a:ext>
              </a:extLst>
            </p:cNvPr>
            <p:cNvCxnSpPr/>
            <p:nvPr/>
          </p:nvCxnSpPr>
          <p:spPr>
            <a:xfrm>
              <a:off x="1343415" y="1368810"/>
              <a:ext cx="78458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785E912-1980-D66F-FBB6-6E0F7D54546A}"/>
                </a:ext>
              </a:extLst>
            </p:cNvPr>
            <p:cNvSpPr txBox="1"/>
            <p:nvPr/>
          </p:nvSpPr>
          <p:spPr>
            <a:xfrm>
              <a:off x="1548423" y="1322734"/>
              <a:ext cx="684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b="1">
                  <a:solidFill>
                    <a:srgbClr val="FF0000"/>
                  </a:solidFill>
                </a:rPr>
                <a:t>- vel x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EED5036-31DF-6E43-7EC4-1908A4973805}"/>
              </a:ext>
            </a:extLst>
          </p:cNvPr>
          <p:cNvGrpSpPr/>
          <p:nvPr/>
        </p:nvGrpSpPr>
        <p:grpSpPr>
          <a:xfrm>
            <a:off x="6327847" y="1020388"/>
            <a:ext cx="2519532" cy="3539210"/>
            <a:chOff x="6098195" y="3263115"/>
            <a:chExt cx="2519532" cy="35392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3E16BE6-91C9-C18D-1A33-3BF533FCBAC8}"/>
                </a:ext>
              </a:extLst>
            </p:cNvPr>
            <p:cNvGrpSpPr/>
            <p:nvPr/>
          </p:nvGrpSpPr>
          <p:grpSpPr>
            <a:xfrm rot="5400000" flipH="1">
              <a:off x="6769878" y="3408693"/>
              <a:ext cx="1134781" cy="1782751"/>
              <a:chOff x="851904" y="3762855"/>
              <a:chExt cx="1134781" cy="1782751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EAB01E8-D25A-72C2-6543-72DCFBBFD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685" y="3762855"/>
                <a:ext cx="0" cy="178275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DFC1F24-3BFA-CFBF-4777-FBE6F4297D12}"/>
                  </a:ext>
                </a:extLst>
              </p:cNvPr>
              <p:cNvSpPr/>
              <p:nvPr/>
            </p:nvSpPr>
            <p:spPr>
              <a:xfrm>
                <a:off x="851904" y="4979862"/>
                <a:ext cx="565744" cy="565744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3A6E3EEB-3DEE-0C2E-9D58-F91F7B0EA37B}"/>
                  </a:ext>
                </a:extLst>
              </p:cNvPr>
              <p:cNvCxnSpPr/>
              <p:nvPr/>
            </p:nvCxnSpPr>
            <p:spPr>
              <a:xfrm flipV="1">
                <a:off x="1134776" y="4619694"/>
                <a:ext cx="832170" cy="64304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034DD22-D798-A102-4918-5A4C62836E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34776" y="3938826"/>
                <a:ext cx="832170" cy="64304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CFE3FA5-51BE-7E77-29F2-D2BB5D275AE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739845" y="4403284"/>
              <a:ext cx="130175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34F43E-455C-6464-66C5-BB561D279DA9}"/>
                </a:ext>
              </a:extLst>
            </p:cNvPr>
            <p:cNvGrpSpPr/>
            <p:nvPr/>
          </p:nvGrpSpPr>
          <p:grpSpPr>
            <a:xfrm>
              <a:off x="6926036" y="5073889"/>
              <a:ext cx="967194" cy="592999"/>
              <a:chOff x="749774" y="4324294"/>
              <a:chExt cx="967194" cy="59299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86CA73-F5A4-9BD2-E14A-F5AD57A8E4AB}"/>
                  </a:ext>
                </a:extLst>
              </p:cNvPr>
              <p:cNvSpPr txBox="1"/>
              <p:nvPr/>
            </p:nvSpPr>
            <p:spPr>
              <a:xfrm>
                <a:off x="749774" y="4324294"/>
                <a:ext cx="967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>
                    <a:solidFill>
                      <a:srgbClr val="FF0000"/>
                    </a:solidFill>
                  </a:rPr>
                  <a:t>collision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521C0CC-3C2C-BC34-1A8D-A7914833576C}"/>
                  </a:ext>
                </a:extLst>
              </p:cNvPr>
              <p:cNvSpPr txBox="1"/>
              <p:nvPr/>
            </p:nvSpPr>
            <p:spPr>
              <a:xfrm>
                <a:off x="749774" y="4547961"/>
                <a:ext cx="967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>
                    <a:solidFill>
                      <a:srgbClr val="FF0000"/>
                    </a:solidFill>
                  </a:rPr>
                  <a:t>normal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26BECD3-9945-997F-004B-2EF8BEEADB44}"/>
                </a:ext>
              </a:extLst>
            </p:cNvPr>
            <p:cNvSpPr txBox="1"/>
            <p:nvPr/>
          </p:nvSpPr>
          <p:spPr>
            <a:xfrm>
              <a:off x="6596368" y="3324345"/>
              <a:ext cx="1550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>
                  <a:solidFill>
                    <a:srgbClr val="00B0F0"/>
                  </a:solidFill>
                </a:rPr>
                <a:t>collision plane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89E08C6-55A9-87A8-9679-D79CFA9DF008}"/>
                </a:ext>
              </a:extLst>
            </p:cNvPr>
            <p:cNvSpPr/>
            <p:nvPr/>
          </p:nvSpPr>
          <p:spPr>
            <a:xfrm>
              <a:off x="6098195" y="3263115"/>
              <a:ext cx="2519532" cy="3539210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426E801-4FFF-7A80-855A-786881611074}"/>
                </a:ext>
              </a:extLst>
            </p:cNvPr>
            <p:cNvSpPr txBox="1"/>
            <p:nvPr/>
          </p:nvSpPr>
          <p:spPr>
            <a:xfrm>
              <a:off x="6158732" y="5849174"/>
              <a:ext cx="23860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b="1"/>
                <a:t>The same is true for a horizontal collision plane, where the collision normal is parallel to the Y axis, and only the Y velocity changes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13187A0-AE8C-A9D3-6440-49AC64E63BBC}"/>
              </a:ext>
            </a:extLst>
          </p:cNvPr>
          <p:cNvSpPr txBox="1"/>
          <p:nvPr/>
        </p:nvSpPr>
        <p:spPr>
          <a:xfrm>
            <a:off x="237928" y="136702"/>
            <a:ext cx="2631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/>
              <a:t>More technically 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C08136-6916-944D-C185-44733381566A}"/>
              </a:ext>
            </a:extLst>
          </p:cNvPr>
          <p:cNvSpPr txBox="1"/>
          <p:nvPr/>
        </p:nvSpPr>
        <p:spPr>
          <a:xfrm rot="21283609">
            <a:off x="6747336" y="5626144"/>
            <a:ext cx="185040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/>
              <a:t>Let’s see how to implement this 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1130AF-7E05-343B-19B5-3A9395A54E8C}"/>
              </a:ext>
            </a:extLst>
          </p:cNvPr>
          <p:cNvGrpSpPr/>
          <p:nvPr/>
        </p:nvGrpSpPr>
        <p:grpSpPr>
          <a:xfrm>
            <a:off x="2657164" y="1703626"/>
            <a:ext cx="684394" cy="675300"/>
            <a:chOff x="1310093" y="2012311"/>
            <a:chExt cx="684394" cy="67530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C753704-6858-74CD-961D-279B205831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0093" y="2012311"/>
              <a:ext cx="0" cy="6753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516B7B-D8A2-FC01-661A-F85E795E835B}"/>
                </a:ext>
              </a:extLst>
            </p:cNvPr>
            <p:cNvSpPr txBox="1"/>
            <p:nvPr/>
          </p:nvSpPr>
          <p:spPr>
            <a:xfrm>
              <a:off x="1310298" y="2217770"/>
              <a:ext cx="684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b="1">
                  <a:solidFill>
                    <a:srgbClr val="FFC000"/>
                  </a:solidFill>
                </a:rPr>
                <a:t>vel y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D0944A-E377-0204-8551-B366D1063262}"/>
              </a:ext>
            </a:extLst>
          </p:cNvPr>
          <p:cNvGrpSpPr/>
          <p:nvPr/>
        </p:nvGrpSpPr>
        <p:grpSpPr>
          <a:xfrm>
            <a:off x="2667100" y="2365698"/>
            <a:ext cx="684394" cy="675300"/>
            <a:chOff x="1310093" y="2012311"/>
            <a:chExt cx="684394" cy="675300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053E7C-0F32-2B08-54BE-7885CDDD7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0093" y="2012311"/>
              <a:ext cx="0" cy="6753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D631AF-32E8-A3B6-03D5-D2513904073D}"/>
                </a:ext>
              </a:extLst>
            </p:cNvPr>
            <p:cNvSpPr txBox="1"/>
            <p:nvPr/>
          </p:nvSpPr>
          <p:spPr>
            <a:xfrm>
              <a:off x="1310298" y="2217770"/>
              <a:ext cx="684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b="1">
                  <a:solidFill>
                    <a:srgbClr val="FFC000"/>
                  </a:solidFill>
                </a:rPr>
                <a:t>vel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71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06415" y="1945986"/>
            <a:ext cx="4536675" cy="55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206415" y="2707578"/>
            <a:ext cx="7661588" cy="335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288705" y="3254670"/>
            <a:ext cx="7291463" cy="1721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lum bright="-20000" contrast="40000"/>
          </a:blip>
          <a:stretch>
            <a:fillRect/>
          </a:stretch>
        </p:blipFill>
        <p:spPr>
          <a:xfrm>
            <a:off x="206415" y="641190"/>
            <a:ext cx="5197613" cy="11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9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75747" y="4627883"/>
            <a:ext cx="7218322" cy="16726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75747" y="775895"/>
            <a:ext cx="8959196" cy="16669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58969" y="2426105"/>
            <a:ext cx="9040301" cy="168207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EAEA0AF-C499-AB20-6169-BCEE953F878A}"/>
              </a:ext>
            </a:extLst>
          </p:cNvPr>
          <p:cNvSpPr/>
          <p:nvPr/>
        </p:nvSpPr>
        <p:spPr>
          <a:xfrm>
            <a:off x="8543173" y="6271761"/>
            <a:ext cx="385721" cy="3857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743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922789" y="1177597"/>
            <a:ext cx="7449424" cy="897622"/>
            <a:chOff x="922789" y="1177597"/>
            <a:chExt cx="7449424" cy="897622"/>
          </a:xfrm>
        </p:grpSpPr>
        <p:sp>
          <p:nvSpPr>
            <p:cNvPr id="4" name="Rectangle 3"/>
            <p:cNvSpPr/>
            <p:nvPr/>
          </p:nvSpPr>
          <p:spPr>
            <a:xfrm>
              <a:off x="922789" y="1177597"/>
              <a:ext cx="7449424" cy="8976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97460" y="145852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/>
                <a:t>+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3672" y="209498"/>
            <a:ext cx="222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 b="1"/>
              <a:t>Problem?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56932" y="929099"/>
            <a:ext cx="1326421" cy="2051697"/>
            <a:chOff x="4956932" y="929099"/>
            <a:chExt cx="1326421" cy="2051697"/>
          </a:xfrm>
        </p:grpSpPr>
        <p:grpSp>
          <p:nvGrpSpPr>
            <p:cNvPr id="5" name="Group 4"/>
            <p:cNvGrpSpPr/>
            <p:nvPr/>
          </p:nvGrpSpPr>
          <p:grpSpPr>
            <a:xfrm>
              <a:off x="4956932" y="929099"/>
              <a:ext cx="1326421" cy="1326421"/>
              <a:chOff x="4915226" y="519102"/>
              <a:chExt cx="737510" cy="73751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" name="Oval 5"/>
              <p:cNvSpPr/>
              <p:nvPr/>
            </p:nvSpPr>
            <p:spPr>
              <a:xfrm>
                <a:off x="4915226" y="519102"/>
                <a:ext cx="737510" cy="73751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194578" y="777976"/>
                <a:ext cx="154974" cy="20535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SG"/>
                  <a:t>+</a:t>
                </a: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 flipV="1">
              <a:off x="5134062" y="2209010"/>
              <a:ext cx="290791" cy="7717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844618" y="3981020"/>
            <a:ext cx="2164736" cy="2536613"/>
            <a:chOff x="1844618" y="3981020"/>
            <a:chExt cx="2164736" cy="2536613"/>
          </a:xfrm>
        </p:grpSpPr>
        <p:grpSp>
          <p:nvGrpSpPr>
            <p:cNvPr id="23" name="Group 22"/>
            <p:cNvGrpSpPr/>
            <p:nvPr/>
          </p:nvGrpSpPr>
          <p:grpSpPr>
            <a:xfrm>
              <a:off x="1844618" y="4445202"/>
              <a:ext cx="1326421" cy="1326421"/>
              <a:chOff x="4915226" y="519102"/>
              <a:chExt cx="737510" cy="73751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4915226" y="519102"/>
                <a:ext cx="737510" cy="73751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194578" y="777976"/>
                <a:ext cx="154974" cy="205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/>
                  <a:t>+</a:t>
                </a:r>
              </a:p>
            </p:txBody>
          </p:sp>
        </p:grpSp>
        <p:cxnSp>
          <p:nvCxnSpPr>
            <p:cNvPr id="26" name="Straight Connector 25"/>
            <p:cNvCxnSpPr>
              <a:stCxn id="24" idx="2"/>
              <a:endCxn id="24" idx="6"/>
            </p:cNvCxnSpPr>
            <p:nvPr/>
          </p:nvCxnSpPr>
          <p:spPr>
            <a:xfrm>
              <a:off x="1844618" y="5108413"/>
              <a:ext cx="132642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07531" y="4891164"/>
              <a:ext cx="8018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b="1"/>
                <a:t>width</a:t>
              </a:r>
            </a:p>
          </p:txBody>
        </p:sp>
        <p:cxnSp>
          <p:nvCxnSpPr>
            <p:cNvPr id="44" name="Straight Connector 43"/>
            <p:cNvCxnSpPr>
              <a:stCxn id="24" idx="4"/>
              <a:endCxn id="24" idx="0"/>
            </p:cNvCxnSpPr>
            <p:nvPr/>
          </p:nvCxnSpPr>
          <p:spPr>
            <a:xfrm flipV="1">
              <a:off x="2507829" y="4445202"/>
              <a:ext cx="0" cy="13264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106916" y="3981020"/>
              <a:ext cx="860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b="1"/>
                <a:t>height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44618" y="5932858"/>
              <a:ext cx="16259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/>
                <a:t>w and h are the same for a circle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033145" y="494153"/>
            <a:ext cx="2084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/>
              <a:t>Intersection!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3062020" y="2088826"/>
            <a:ext cx="1326421" cy="1326421"/>
            <a:chOff x="4915226" y="519102"/>
            <a:chExt cx="737510" cy="73751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7" name="Oval 56"/>
            <p:cNvSpPr/>
            <p:nvPr/>
          </p:nvSpPr>
          <p:spPr>
            <a:xfrm>
              <a:off x="4915226" y="519102"/>
              <a:ext cx="737510" cy="73751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FF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194578" y="777976"/>
              <a:ext cx="154974" cy="2053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SG"/>
                <a:t>+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02732" y="3845064"/>
            <a:ext cx="3426584" cy="1926930"/>
            <a:chOff x="4902732" y="3845064"/>
            <a:chExt cx="3426584" cy="1926930"/>
          </a:xfrm>
        </p:grpSpPr>
        <p:grpSp>
          <p:nvGrpSpPr>
            <p:cNvPr id="10" name="Group 9"/>
            <p:cNvGrpSpPr/>
            <p:nvPr/>
          </p:nvGrpSpPr>
          <p:grpSpPr>
            <a:xfrm>
              <a:off x="4902732" y="4020479"/>
              <a:ext cx="3426584" cy="1751515"/>
              <a:chOff x="4902732" y="4020479"/>
              <a:chExt cx="3426584" cy="1751515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902732" y="4445573"/>
                <a:ext cx="1326421" cy="1326421"/>
                <a:chOff x="4915226" y="519102"/>
                <a:chExt cx="737510" cy="73751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4915226" y="519102"/>
                  <a:ext cx="737510" cy="73751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5194578" y="777976"/>
                  <a:ext cx="154974" cy="2053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/>
                    <a:t>+</a:t>
                  </a:r>
                </a:p>
              </p:txBody>
            </p:sp>
          </p:grpSp>
          <p:cxnSp>
            <p:nvCxnSpPr>
              <p:cNvPr id="32" name="Straight Connector 31"/>
              <p:cNvCxnSpPr>
                <a:endCxn id="30" idx="6"/>
              </p:cNvCxnSpPr>
              <p:nvPr/>
            </p:nvCxnSpPr>
            <p:spPr>
              <a:xfrm>
                <a:off x="5544511" y="5104216"/>
                <a:ext cx="684642" cy="456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6273112" y="4879473"/>
                <a:ext cx="20562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2000" b="1"/>
                  <a:t>radius = height/2</a:t>
                </a: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 flipV="1">
                <a:off x="5557552" y="4445573"/>
                <a:ext cx="2" cy="67047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5730652" y="4020479"/>
                <a:ext cx="21394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2000" b="1"/>
                  <a:t>Y position + radius</a:t>
                </a: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5271202" y="3845064"/>
              <a:ext cx="6062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6600" b="1"/>
                <a:t>+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281597" y="5191902"/>
            <a:ext cx="2638422" cy="1107996"/>
            <a:chOff x="5281597" y="5191902"/>
            <a:chExt cx="2638422" cy="1107996"/>
          </a:xfrm>
        </p:grpSpPr>
        <p:sp>
          <p:nvSpPr>
            <p:cNvPr id="53" name="TextBox 52"/>
            <p:cNvSpPr txBox="1"/>
            <p:nvPr/>
          </p:nvSpPr>
          <p:spPr>
            <a:xfrm>
              <a:off x="5281597" y="5191902"/>
              <a:ext cx="6062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6600" b="1"/>
                <a:t>+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780523" y="5825136"/>
              <a:ext cx="2139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b="1"/>
                <a:t>Y position - radius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00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2789" y="1177597"/>
            <a:ext cx="7449424" cy="8976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4497460" y="14585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3672" y="209498"/>
            <a:ext cx="222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 b="1"/>
              <a:t>Problem?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313651" y="3401640"/>
            <a:ext cx="290791" cy="7717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7751" y="4417669"/>
            <a:ext cx="765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/>
              <a:t>if </a:t>
            </a:r>
            <a:r>
              <a:rPr lang="en-SG" sz="2000" b="1">
                <a:solidFill>
                  <a:srgbClr val="0070C0"/>
                </a:solidFill>
              </a:rPr>
              <a:t>ball position y + ball radius </a:t>
            </a:r>
            <a:r>
              <a:rPr lang="en-SG" sz="2800" b="1"/>
              <a:t>&gt;</a:t>
            </a:r>
            <a:r>
              <a:rPr lang="en-SG" sz="2000" b="1"/>
              <a:t> </a:t>
            </a:r>
            <a:r>
              <a:rPr lang="en-SG" sz="2000" b="1">
                <a:solidFill>
                  <a:srgbClr val="00B050"/>
                </a:solidFill>
              </a:rPr>
              <a:t>topWall position y – topWall height/2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3171039" y="2075219"/>
            <a:ext cx="1326421" cy="1326421"/>
            <a:chOff x="4915226" y="519102"/>
            <a:chExt cx="737510" cy="73751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7" name="Oval 56"/>
            <p:cNvSpPr/>
            <p:nvPr/>
          </p:nvSpPr>
          <p:spPr>
            <a:xfrm>
              <a:off x="4915226" y="519102"/>
              <a:ext cx="737510" cy="73751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FF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194578" y="777976"/>
              <a:ext cx="154974" cy="205354"/>
            </a:xfrm>
            <a:prstGeom prst="rect">
              <a:avLst/>
            </a:prstGeom>
            <a:grp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/>
                <a:t>+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714330" y="5038182"/>
            <a:ext cx="3715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/>
              <a:t>then a collision has occured</a:t>
            </a:r>
            <a:endParaRPr lang="en-SG" sz="2400" b="1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49051" y="1432174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6600" b="1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63562" y="1465730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6600" b="1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69821" y="5744090"/>
            <a:ext cx="3955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>
                <a:solidFill>
                  <a:srgbClr val="FF0000"/>
                </a:solidFill>
              </a:rPr>
              <a:t>What about the other walls?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D38334-8B27-4AE3-C133-1D218FA20013}"/>
              </a:ext>
            </a:extLst>
          </p:cNvPr>
          <p:cNvGrpSpPr/>
          <p:nvPr/>
        </p:nvGrpSpPr>
        <p:grpSpPr>
          <a:xfrm rot="3620786">
            <a:off x="1754293" y="2993955"/>
            <a:ext cx="1326421" cy="1326421"/>
            <a:chOff x="1754293" y="2993955"/>
            <a:chExt cx="1326421" cy="132642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85A049-5922-DF87-F28F-12ED5954E86E}"/>
                </a:ext>
              </a:extLst>
            </p:cNvPr>
            <p:cNvGrpSpPr/>
            <p:nvPr/>
          </p:nvGrpSpPr>
          <p:grpSpPr>
            <a:xfrm>
              <a:off x="1754293" y="2993955"/>
              <a:ext cx="1326421" cy="1326421"/>
              <a:chOff x="4915226" y="519102"/>
              <a:chExt cx="737510" cy="73751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44E83B-BBF0-0329-EF89-8A260BEE0C84}"/>
                  </a:ext>
                </a:extLst>
              </p:cNvPr>
              <p:cNvSpPr/>
              <p:nvPr/>
            </p:nvSpPr>
            <p:spPr>
              <a:xfrm>
                <a:off x="4915226" y="519102"/>
                <a:ext cx="737510" cy="73751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02E324-24A9-6D47-7BB5-187D47ECB732}"/>
                  </a:ext>
                </a:extLst>
              </p:cNvPr>
              <p:cNvSpPr txBox="1"/>
              <p:nvPr/>
            </p:nvSpPr>
            <p:spPr>
              <a:xfrm>
                <a:off x="5194578" y="777976"/>
                <a:ext cx="154974" cy="205354"/>
              </a:xfrm>
              <a:prstGeom prst="rect">
                <a:avLst/>
              </a:prstGeom>
              <a:grp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/>
                  <a:t>+</a:t>
                </a: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96F0C9C-3A13-9766-67F3-9D87880704BF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V="1">
              <a:off x="1754293" y="3656730"/>
              <a:ext cx="649171" cy="436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408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5D1665-828C-4976-C724-FC5F9675E62D}"/>
              </a:ext>
            </a:extLst>
          </p:cNvPr>
          <p:cNvSpPr txBox="1"/>
          <p:nvPr/>
        </p:nvSpPr>
        <p:spPr>
          <a:xfrm>
            <a:off x="3375486" y="1755936"/>
            <a:ext cx="2393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7200"/>
              <a:t>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08157-21EE-5254-0C42-E229E4A48B36}"/>
              </a:ext>
            </a:extLst>
          </p:cNvPr>
          <p:cNvSpPr txBox="1"/>
          <p:nvPr/>
        </p:nvSpPr>
        <p:spPr>
          <a:xfrm>
            <a:off x="2133831" y="3723143"/>
            <a:ext cx="4876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/>
              <a:t>Collision Detection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0D678-0F36-203C-F2F1-E0E29D189AF4}"/>
              </a:ext>
            </a:extLst>
          </p:cNvPr>
          <p:cNvSpPr txBox="1"/>
          <p:nvPr/>
        </p:nvSpPr>
        <p:spPr>
          <a:xfrm>
            <a:off x="2942386" y="3047954"/>
            <a:ext cx="3259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/>
              <a:t>Axis-Aligned</a:t>
            </a:r>
          </a:p>
        </p:txBody>
      </p:sp>
    </p:spTree>
    <p:extLst>
      <p:ext uri="{BB962C8B-B14F-4D97-AF65-F5344CB8AC3E}">
        <p14:creationId xmlns:p14="http://schemas.microsoft.com/office/powerpoint/2010/main" val="1518528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lum bright="-20000" contrast="40000"/>
          </a:blip>
          <a:srcRect l="5727"/>
          <a:stretch/>
        </p:blipFill>
        <p:spPr>
          <a:xfrm>
            <a:off x="330755" y="1684904"/>
            <a:ext cx="8615008" cy="3789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73B013-5F52-1403-BA7E-8F74A43C1D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-20000" contrast="40000"/>
          </a:blip>
          <a:srcRect l="-62" r="95723"/>
          <a:stretch/>
        </p:blipFill>
        <p:spPr>
          <a:xfrm>
            <a:off x="0" y="1684904"/>
            <a:ext cx="396475" cy="378936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744DFA02-B7F8-C5ED-4B56-4354CAFD8554}"/>
              </a:ext>
            </a:extLst>
          </p:cNvPr>
          <p:cNvGrpSpPr/>
          <p:nvPr/>
        </p:nvGrpSpPr>
        <p:grpSpPr>
          <a:xfrm>
            <a:off x="778327" y="3134208"/>
            <a:ext cx="7764846" cy="1013075"/>
            <a:chOff x="885880" y="2756357"/>
            <a:chExt cx="7764846" cy="10130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AA0E86-BB4F-2BCF-25D7-50B1EB0B2328}"/>
                </a:ext>
              </a:extLst>
            </p:cNvPr>
            <p:cNvSpPr txBox="1"/>
            <p:nvPr/>
          </p:nvSpPr>
          <p:spPr>
            <a:xfrm>
              <a:off x="7622244" y="3098163"/>
              <a:ext cx="1028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>
                  <a:solidFill>
                    <a:srgbClr val="FF0000"/>
                  </a:solidFill>
                </a:rPr>
                <a:t>Previous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EF858D-132F-626A-2953-239173444B08}"/>
                </a:ext>
              </a:extLst>
            </p:cNvPr>
            <p:cNvSpPr/>
            <p:nvPr/>
          </p:nvSpPr>
          <p:spPr>
            <a:xfrm>
              <a:off x="885880" y="2756357"/>
              <a:ext cx="6742479" cy="101307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5D0265-DAE3-AF44-C316-CC71CFBB14F6}"/>
              </a:ext>
            </a:extLst>
          </p:cNvPr>
          <p:cNvGrpSpPr/>
          <p:nvPr/>
        </p:nvGrpSpPr>
        <p:grpSpPr>
          <a:xfrm>
            <a:off x="778327" y="4263734"/>
            <a:ext cx="7872712" cy="1013075"/>
            <a:chOff x="885880" y="3885883"/>
            <a:chExt cx="7872712" cy="1013075"/>
          </a:xfrm>
        </p:grpSpPr>
        <p:sp>
          <p:nvSpPr>
            <p:cNvPr id="6" name="TextBox 5"/>
            <p:cNvSpPr txBox="1"/>
            <p:nvPr/>
          </p:nvSpPr>
          <p:spPr>
            <a:xfrm>
              <a:off x="7628359" y="4214561"/>
              <a:ext cx="1130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>
                  <a:solidFill>
                    <a:srgbClr val="FF0000"/>
                  </a:solidFill>
                </a:rPr>
                <a:t>Improved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BEBF90A-9A57-89E6-17A7-6B6DAACAFE96}"/>
                </a:ext>
              </a:extLst>
            </p:cNvPr>
            <p:cNvSpPr/>
            <p:nvPr/>
          </p:nvSpPr>
          <p:spPr>
            <a:xfrm>
              <a:off x="885880" y="3885883"/>
              <a:ext cx="6742479" cy="101307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FF7454-E1BF-BD98-5B8D-B16242EBBDF8}"/>
              </a:ext>
            </a:extLst>
          </p:cNvPr>
          <p:cNvGrpSpPr/>
          <p:nvPr/>
        </p:nvGrpSpPr>
        <p:grpSpPr>
          <a:xfrm>
            <a:off x="778326" y="1577125"/>
            <a:ext cx="8150568" cy="1512409"/>
            <a:chOff x="885879" y="1199274"/>
            <a:chExt cx="8150568" cy="1512409"/>
          </a:xfrm>
        </p:grpSpPr>
        <p:sp>
          <p:nvSpPr>
            <p:cNvPr id="8" name="TextBox 7"/>
            <p:cNvSpPr txBox="1"/>
            <p:nvPr/>
          </p:nvSpPr>
          <p:spPr>
            <a:xfrm>
              <a:off x="5827387" y="1199274"/>
              <a:ext cx="3209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00B0F0"/>
                  </a:solidFill>
                </a:rPr>
                <a:t>How to design this code better?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3B45C71-D566-01BF-6B45-11E708C707BB}"/>
                </a:ext>
              </a:extLst>
            </p:cNvPr>
            <p:cNvSpPr/>
            <p:nvPr/>
          </p:nvSpPr>
          <p:spPr>
            <a:xfrm>
              <a:off x="885879" y="1626831"/>
              <a:ext cx="8087081" cy="1084852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88AB32-A7BF-5E70-5691-DE4AE04589B4}"/>
              </a:ext>
            </a:extLst>
          </p:cNvPr>
          <p:cNvGrpSpPr/>
          <p:nvPr/>
        </p:nvGrpSpPr>
        <p:grpSpPr>
          <a:xfrm>
            <a:off x="5719834" y="837830"/>
            <a:ext cx="3040255" cy="739295"/>
            <a:chOff x="5827387" y="459979"/>
            <a:chExt cx="3040255" cy="739295"/>
          </a:xfrm>
        </p:grpSpPr>
        <p:sp>
          <p:nvSpPr>
            <p:cNvPr id="12" name="TextBox 11"/>
            <p:cNvSpPr txBox="1"/>
            <p:nvPr/>
          </p:nvSpPr>
          <p:spPr>
            <a:xfrm>
              <a:off x="5827387" y="459979"/>
              <a:ext cx="3040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00B0F0"/>
                  </a:solidFill>
                </a:rPr>
                <a:t>Initialise outside the function!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B2DAD48-0A6F-FE71-98FB-C9038FE737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6222" y="806312"/>
              <a:ext cx="0" cy="39296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7F274351-D171-8266-9585-2A86ADF22A52}"/>
              </a:ext>
            </a:extLst>
          </p:cNvPr>
          <p:cNvSpPr/>
          <p:nvPr/>
        </p:nvSpPr>
        <p:spPr>
          <a:xfrm>
            <a:off x="8543173" y="6271761"/>
            <a:ext cx="385721" cy="3857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623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3672" y="209498"/>
            <a:ext cx="222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 b="1"/>
              <a:t>Problem?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6B01D49-B6D0-6F61-59E6-BF2ABE634045}"/>
              </a:ext>
            </a:extLst>
          </p:cNvPr>
          <p:cNvCxnSpPr>
            <a:cxnSpLocks/>
          </p:cNvCxnSpPr>
          <p:nvPr/>
        </p:nvCxnSpPr>
        <p:spPr>
          <a:xfrm flipV="1">
            <a:off x="7904401" y="1959233"/>
            <a:ext cx="750340" cy="6064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63397" y="1825009"/>
            <a:ext cx="868608" cy="24708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 flipV="1">
            <a:off x="2458158" y="3330922"/>
            <a:ext cx="795847" cy="6394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41A5F8-107E-9011-4475-1816FABC6141}"/>
              </a:ext>
            </a:extLst>
          </p:cNvPr>
          <p:cNvSpPr txBox="1"/>
          <p:nvPr/>
        </p:nvSpPr>
        <p:spPr>
          <a:xfrm>
            <a:off x="1057095" y="2849982"/>
            <a:ext cx="239418" cy="31724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SG"/>
              <a:t>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E79CDF-CC19-3381-08EE-103FE36C63FA}"/>
              </a:ext>
            </a:extLst>
          </p:cNvPr>
          <p:cNvSpPr/>
          <p:nvPr/>
        </p:nvSpPr>
        <p:spPr>
          <a:xfrm>
            <a:off x="5936100" y="1828916"/>
            <a:ext cx="868608" cy="24708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777CB3-FC57-7903-E760-FA4C36ED46BE}"/>
              </a:ext>
            </a:extLst>
          </p:cNvPr>
          <p:cNvSpPr txBox="1"/>
          <p:nvPr/>
        </p:nvSpPr>
        <p:spPr>
          <a:xfrm>
            <a:off x="6229798" y="2853889"/>
            <a:ext cx="239418" cy="31724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SG"/>
              <a:t>+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695142-89DA-BFBD-EF69-F1E20BA5A071}"/>
              </a:ext>
            </a:extLst>
          </p:cNvPr>
          <p:cNvGrpSpPr/>
          <p:nvPr/>
        </p:nvGrpSpPr>
        <p:grpSpPr>
          <a:xfrm>
            <a:off x="1502297" y="2339989"/>
            <a:ext cx="1139371" cy="1139371"/>
            <a:chOff x="1933996" y="1824245"/>
            <a:chExt cx="1326421" cy="1326421"/>
          </a:xfrm>
        </p:grpSpPr>
        <p:sp>
          <p:nvSpPr>
            <p:cNvPr id="57" name="Oval 56"/>
            <p:cNvSpPr/>
            <p:nvPr/>
          </p:nvSpPr>
          <p:spPr>
            <a:xfrm>
              <a:off x="1933996" y="1824245"/>
              <a:ext cx="1326421" cy="13264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4D3A7B-4122-270D-DAE8-0BAAD3071180}"/>
                </a:ext>
              </a:extLst>
            </p:cNvPr>
            <p:cNvSpPr txBox="1"/>
            <p:nvPr/>
          </p:nvSpPr>
          <p:spPr>
            <a:xfrm>
              <a:off x="2439105" y="2298194"/>
              <a:ext cx="278723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/>
                <a:t>+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B4D4CD4-6917-2AAC-D0BD-7320A5787BED}"/>
              </a:ext>
            </a:extLst>
          </p:cNvPr>
          <p:cNvSpPr/>
          <p:nvPr/>
        </p:nvSpPr>
        <p:spPr>
          <a:xfrm>
            <a:off x="3445629" y="1825009"/>
            <a:ext cx="868608" cy="24708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659E18-894B-7890-9400-238ABA346334}"/>
              </a:ext>
            </a:extLst>
          </p:cNvPr>
          <p:cNvSpPr txBox="1"/>
          <p:nvPr/>
        </p:nvSpPr>
        <p:spPr>
          <a:xfrm>
            <a:off x="3739326" y="2849982"/>
            <a:ext cx="239418" cy="31724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SG"/>
              <a:t>+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7571AD-6335-6C86-0EE1-FB03D26B8C49}"/>
              </a:ext>
            </a:extLst>
          </p:cNvPr>
          <p:cNvGrpSpPr/>
          <p:nvPr/>
        </p:nvGrpSpPr>
        <p:grpSpPr>
          <a:xfrm>
            <a:off x="4184529" y="2339989"/>
            <a:ext cx="1139371" cy="1139371"/>
            <a:chOff x="1933996" y="1824245"/>
            <a:chExt cx="1326421" cy="132642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6FC4AE-A6AD-1109-29A2-67FEE1EF60A5}"/>
                </a:ext>
              </a:extLst>
            </p:cNvPr>
            <p:cNvSpPr/>
            <p:nvPr/>
          </p:nvSpPr>
          <p:spPr>
            <a:xfrm>
              <a:off x="1933996" y="1824245"/>
              <a:ext cx="1326421" cy="13264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FF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5776AD-0A5E-04D4-2A86-5E5099E9C24B}"/>
                </a:ext>
              </a:extLst>
            </p:cNvPr>
            <p:cNvSpPr txBox="1"/>
            <p:nvPr/>
          </p:nvSpPr>
          <p:spPr>
            <a:xfrm>
              <a:off x="2439105" y="2298194"/>
              <a:ext cx="278723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/>
                <a:t>+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DBA2E8-6BD9-425D-0F0A-BF03979FBCEE}"/>
              </a:ext>
            </a:extLst>
          </p:cNvPr>
          <p:cNvGrpSpPr/>
          <p:nvPr/>
        </p:nvGrpSpPr>
        <p:grpSpPr>
          <a:xfrm>
            <a:off x="6801500" y="2335460"/>
            <a:ext cx="1139371" cy="1139371"/>
            <a:chOff x="1933996" y="1824245"/>
            <a:chExt cx="1326421" cy="132642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D9EE580-FDCF-E785-17E8-8FA0C57F6AB3}"/>
                </a:ext>
              </a:extLst>
            </p:cNvPr>
            <p:cNvSpPr/>
            <p:nvPr/>
          </p:nvSpPr>
          <p:spPr>
            <a:xfrm>
              <a:off x="1933996" y="1824245"/>
              <a:ext cx="1326421" cy="13264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FF0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735A4F-DDEF-7DE8-C9EB-BF38A8703ACF}"/>
                </a:ext>
              </a:extLst>
            </p:cNvPr>
            <p:cNvSpPr txBox="1"/>
            <p:nvPr/>
          </p:nvSpPr>
          <p:spPr>
            <a:xfrm>
              <a:off x="2439105" y="2298194"/>
              <a:ext cx="278723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/>
                <a:t>+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55AA76-1147-6427-58B0-B41F827ADCF0}"/>
              </a:ext>
            </a:extLst>
          </p:cNvPr>
          <p:cNvCxnSpPr>
            <a:cxnSpLocks/>
          </p:cNvCxnSpPr>
          <p:nvPr/>
        </p:nvCxnSpPr>
        <p:spPr>
          <a:xfrm>
            <a:off x="6370404" y="3577286"/>
            <a:ext cx="434304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D0A7DF-6369-6D87-0CBB-5B886576EA50}"/>
              </a:ext>
            </a:extLst>
          </p:cNvPr>
          <p:cNvCxnSpPr>
            <a:cxnSpLocks/>
          </p:cNvCxnSpPr>
          <p:nvPr/>
        </p:nvCxnSpPr>
        <p:spPr>
          <a:xfrm>
            <a:off x="6804283" y="3577286"/>
            <a:ext cx="67372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491E9B8-CCD6-5E19-FF88-E4CC02B70C37}"/>
              </a:ext>
            </a:extLst>
          </p:cNvPr>
          <p:cNvSpPr txBox="1"/>
          <p:nvPr/>
        </p:nvSpPr>
        <p:spPr>
          <a:xfrm>
            <a:off x="574565" y="5032991"/>
            <a:ext cx="8090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>
                <a:solidFill>
                  <a:srgbClr val="000000"/>
                </a:solidFill>
                <a:latin typeface="Cascadia Mono" panose="020B0609020000020004" pitchFamily="49" charset="0"/>
              </a:rPr>
              <a:t>xpos = leftWall.transform.position.x + </a:t>
            </a:r>
            <a:r>
              <a:rPr lang="en-SG" sz="1800">
                <a:solidFill>
                  <a:srgbClr val="00B0F0"/>
                </a:solidFill>
                <a:latin typeface="Cascadia Mono" panose="020B0609020000020004" pitchFamily="49" charset="0"/>
              </a:rPr>
              <a:t>wallOffsetX</a:t>
            </a:r>
            <a:r>
              <a:rPr lang="en-SG" sz="180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SG" sz="1800">
                <a:solidFill>
                  <a:srgbClr val="FF0000"/>
                </a:solidFill>
                <a:latin typeface="Cascadia Mono" panose="020B0609020000020004" pitchFamily="49" charset="0"/>
              </a:rPr>
              <a:t>radius</a:t>
            </a:r>
            <a:endParaRPr lang="en-SG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06B305-0049-1B6C-3AB6-E217A15C0929}"/>
              </a:ext>
            </a:extLst>
          </p:cNvPr>
          <p:cNvSpPr txBox="1"/>
          <p:nvPr/>
        </p:nvSpPr>
        <p:spPr>
          <a:xfrm>
            <a:off x="574565" y="5531611"/>
            <a:ext cx="7931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>
                <a:solidFill>
                  <a:srgbClr val="000000"/>
                </a:solidFill>
                <a:latin typeface="Cascadia Mono" panose="020B0609020000020004" pitchFamily="49" charset="0"/>
              </a:rPr>
              <a:t>transform.position = </a:t>
            </a:r>
            <a:r>
              <a:rPr lang="fr-FR" sz="18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fr-FR" sz="1800">
                <a:solidFill>
                  <a:srgbClr val="000000"/>
                </a:solidFill>
                <a:latin typeface="Cascadia Mono" panose="020B0609020000020004" pitchFamily="49" charset="0"/>
              </a:rPr>
              <a:t> Vector3(xpos,</a:t>
            </a:r>
          </a:p>
          <a:p>
            <a:r>
              <a:rPr lang="en-SG" sz="1800">
                <a:solidFill>
                  <a:srgbClr val="000000"/>
                </a:solidFill>
                <a:latin typeface="Cascadia Mono" panose="020B0609020000020004" pitchFamily="49" charset="0"/>
              </a:rPr>
              <a:t>				      transform.position.y,</a:t>
            </a:r>
          </a:p>
          <a:p>
            <a:r>
              <a:rPr lang="en-SG" sz="1800">
                <a:solidFill>
                  <a:srgbClr val="000000"/>
                </a:solidFill>
                <a:latin typeface="Cascadia Mono" panose="020B0609020000020004" pitchFamily="49" charset="0"/>
              </a:rPr>
              <a:t>				      transform.position.z)</a:t>
            </a:r>
            <a:endParaRPr lang="en-SG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F90DD3-DD46-E0FE-8B58-849FAB85F653}"/>
              </a:ext>
            </a:extLst>
          </p:cNvPr>
          <p:cNvSpPr txBox="1"/>
          <p:nvPr/>
        </p:nvSpPr>
        <p:spPr>
          <a:xfrm>
            <a:off x="482443" y="875527"/>
            <a:ext cx="675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/>
              <a:t>Handle any overlap before setting the new velocity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1C62FF-D1BD-63CB-3572-1B4CA6575E5D}"/>
              </a:ext>
            </a:extLst>
          </p:cNvPr>
          <p:cNvSpPr txBox="1"/>
          <p:nvPr/>
        </p:nvSpPr>
        <p:spPr>
          <a:xfrm rot="21219487">
            <a:off x="6616815" y="4030941"/>
            <a:ext cx="2104203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/>
              <a:t>Let’s go through the actual code now!</a:t>
            </a:r>
          </a:p>
        </p:txBody>
      </p:sp>
    </p:spTree>
    <p:extLst>
      <p:ext uri="{BB962C8B-B14F-4D97-AF65-F5344CB8AC3E}">
        <p14:creationId xmlns:p14="http://schemas.microsoft.com/office/powerpoint/2010/main" val="357243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CDFBA06-409A-67FE-37D0-56D5A596C8A5}"/>
              </a:ext>
            </a:extLst>
          </p:cNvPr>
          <p:cNvGrpSpPr/>
          <p:nvPr/>
        </p:nvGrpSpPr>
        <p:grpSpPr>
          <a:xfrm>
            <a:off x="4174731" y="1257235"/>
            <a:ext cx="1822862" cy="1116535"/>
            <a:chOff x="7015679" y="3069524"/>
            <a:chExt cx="1822862" cy="1116535"/>
          </a:xfrm>
        </p:grpSpPr>
        <p:sp>
          <p:nvSpPr>
            <p:cNvPr id="5" name="Speech Bubble: Oval 4">
              <a:extLst>
                <a:ext uri="{FF2B5EF4-FFF2-40B4-BE49-F238E27FC236}">
                  <a16:creationId xmlns:a16="http://schemas.microsoft.com/office/drawing/2014/main" id="{363512BF-D969-6B06-213E-C81611FAA04D}"/>
                </a:ext>
              </a:extLst>
            </p:cNvPr>
            <p:cNvSpPr/>
            <p:nvPr/>
          </p:nvSpPr>
          <p:spPr>
            <a:xfrm>
              <a:off x="7015679" y="3069524"/>
              <a:ext cx="1822862" cy="1116535"/>
            </a:xfrm>
            <a:prstGeom prst="wedgeEllipseCallout">
              <a:avLst>
                <a:gd name="adj1" fmla="val -36488"/>
                <a:gd name="adj2" fmla="val 74805"/>
              </a:avLst>
            </a:prstGeom>
            <a:solidFill>
              <a:srgbClr val="FEFEF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04AF12-791A-4A76-BE9B-D652F0EC8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7499" y="3345106"/>
              <a:ext cx="1719221" cy="646232"/>
            </a:xfrm>
            <a:prstGeom prst="rect">
              <a:avLst/>
            </a:prstGeom>
          </p:spPr>
        </p:pic>
      </p:grpSp>
      <p:pic>
        <p:nvPicPr>
          <p:cNvPr id="7" name="Picture 8" descr="Herlock Sholmes - Sprite Gallery | Ace Attorney Wiki | Fandom">
            <a:extLst>
              <a:ext uri="{FF2B5EF4-FFF2-40B4-BE49-F238E27FC236}">
                <a16:creationId xmlns:a16="http://schemas.microsoft.com/office/drawing/2014/main" id="{2EAB0691-9956-C2D5-4544-CECAF3F6A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5" r="19944" b="18927"/>
          <a:stretch/>
        </p:blipFill>
        <p:spPr bwMode="auto">
          <a:xfrm flipH="1">
            <a:off x="342183" y="2171635"/>
            <a:ext cx="4351881" cy="468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71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8B3FA7-24F3-7EDA-AC5B-B39310D06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91" y="3235569"/>
            <a:ext cx="4073653" cy="3622431"/>
          </a:xfrm>
          <a:prstGeom prst="rect">
            <a:avLst/>
          </a:prstGeom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DFEA4134-67F3-F800-7425-8261EEE10F63}"/>
              </a:ext>
            </a:extLst>
          </p:cNvPr>
          <p:cNvSpPr/>
          <p:nvPr/>
        </p:nvSpPr>
        <p:spPr>
          <a:xfrm>
            <a:off x="4648732" y="1720096"/>
            <a:ext cx="3612839" cy="1918322"/>
          </a:xfrm>
          <a:prstGeom prst="wedgeEllipseCallout">
            <a:avLst>
              <a:gd name="adj1" fmla="val -38063"/>
              <a:gd name="adj2" fmla="val 6408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E11F4-91B2-5473-BDF5-253F3A857F32}"/>
              </a:ext>
            </a:extLst>
          </p:cNvPr>
          <p:cNvSpPr txBox="1"/>
          <p:nvPr/>
        </p:nvSpPr>
        <p:spPr>
          <a:xfrm>
            <a:off x="4869338" y="2326121"/>
            <a:ext cx="312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Now do Parts 1 and 2 of GMAPS_Collisions_Worksheet.docx</a:t>
            </a:r>
            <a:endParaRPr lang="en-SG" sz="1600"/>
          </a:p>
        </p:txBody>
      </p:sp>
    </p:spTree>
    <p:extLst>
      <p:ext uri="{BB962C8B-B14F-4D97-AF65-F5344CB8AC3E}">
        <p14:creationId xmlns:p14="http://schemas.microsoft.com/office/powerpoint/2010/main" val="327307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CBDB12-2B26-180C-EF4E-20C69B43C9B5}"/>
              </a:ext>
            </a:extLst>
          </p:cNvPr>
          <p:cNvSpPr txBox="1"/>
          <p:nvPr/>
        </p:nvSpPr>
        <p:spPr>
          <a:xfrm>
            <a:off x="2388133" y="211517"/>
            <a:ext cx="4367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/>
              <a:t>Two main types of collision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3B193-7773-CEED-4F11-89A313C1A7AB}"/>
              </a:ext>
            </a:extLst>
          </p:cNvPr>
          <p:cNvSpPr txBox="1"/>
          <p:nvPr/>
        </p:nvSpPr>
        <p:spPr>
          <a:xfrm>
            <a:off x="854700" y="1019072"/>
            <a:ext cx="1533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 b="1"/>
              <a:t>Elastic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58749C-AD57-2F21-CA10-70D0E6655589}"/>
              </a:ext>
            </a:extLst>
          </p:cNvPr>
          <p:cNvSpPr txBox="1"/>
          <p:nvPr/>
        </p:nvSpPr>
        <p:spPr>
          <a:xfrm>
            <a:off x="854700" y="3327142"/>
            <a:ext cx="1953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 b="1"/>
              <a:t>Inelastic</a:t>
            </a:r>
          </a:p>
        </p:txBody>
      </p:sp>
      <p:pic>
        <p:nvPicPr>
          <p:cNvPr id="8" name="Picture 7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40912368-809D-4CE2-5B53-A151976F1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919" y="996022"/>
            <a:ext cx="5194381" cy="916655"/>
          </a:xfrm>
          <a:prstGeom prst="rect">
            <a:avLst/>
          </a:prstGeom>
        </p:spPr>
      </p:pic>
      <p:pic>
        <p:nvPicPr>
          <p:cNvPr id="10" name="Picture 9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2009C3B9-4274-2DD3-2E0B-8182D1D93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919" y="3257774"/>
            <a:ext cx="5194380" cy="9166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7D19D7-F34E-B6D0-969B-1EC3AE9B4B43}"/>
              </a:ext>
            </a:extLst>
          </p:cNvPr>
          <p:cNvSpPr txBox="1"/>
          <p:nvPr/>
        </p:nvSpPr>
        <p:spPr>
          <a:xfrm>
            <a:off x="0" y="6612469"/>
            <a:ext cx="70219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900">
                <a:solidFill>
                  <a:schemeClr val="bg1">
                    <a:lumMod val="65000"/>
                  </a:schemeClr>
                </a:solidFill>
              </a:rPr>
              <a:t>https://www.physicsclassroom.com/Physics-Interactives/Momentum-and-Collisions/Collision-Carts/Collision-Carts-Interactive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759DE7-E748-7BFB-9C74-BF77B484AB43}"/>
              </a:ext>
            </a:extLst>
          </p:cNvPr>
          <p:cNvSpPr txBox="1"/>
          <p:nvPr/>
        </p:nvSpPr>
        <p:spPr>
          <a:xfrm>
            <a:off x="2967070" y="2060909"/>
            <a:ext cx="53222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type of collision in which both the momentum and kinetic energy of the system are conserved is called elastic collision.</a:t>
            </a:r>
            <a:endParaRPr lang="en-SG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0DFF03-A1EE-7E1F-8DAE-A02C1F970573}"/>
              </a:ext>
            </a:extLst>
          </p:cNvPr>
          <p:cNvSpPr txBox="1"/>
          <p:nvPr/>
        </p:nvSpPr>
        <p:spPr>
          <a:xfrm>
            <a:off x="-1" y="6462574"/>
            <a:ext cx="34053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900">
                <a:solidFill>
                  <a:schemeClr val="bg1">
                    <a:lumMod val="65000"/>
                  </a:schemeClr>
                </a:solidFill>
              </a:rPr>
              <a:t>https://vlab.amrita.edu/?sub=1&amp;brch=74&amp;sim=189&amp;cnt=1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1AF979-3631-B9F7-FD9C-08E4CD4A80EF}"/>
              </a:ext>
            </a:extLst>
          </p:cNvPr>
          <p:cNvSpPr txBox="1"/>
          <p:nvPr/>
        </p:nvSpPr>
        <p:spPr>
          <a:xfrm>
            <a:off x="3030994" y="4350169"/>
            <a:ext cx="53222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type of collision in which only momentum is conserved, not kinetic energy is called inelastic collision.</a:t>
            </a:r>
            <a:endParaRPr lang="en-SG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0D93AE-61C6-EDB2-68FC-63F3AF70094E}"/>
              </a:ext>
            </a:extLst>
          </p:cNvPr>
          <p:cNvSpPr txBox="1"/>
          <p:nvPr/>
        </p:nvSpPr>
        <p:spPr>
          <a:xfrm>
            <a:off x="3030993" y="5240652"/>
            <a:ext cx="49526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Most of the collisions in daily life are inelastic.</a:t>
            </a:r>
            <a:endParaRPr lang="en-SG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69ABED-CE56-381F-D460-97E5B5EFBC6F}"/>
              </a:ext>
            </a:extLst>
          </p:cNvPr>
          <p:cNvSpPr txBox="1"/>
          <p:nvPr/>
        </p:nvSpPr>
        <p:spPr>
          <a:xfrm rot="21283609">
            <a:off x="6450125" y="5937027"/>
            <a:ext cx="2332428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/>
              <a:t>Most game physics simplifies all collisions to elastic</a:t>
            </a:r>
          </a:p>
        </p:txBody>
      </p:sp>
    </p:spTree>
    <p:extLst>
      <p:ext uri="{BB962C8B-B14F-4D97-AF65-F5344CB8AC3E}">
        <p14:creationId xmlns:p14="http://schemas.microsoft.com/office/powerpoint/2010/main" val="323831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/>
      <p:bldP spid="16" grpId="0"/>
      <p:bldP spid="17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A2DCDBC-EAC1-2DBF-12B2-AD4F6B6FE004}"/>
              </a:ext>
            </a:extLst>
          </p:cNvPr>
          <p:cNvGrpSpPr/>
          <p:nvPr/>
        </p:nvGrpSpPr>
        <p:grpSpPr>
          <a:xfrm>
            <a:off x="582771" y="988214"/>
            <a:ext cx="5752244" cy="1782751"/>
            <a:chOff x="582771" y="988214"/>
            <a:chExt cx="5752244" cy="17827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4517C1-008E-2AC8-74EB-43100A1A44C5}"/>
                </a:ext>
              </a:extLst>
            </p:cNvPr>
            <p:cNvSpPr txBox="1"/>
            <p:nvPr/>
          </p:nvSpPr>
          <p:spPr>
            <a:xfrm>
              <a:off x="582771" y="1475721"/>
              <a:ext cx="3735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/>
                <a:t>Moving object and a stationary object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265DAC-0972-4F0D-AA54-FF40978D215E}"/>
                </a:ext>
              </a:extLst>
            </p:cNvPr>
            <p:cNvSpPr txBox="1"/>
            <p:nvPr/>
          </p:nvSpPr>
          <p:spPr>
            <a:xfrm>
              <a:off x="1050622" y="1845053"/>
              <a:ext cx="22674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b="1">
                  <a:sym typeface="Wingdings" panose="05000000000000000000" pitchFamily="2" charset="2"/>
                </a:rPr>
                <a:t> </a:t>
              </a:r>
              <a:r>
                <a:rPr lang="en-SG" sz="2000" b="1"/>
                <a:t>Vector reflection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005CD2-A3E4-63EA-C206-BAB2C3BB0D67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82" y="988214"/>
              <a:ext cx="0" cy="17827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C8A104-1080-0C14-F5DA-DFFAAE1F6DDE}"/>
                </a:ext>
              </a:extLst>
            </p:cNvPr>
            <p:cNvSpPr/>
            <p:nvPr/>
          </p:nvSpPr>
          <p:spPr>
            <a:xfrm>
              <a:off x="5167345" y="2205221"/>
              <a:ext cx="565744" cy="565744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8D66ABD-B751-C940-DD0A-A673CE31427D}"/>
                </a:ext>
              </a:extLst>
            </p:cNvPr>
            <p:cNvCxnSpPr/>
            <p:nvPr/>
          </p:nvCxnSpPr>
          <p:spPr>
            <a:xfrm flipH="1">
              <a:off x="4868028" y="1836828"/>
              <a:ext cx="14669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5ED6622-197A-42A7-EB06-C6303FB5F7FA}"/>
                </a:ext>
              </a:extLst>
            </p:cNvPr>
            <p:cNvCxnSpPr/>
            <p:nvPr/>
          </p:nvCxnSpPr>
          <p:spPr>
            <a:xfrm flipV="1">
              <a:off x="5450217" y="1845053"/>
              <a:ext cx="832170" cy="64304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2713E5-4926-8A7C-5869-0E2C6932E6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0217" y="1164185"/>
              <a:ext cx="832170" cy="64304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9AB33A-8B32-ED47-4B65-298DAB5F4469}"/>
                </a:ext>
              </a:extLst>
            </p:cNvPr>
            <p:cNvSpPr txBox="1"/>
            <p:nvPr/>
          </p:nvSpPr>
          <p:spPr>
            <a:xfrm>
              <a:off x="5559003" y="1807225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/>
                <a:t>θ</a:t>
              </a:r>
              <a:r>
                <a:rPr lang="en-SG" b="1" baseline="-25000"/>
                <a:t>i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FBD1F8-924F-85BC-627D-C725A8D01E73}"/>
                </a:ext>
              </a:extLst>
            </p:cNvPr>
            <p:cNvSpPr txBox="1"/>
            <p:nvPr/>
          </p:nvSpPr>
          <p:spPr>
            <a:xfrm>
              <a:off x="5539271" y="1446117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/>
                <a:t>θ</a:t>
              </a:r>
              <a:r>
                <a:rPr lang="en-SG" b="1" baseline="-25000"/>
                <a:t>r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62855AB-4E1E-8472-42D9-0D3754F422CC}"/>
              </a:ext>
            </a:extLst>
          </p:cNvPr>
          <p:cNvSpPr txBox="1"/>
          <p:nvPr/>
        </p:nvSpPr>
        <p:spPr>
          <a:xfrm>
            <a:off x="3318038" y="2954691"/>
            <a:ext cx="280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Angle of incidence </a:t>
            </a:r>
            <a:r>
              <a:rPr lang="el-GR" b="1"/>
              <a:t>θ</a:t>
            </a:r>
            <a:r>
              <a:rPr lang="en-SG" b="1" baseline="-25000"/>
              <a:t>i  </a:t>
            </a:r>
            <a:r>
              <a:rPr lang="en-SG" i="1">
                <a:sym typeface="Wingdings" panose="05000000000000000000" pitchFamily="2" charset="2"/>
              </a:rPr>
              <a:t>equals</a:t>
            </a:r>
            <a:r>
              <a:rPr lang="en-SG">
                <a:sym typeface="Wingdings" panose="05000000000000000000" pitchFamily="2" charset="2"/>
              </a:rPr>
              <a:t> </a:t>
            </a:r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175434-F8FF-4120-0A50-54667AFFD4F7}"/>
              </a:ext>
            </a:extLst>
          </p:cNvPr>
          <p:cNvSpPr txBox="1"/>
          <p:nvPr/>
        </p:nvSpPr>
        <p:spPr>
          <a:xfrm>
            <a:off x="5976492" y="2954691"/>
            <a:ext cx="21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angle of reflection </a:t>
            </a:r>
            <a:r>
              <a:rPr lang="el-GR" b="1"/>
              <a:t>θ</a:t>
            </a:r>
            <a:r>
              <a:rPr lang="en-SG" b="1" baseline="-25000"/>
              <a:t>r</a:t>
            </a:r>
            <a:endParaRPr lang="en-SG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3F8C249-20BA-2FDA-95DD-C228E7CC506C}"/>
              </a:ext>
            </a:extLst>
          </p:cNvPr>
          <p:cNvGrpSpPr/>
          <p:nvPr/>
        </p:nvGrpSpPr>
        <p:grpSpPr>
          <a:xfrm>
            <a:off x="886278" y="3777660"/>
            <a:ext cx="2160848" cy="2476306"/>
            <a:chOff x="886278" y="3777660"/>
            <a:chExt cx="2160848" cy="247630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FFFFE89-F6FB-CC9C-6C86-1B94A2DADF6D}"/>
                </a:ext>
              </a:extLst>
            </p:cNvPr>
            <p:cNvGrpSpPr/>
            <p:nvPr/>
          </p:nvGrpSpPr>
          <p:grpSpPr>
            <a:xfrm>
              <a:off x="1087465" y="3777660"/>
              <a:ext cx="1134781" cy="1782751"/>
              <a:chOff x="851904" y="3762855"/>
              <a:chExt cx="1134781" cy="1782751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6C223D4-C1AF-DD46-4CA1-2BE4D756C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685" y="3762855"/>
                <a:ext cx="0" cy="178275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8DF35F2-4903-3962-2F2B-C253FB23E855}"/>
                  </a:ext>
                </a:extLst>
              </p:cNvPr>
              <p:cNvSpPr/>
              <p:nvPr/>
            </p:nvSpPr>
            <p:spPr>
              <a:xfrm>
                <a:off x="851904" y="4979862"/>
                <a:ext cx="565744" cy="565744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DC3C4AF-C538-2D77-1828-BA157DADBE30}"/>
                  </a:ext>
                </a:extLst>
              </p:cNvPr>
              <p:cNvCxnSpPr/>
              <p:nvPr/>
            </p:nvCxnSpPr>
            <p:spPr>
              <a:xfrm flipV="1">
                <a:off x="1134776" y="4619694"/>
                <a:ext cx="832170" cy="64304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C6EC5D9-45F7-3734-E181-E8EDD731FD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34776" y="3938826"/>
                <a:ext cx="832170" cy="64304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F0381FB-0DEF-A731-0473-B638BEF90AC3}"/>
                </a:ext>
              </a:extLst>
            </p:cNvPr>
            <p:cNvSpPr txBox="1"/>
            <p:nvPr/>
          </p:nvSpPr>
          <p:spPr>
            <a:xfrm>
              <a:off x="886278" y="5884634"/>
              <a:ext cx="2160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/>
                <a:t>Axis-aligned</a:t>
              </a:r>
              <a:r>
                <a:rPr lang="en-SG"/>
                <a:t> collision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BA8EB6-43CF-5665-1558-8ABA6AE42E1D}"/>
              </a:ext>
            </a:extLst>
          </p:cNvPr>
          <p:cNvGrpSpPr/>
          <p:nvPr/>
        </p:nvGrpSpPr>
        <p:grpSpPr>
          <a:xfrm>
            <a:off x="3431385" y="4425630"/>
            <a:ext cx="2160848" cy="1828336"/>
            <a:chOff x="3431385" y="4425630"/>
            <a:chExt cx="2160848" cy="182833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1537EDE-67BF-BCC6-D68C-85AD31937ABD}"/>
                </a:ext>
              </a:extLst>
            </p:cNvPr>
            <p:cNvGrpSpPr/>
            <p:nvPr/>
          </p:nvGrpSpPr>
          <p:grpSpPr>
            <a:xfrm rot="5400000" flipH="1">
              <a:off x="3892280" y="4101645"/>
              <a:ext cx="1134781" cy="1782751"/>
              <a:chOff x="851904" y="3762855"/>
              <a:chExt cx="1134781" cy="1782751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8C6FB34-2280-D922-B7A9-9079A6712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685" y="3762855"/>
                <a:ext cx="0" cy="178275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4119D90-6D3F-010E-7F47-D63401264E34}"/>
                  </a:ext>
                </a:extLst>
              </p:cNvPr>
              <p:cNvSpPr/>
              <p:nvPr/>
            </p:nvSpPr>
            <p:spPr>
              <a:xfrm>
                <a:off x="851904" y="4979862"/>
                <a:ext cx="565744" cy="565744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5D46A41-A914-82C3-9C06-F578FA0AE535}"/>
                  </a:ext>
                </a:extLst>
              </p:cNvPr>
              <p:cNvCxnSpPr/>
              <p:nvPr/>
            </p:nvCxnSpPr>
            <p:spPr>
              <a:xfrm flipV="1">
                <a:off x="1134776" y="4619694"/>
                <a:ext cx="832170" cy="64304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A5E6ADEE-CCB9-6A44-18C2-7EA6F62DAC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34776" y="3938826"/>
                <a:ext cx="832170" cy="64304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90E01CA-A0DB-7EDD-31F8-6637D8848D1F}"/>
                </a:ext>
              </a:extLst>
            </p:cNvPr>
            <p:cNvSpPr txBox="1"/>
            <p:nvPr/>
          </p:nvSpPr>
          <p:spPr>
            <a:xfrm>
              <a:off x="3431385" y="5884634"/>
              <a:ext cx="2160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/>
                <a:t>Axis-aligned</a:t>
              </a:r>
              <a:r>
                <a:rPr lang="en-SG"/>
                <a:t> collision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F5F3EAA-6572-30B7-C3A3-B7D8054CC1EA}"/>
              </a:ext>
            </a:extLst>
          </p:cNvPr>
          <p:cNvGrpSpPr/>
          <p:nvPr/>
        </p:nvGrpSpPr>
        <p:grpSpPr>
          <a:xfrm>
            <a:off x="5976492" y="3761900"/>
            <a:ext cx="2585131" cy="2469974"/>
            <a:chOff x="5976492" y="3761900"/>
            <a:chExt cx="2585131" cy="246997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50A7C65-E9CF-5BEE-B001-11999423E15B}"/>
                </a:ext>
              </a:extLst>
            </p:cNvPr>
            <p:cNvGrpSpPr/>
            <p:nvPr/>
          </p:nvGrpSpPr>
          <p:grpSpPr>
            <a:xfrm rot="8694938" flipH="1" flipV="1">
              <a:off x="6430756" y="3761900"/>
              <a:ext cx="1134781" cy="1782751"/>
              <a:chOff x="851904" y="3762855"/>
              <a:chExt cx="1134781" cy="1782751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476FD9C-4296-BFB6-A81D-183968CA78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685" y="3762855"/>
                <a:ext cx="0" cy="178275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314B934-F4AC-85EE-1BC9-36D02164AB5D}"/>
                  </a:ext>
                </a:extLst>
              </p:cNvPr>
              <p:cNvSpPr/>
              <p:nvPr/>
            </p:nvSpPr>
            <p:spPr>
              <a:xfrm>
                <a:off x="851904" y="4979862"/>
                <a:ext cx="565744" cy="565744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C02984A-043C-BC58-ED56-A301CEDBBD44}"/>
                  </a:ext>
                </a:extLst>
              </p:cNvPr>
              <p:cNvCxnSpPr/>
              <p:nvPr/>
            </p:nvCxnSpPr>
            <p:spPr>
              <a:xfrm flipV="1">
                <a:off x="1134776" y="4619694"/>
                <a:ext cx="832170" cy="64304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2C235A2-A3A0-5F4D-4D32-A3638728CA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34776" y="3938826"/>
                <a:ext cx="832170" cy="64304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E2E6813-9F86-7380-D648-7BCED62F1EA8}"/>
                </a:ext>
              </a:extLst>
            </p:cNvPr>
            <p:cNvSpPr txBox="1"/>
            <p:nvPr/>
          </p:nvSpPr>
          <p:spPr>
            <a:xfrm>
              <a:off x="5976492" y="5862542"/>
              <a:ext cx="2585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/>
                <a:t>Non axis-aligned</a:t>
              </a:r>
              <a:r>
                <a:rPr lang="en-SG"/>
                <a:t> collision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F5AEF8C-2147-B2CC-DA53-CBF644F9AF80}"/>
              </a:ext>
            </a:extLst>
          </p:cNvPr>
          <p:cNvSpPr txBox="1"/>
          <p:nvPr/>
        </p:nvSpPr>
        <p:spPr>
          <a:xfrm>
            <a:off x="100278" y="96697"/>
            <a:ext cx="6094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/>
              <a:t>Elastic Collision with a stationary object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83011D-3108-0892-D9D1-D35BCE2790D6}"/>
              </a:ext>
            </a:extLst>
          </p:cNvPr>
          <p:cNvSpPr txBox="1"/>
          <p:nvPr/>
        </p:nvSpPr>
        <p:spPr>
          <a:xfrm rot="21283609">
            <a:off x="7353957" y="297868"/>
            <a:ext cx="136505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/>
              <a:t>We’ll look at axis-aligned</a:t>
            </a:r>
          </a:p>
        </p:txBody>
      </p:sp>
    </p:spTree>
    <p:extLst>
      <p:ext uri="{BB962C8B-B14F-4D97-AF65-F5344CB8AC3E}">
        <p14:creationId xmlns:p14="http://schemas.microsoft.com/office/powerpoint/2010/main" val="220272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318" y="1722331"/>
            <a:ext cx="6149363" cy="3817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16965" y="819441"/>
            <a:ext cx="1139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/>
              <a:t>Pong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F0DB27-AB13-33C5-EBE8-2569ECB252C9}"/>
              </a:ext>
            </a:extLst>
          </p:cNvPr>
          <p:cNvSpPr txBox="1"/>
          <p:nvPr/>
        </p:nvSpPr>
        <p:spPr>
          <a:xfrm rot="21283609">
            <a:off x="352523" y="360110"/>
            <a:ext cx="168584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/>
              <a:t>A good example is Pong!</a:t>
            </a:r>
          </a:p>
        </p:txBody>
      </p:sp>
    </p:spTree>
    <p:extLst>
      <p:ext uri="{BB962C8B-B14F-4D97-AF65-F5344CB8AC3E}">
        <p14:creationId xmlns:p14="http://schemas.microsoft.com/office/powerpoint/2010/main" val="319155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333" y="1424375"/>
            <a:ext cx="5987334" cy="3513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1363" y="288934"/>
            <a:ext cx="2374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>
                <a:solidFill>
                  <a:srgbClr val="00B050"/>
                </a:solidFill>
              </a:rPr>
              <a:t>Walls (boundary)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11354" y="750599"/>
            <a:ext cx="335560" cy="93090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74724" y="2686011"/>
            <a:ext cx="1055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>
                <a:solidFill>
                  <a:srgbClr val="00B050"/>
                </a:solidFill>
              </a:rPr>
              <a:t>Paddle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980664" y="2952304"/>
            <a:ext cx="694060" cy="22892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73762" y="706711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>
                <a:solidFill>
                  <a:srgbClr val="00B050"/>
                </a:solidFill>
              </a:rPr>
              <a:t>Ball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910081" y="1181911"/>
            <a:ext cx="566220" cy="129514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37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9626" y="1375794"/>
            <a:ext cx="6962862" cy="404349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/>
          <p:cNvSpPr/>
          <p:nvPr/>
        </p:nvSpPr>
        <p:spPr>
          <a:xfrm>
            <a:off x="1233182" y="3301067"/>
            <a:ext cx="192947" cy="1929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26129" y="2508308"/>
            <a:ext cx="906010" cy="7927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9242" y="148715"/>
            <a:ext cx="2850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/>
              <a:t>Moving the ball</a:t>
            </a:r>
          </a:p>
        </p:txBody>
      </p:sp>
    </p:spTree>
    <p:extLst>
      <p:ext uri="{BB962C8B-B14F-4D97-AF65-F5344CB8AC3E}">
        <p14:creationId xmlns:p14="http://schemas.microsoft.com/office/powerpoint/2010/main" val="138384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508379E-108E-EB48-A7B9-5608748B5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8658"/>
            <a:ext cx="8229600" cy="120015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641981" y="750486"/>
            <a:ext cx="1708225" cy="956344"/>
            <a:chOff x="3881500" y="1150062"/>
            <a:chExt cx="1708225" cy="956344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4664279" y="1602463"/>
              <a:ext cx="0" cy="503943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881500" y="1150062"/>
              <a:ext cx="17082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400" b="1">
                  <a:solidFill>
                    <a:srgbClr val="FF0000"/>
                  </a:solidFill>
                </a:rPr>
                <a:t>Frame rate?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031751E-07B5-9586-32A2-24632BAF8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4222746"/>
            <a:ext cx="8210550" cy="11906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263EF88-AB20-ADC1-7983-62BDF6D43493}"/>
              </a:ext>
            </a:extLst>
          </p:cNvPr>
          <p:cNvSpPr txBox="1"/>
          <p:nvPr/>
        </p:nvSpPr>
        <p:spPr>
          <a:xfrm>
            <a:off x="2851337" y="2396641"/>
            <a:ext cx="378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>
                <a:solidFill>
                  <a:srgbClr val="FF0000"/>
                </a:solidFill>
              </a:rPr>
              <a:t>Put the code in FixedUpdate, since we need to update the position at a fixed frame rate.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E3FE8C-F7AC-ED12-F7EA-7E1BBF6E2B0A}"/>
              </a:ext>
            </a:extLst>
          </p:cNvPr>
          <p:cNvSpPr txBox="1"/>
          <p:nvPr/>
        </p:nvSpPr>
        <p:spPr>
          <a:xfrm rot="21316747">
            <a:off x="4342566" y="3068942"/>
            <a:ext cx="677671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1600">
                <a:solidFill>
                  <a:schemeClr val="bg1"/>
                </a:solidFill>
              </a:rPr>
              <a:t>Why?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3D2C7A-3DF8-514B-3CC5-04D224CF8A96}"/>
              </a:ext>
            </a:extLst>
          </p:cNvPr>
          <p:cNvSpPr txBox="1"/>
          <p:nvPr/>
        </p:nvSpPr>
        <p:spPr>
          <a:xfrm>
            <a:off x="2851337" y="3495022"/>
            <a:ext cx="3783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>
                <a:solidFill>
                  <a:srgbClr val="FF0000"/>
                </a:solidFill>
              </a:rPr>
              <a:t>If not, the movement won’t look smooth.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098E631-D7B9-2E37-2962-D1320E041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00228"/>
            <a:ext cx="2525817" cy="6984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B8630C6-BAAB-26A5-3112-256BB6EC8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28" y="6234724"/>
            <a:ext cx="8795344" cy="308213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09AF58B-334A-B665-981C-AE884931DA6C}"/>
              </a:ext>
            </a:extLst>
          </p:cNvPr>
          <p:cNvGrpSpPr/>
          <p:nvPr/>
        </p:nvGrpSpPr>
        <p:grpSpPr>
          <a:xfrm>
            <a:off x="4483288" y="5348602"/>
            <a:ext cx="1542543" cy="828911"/>
            <a:chOff x="4483288" y="5348602"/>
            <a:chExt cx="1542543" cy="82891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84925E1-3CCA-89E3-4876-4DA83DB65195}"/>
                </a:ext>
              </a:extLst>
            </p:cNvPr>
            <p:cNvSpPr txBox="1"/>
            <p:nvPr/>
          </p:nvSpPr>
          <p:spPr>
            <a:xfrm>
              <a:off x="4483288" y="5348602"/>
              <a:ext cx="15425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>
                  <a:solidFill>
                    <a:srgbClr val="FF0000"/>
                  </a:solidFill>
                </a:rPr>
                <a:t>Don’t hardcode!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19D601C-1E8B-AA9A-49F3-54094359AC90}"/>
                </a:ext>
              </a:extLst>
            </p:cNvPr>
            <p:cNvCxnSpPr>
              <a:cxnSpLocks/>
            </p:cNvCxnSpPr>
            <p:nvPr/>
          </p:nvCxnSpPr>
          <p:spPr>
            <a:xfrm>
              <a:off x="4542770" y="6177513"/>
              <a:ext cx="148306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E6A0329-3CEE-6C30-8EC1-18E3727A2B90}"/>
                </a:ext>
              </a:extLst>
            </p:cNvPr>
            <p:cNvCxnSpPr/>
            <p:nvPr/>
          </p:nvCxnSpPr>
          <p:spPr>
            <a:xfrm flipV="1">
              <a:off x="5240145" y="5658550"/>
              <a:ext cx="0" cy="503943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F4EA682-ADAD-EF04-C706-1AA6609E3A8C}"/>
              </a:ext>
            </a:extLst>
          </p:cNvPr>
          <p:cNvSpPr/>
          <p:nvPr/>
        </p:nvSpPr>
        <p:spPr>
          <a:xfrm>
            <a:off x="2848092" y="2400584"/>
            <a:ext cx="3783731" cy="1476002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569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0569" y="1765610"/>
            <a:ext cx="6962862" cy="404349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/>
          <p:cNvSpPr/>
          <p:nvPr/>
        </p:nvSpPr>
        <p:spPr>
          <a:xfrm>
            <a:off x="1124125" y="3677727"/>
            <a:ext cx="192947" cy="1929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242" y="148715"/>
            <a:ext cx="3405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/>
              <a:t>Handling Collisions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2A7018-22C5-504B-A50F-3081D6466E11}"/>
              </a:ext>
            </a:extLst>
          </p:cNvPr>
          <p:cNvSpPr txBox="1"/>
          <p:nvPr/>
        </p:nvSpPr>
        <p:spPr>
          <a:xfrm>
            <a:off x="3898530" y="1007985"/>
            <a:ext cx="2542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>
                <a:solidFill>
                  <a:srgbClr val="FF0000"/>
                </a:solidFill>
              </a:rPr>
              <a:t>boundary collision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678A11-093C-689D-7548-7A9F9FF920CE}"/>
              </a:ext>
            </a:extLst>
          </p:cNvPr>
          <p:cNvGrpSpPr/>
          <p:nvPr/>
        </p:nvGrpSpPr>
        <p:grpSpPr>
          <a:xfrm>
            <a:off x="5583853" y="1765610"/>
            <a:ext cx="2469578" cy="4082603"/>
            <a:chOff x="5583853" y="1765610"/>
            <a:chExt cx="2469578" cy="408260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7C713D4-16B8-8510-C907-757094ABDC41}"/>
                </a:ext>
              </a:extLst>
            </p:cNvPr>
            <p:cNvGrpSpPr/>
            <p:nvPr/>
          </p:nvGrpSpPr>
          <p:grpSpPr>
            <a:xfrm>
              <a:off x="5583853" y="3085943"/>
              <a:ext cx="2453851" cy="461665"/>
              <a:chOff x="5583853" y="3085943"/>
              <a:chExt cx="2453851" cy="461665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FF2BC51-64B7-D04A-154B-8D25B9CEF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6262" y="3334140"/>
                <a:ext cx="551442" cy="0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6E733F-CE9B-D736-8F64-736190FCC482}"/>
                  </a:ext>
                </a:extLst>
              </p:cNvPr>
              <p:cNvSpPr txBox="1"/>
              <p:nvPr/>
            </p:nvSpPr>
            <p:spPr>
              <a:xfrm>
                <a:off x="5583853" y="3085943"/>
                <a:ext cx="1941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2400" b="1">
                    <a:solidFill>
                      <a:srgbClr val="00B0F0"/>
                    </a:solidFill>
                  </a:rPr>
                  <a:t>Y-axis aligned</a:t>
                </a:r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76F186C-00C5-5C84-5EC7-D5A3935DFC2A}"/>
                </a:ext>
              </a:extLst>
            </p:cNvPr>
            <p:cNvCxnSpPr>
              <a:cxnSpLocks/>
            </p:cNvCxnSpPr>
            <p:nvPr/>
          </p:nvCxnSpPr>
          <p:spPr>
            <a:xfrm>
              <a:off x="8053431" y="1765610"/>
              <a:ext cx="0" cy="4082603"/>
            </a:xfrm>
            <a:prstGeom prst="line">
              <a:avLst/>
            </a:prstGeom>
            <a:ln w="762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258C8A-F53F-CB62-7377-8CD3798E93F0}"/>
              </a:ext>
            </a:extLst>
          </p:cNvPr>
          <p:cNvGrpSpPr/>
          <p:nvPr/>
        </p:nvGrpSpPr>
        <p:grpSpPr>
          <a:xfrm>
            <a:off x="1090569" y="1752454"/>
            <a:ext cx="6989174" cy="854785"/>
            <a:chOff x="1090569" y="1752454"/>
            <a:chExt cx="6989174" cy="85478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6536F94-7445-43CD-CC43-E55203567792}"/>
                </a:ext>
              </a:extLst>
            </p:cNvPr>
            <p:cNvGrpSpPr/>
            <p:nvPr/>
          </p:nvGrpSpPr>
          <p:grpSpPr>
            <a:xfrm>
              <a:off x="5352826" y="1752454"/>
              <a:ext cx="1941878" cy="854785"/>
              <a:chOff x="5352826" y="1752454"/>
              <a:chExt cx="1941878" cy="8547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52E0A0-0905-D5C3-DFB1-DD88A3742586}"/>
                  </a:ext>
                </a:extLst>
              </p:cNvPr>
              <p:cNvSpPr txBox="1"/>
              <p:nvPr/>
            </p:nvSpPr>
            <p:spPr>
              <a:xfrm>
                <a:off x="5352826" y="2145574"/>
                <a:ext cx="1941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2400" b="1">
                    <a:solidFill>
                      <a:srgbClr val="00B0F0"/>
                    </a:solidFill>
                  </a:rPr>
                  <a:t>X-axis aligned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1C0B022-6578-CE7B-5380-EA722FABCC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7738" y="1752454"/>
                <a:ext cx="0" cy="456958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A2AA991-3D26-FB7D-22D2-83D210F7C3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0569" y="1765610"/>
              <a:ext cx="6989174" cy="0"/>
            </a:xfrm>
            <a:prstGeom prst="line">
              <a:avLst/>
            </a:prstGeom>
            <a:ln w="762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xplosion 1 2"/>
          <p:cNvSpPr/>
          <p:nvPr/>
        </p:nvSpPr>
        <p:spPr>
          <a:xfrm>
            <a:off x="2502315" y="1238818"/>
            <a:ext cx="1876738" cy="1392574"/>
          </a:xfrm>
          <a:prstGeom prst="irregularSeal1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317072" y="1819566"/>
            <a:ext cx="2123612" cy="18581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55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-1586758563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16057</TotalTime>
  <Words>746</Words>
  <Application>Microsoft Office PowerPoint</Application>
  <PresentationFormat>On-screen Show (4:3)</PresentationFormat>
  <Paragraphs>132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Cascadia Mono</vt:lpstr>
      <vt:lpstr>Courier New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Finn</dc:creator>
  <cp:lastModifiedBy>Douglas FINNIGAN (TP)</cp:lastModifiedBy>
  <cp:revision>294</cp:revision>
  <dcterms:created xsi:type="dcterms:W3CDTF">2019-11-24T05:21:49Z</dcterms:created>
  <dcterms:modified xsi:type="dcterms:W3CDTF">2023-10-12T11:51:42Z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28611d-fe69-484f-b56b-0db8a0d79612_Enabled">
    <vt:lpwstr>true</vt:lpwstr>
  </property>
  <property fmtid="{D5CDD505-2E9C-101B-9397-08002B2CF9AE}" pid="3" name="MSIP_Label_d528611d-fe69-484f-b56b-0db8a0d79612_SetDate">
    <vt:lpwstr>2022-09-29T07:02:43Z</vt:lpwstr>
  </property>
  <property fmtid="{D5CDD505-2E9C-101B-9397-08002B2CF9AE}" pid="4" name="MSIP_Label_d528611d-fe69-484f-b56b-0db8a0d79612_Method">
    <vt:lpwstr>Privileged</vt:lpwstr>
  </property>
  <property fmtid="{D5CDD505-2E9C-101B-9397-08002B2CF9AE}" pid="5" name="MSIP_Label_d528611d-fe69-484f-b56b-0db8a0d79612_Name">
    <vt:lpwstr>Public</vt:lpwstr>
  </property>
  <property fmtid="{D5CDD505-2E9C-101B-9397-08002B2CF9AE}" pid="6" name="MSIP_Label_d528611d-fe69-484f-b56b-0db8a0d79612_SiteId">
    <vt:lpwstr>25a99bf0-8e72-472a-ae50-adfbdf0df6f1</vt:lpwstr>
  </property>
  <property fmtid="{D5CDD505-2E9C-101B-9397-08002B2CF9AE}" pid="7" name="MSIP_Label_d528611d-fe69-484f-b56b-0db8a0d79612_ActionId">
    <vt:lpwstr>8327283c-801b-4233-91ec-2724010c402f</vt:lpwstr>
  </property>
  <property fmtid="{D5CDD505-2E9C-101B-9397-08002B2CF9AE}" pid="8" name="MSIP_Label_d528611d-fe69-484f-b56b-0db8a0d79612_ContentBits">
    <vt:lpwstr>0</vt:lpwstr>
  </property>
</Properties>
</file>