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56" r:id="rId2"/>
    <p:sldId id="358" r:id="rId3"/>
    <p:sldId id="314" r:id="rId4"/>
    <p:sldId id="315" r:id="rId5"/>
    <p:sldId id="343" r:id="rId6"/>
    <p:sldId id="338" r:id="rId7"/>
    <p:sldId id="345" r:id="rId8"/>
    <p:sldId id="339" r:id="rId9"/>
    <p:sldId id="349" r:id="rId10"/>
    <p:sldId id="342" r:id="rId11"/>
    <p:sldId id="361" r:id="rId12"/>
    <p:sldId id="36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01FBD-25C9-42A6-A0E3-1ECA5E8CA900}">
          <p14:sldIdLst>
            <p14:sldId id="256"/>
            <p14:sldId id="358"/>
            <p14:sldId id="314"/>
            <p14:sldId id="315"/>
            <p14:sldId id="343"/>
            <p14:sldId id="338"/>
            <p14:sldId id="345"/>
            <p14:sldId id="339"/>
            <p14:sldId id="349"/>
            <p14:sldId id="342"/>
            <p14:sldId id="361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EC368A"/>
    <a:srgbClr val="BF3375"/>
    <a:srgbClr val="FFC000"/>
    <a:srgbClr val="5B9BD5"/>
    <a:srgbClr val="ED7D31"/>
    <a:srgbClr val="FBE5D6"/>
    <a:srgbClr val="00B0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FEB7-63A6-4754-8785-C2E66722AEED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F4D4-51B0-49CC-BFCB-94DBB3D53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21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3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5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69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05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6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77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62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59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4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6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57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30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77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66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083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977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3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001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433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27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465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5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15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5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5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2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  <p:sldLayoutId id="2147483681" r:id="rId13"/>
    <p:sldLayoutId id="2147483680" r:id="rId14"/>
    <p:sldLayoutId id="2147483679" r:id="rId15"/>
    <p:sldLayoutId id="2147483678" r:id="rId16"/>
    <p:sldLayoutId id="2147483677" r:id="rId17"/>
    <p:sldLayoutId id="2147483676" r:id="rId18"/>
    <p:sldLayoutId id="2147483675" r:id="rId19"/>
    <p:sldLayoutId id="2147483674" r:id="rId20"/>
    <p:sldLayoutId id="2147483673" r:id="rId21"/>
    <p:sldLayoutId id="214748367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lackmojif">
            <a:extLst>
              <a:ext uri="{FF2B5EF4-FFF2-40B4-BE49-F238E27FC236}">
                <a16:creationId xmlns:a16="http://schemas.microsoft.com/office/drawing/2014/main" id="{325073F9-F7C6-31FD-914E-14329333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9FB0F-A339-3A5F-974B-2D40047D9E18}"/>
              </a:ext>
            </a:extLst>
          </p:cNvPr>
          <p:cNvSpPr txBox="1"/>
          <p:nvPr/>
        </p:nvSpPr>
        <p:spPr>
          <a:xfrm>
            <a:off x="1161803" y="2120651"/>
            <a:ext cx="6820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/>
              <a:t>Collision Detection &amp;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55C40-E5F4-04A5-E529-2F817A99286F}"/>
              </a:ext>
            </a:extLst>
          </p:cNvPr>
          <p:cNvSpPr txBox="1"/>
          <p:nvPr/>
        </p:nvSpPr>
        <p:spPr>
          <a:xfrm>
            <a:off x="3076236" y="700860"/>
            <a:ext cx="2991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GMAPS</a:t>
            </a:r>
            <a:endParaRPr lang="en-SG" sz="7200"/>
          </a:p>
        </p:txBody>
      </p:sp>
    </p:spTree>
    <p:extLst>
      <p:ext uri="{BB962C8B-B14F-4D97-AF65-F5344CB8AC3E}">
        <p14:creationId xmlns:p14="http://schemas.microsoft.com/office/powerpoint/2010/main" val="323438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A2E80-B818-AA50-674A-FED99F112277}"/>
              </a:ext>
            </a:extLst>
          </p:cNvPr>
          <p:cNvSpPr txBox="1"/>
          <p:nvPr/>
        </p:nvSpPr>
        <p:spPr>
          <a:xfrm>
            <a:off x="215326" y="96697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between a point and a line</a:t>
            </a:r>
          </a:p>
        </p:txBody>
      </p:sp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7CAF079D-F634-61D6-60AF-6F45BB964D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49711" y="2930677"/>
            <a:ext cx="3589867" cy="85319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715D0C-C26D-9506-C0A4-5432691F8294}"/>
              </a:ext>
            </a:extLst>
          </p:cNvPr>
          <p:cNvSpPr/>
          <p:nvPr/>
        </p:nvSpPr>
        <p:spPr>
          <a:xfrm>
            <a:off x="2053254" y="1872866"/>
            <a:ext cx="231176" cy="231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EE6497-AA56-02AB-892C-5C6E05BFD720}"/>
              </a:ext>
            </a:extLst>
          </p:cNvPr>
          <p:cNvCxnSpPr>
            <a:cxnSpLocks/>
          </p:cNvCxnSpPr>
          <p:nvPr/>
        </p:nvCxnSpPr>
        <p:spPr>
          <a:xfrm flipH="1" flipV="1">
            <a:off x="2192990" y="2104043"/>
            <a:ext cx="308361" cy="138465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2401126-8081-9C58-DD9F-8DFED3C51D5D}"/>
              </a:ext>
            </a:extLst>
          </p:cNvPr>
          <p:cNvSpPr/>
          <p:nvPr/>
        </p:nvSpPr>
        <p:spPr>
          <a:xfrm>
            <a:off x="3204166" y="2955101"/>
            <a:ext cx="231176" cy="231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416F5-782F-323C-F373-36E9D7FDD89C}"/>
              </a:ext>
            </a:extLst>
          </p:cNvPr>
          <p:cNvCxnSpPr>
            <a:cxnSpLocks/>
          </p:cNvCxnSpPr>
          <p:nvPr/>
        </p:nvCxnSpPr>
        <p:spPr>
          <a:xfrm flipH="1" flipV="1">
            <a:off x="3348460" y="3176385"/>
            <a:ext cx="33251" cy="1143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A5F3C4-0ADE-885E-18A5-8D3BD058A1A9}"/>
              </a:ext>
            </a:extLst>
          </p:cNvPr>
          <p:cNvSpPr txBox="1"/>
          <p:nvPr/>
        </p:nvSpPr>
        <p:spPr>
          <a:xfrm>
            <a:off x="1277020" y="4258120"/>
            <a:ext cx="676530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distance from the line is 0 or within a threshold value, then the point has collided with the line.</a:t>
            </a:r>
            <a:endParaRPr lang="en-US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C99EED-C1A6-2336-22BE-BAB6400CA14D}"/>
              </a:ext>
            </a:extLst>
          </p:cNvPr>
          <p:cNvSpPr txBox="1"/>
          <p:nvPr/>
        </p:nvSpPr>
        <p:spPr>
          <a:xfrm>
            <a:off x="1277020" y="1423977"/>
            <a:ext cx="178364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Not collided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A21D-7C8D-B55C-601A-BA87110D89FF}"/>
              </a:ext>
            </a:extLst>
          </p:cNvPr>
          <p:cNvSpPr txBox="1"/>
          <p:nvPr/>
        </p:nvSpPr>
        <p:spPr>
          <a:xfrm>
            <a:off x="2681470" y="2530369"/>
            <a:ext cx="127656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00B050"/>
                </a:solidFill>
              </a:rPr>
              <a:t>Collided</a:t>
            </a:r>
            <a:endParaRPr lang="en-US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F89DB4B-E69D-519F-4A28-1D5ABB59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9382" y="2742735"/>
            <a:ext cx="527858" cy="527858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E22649AE-4DB4-2C63-18C0-7AD5BD573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9128" y="2184248"/>
            <a:ext cx="508011" cy="50801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B18B8A5-B848-0E21-52E7-6A5337D2E726}"/>
              </a:ext>
            </a:extLst>
          </p:cNvPr>
          <p:cNvSpPr/>
          <p:nvPr/>
        </p:nvSpPr>
        <p:spPr>
          <a:xfrm>
            <a:off x="2919359" y="3155005"/>
            <a:ext cx="231176" cy="231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4C49E-7A3B-A552-AFB0-72B5C1691E2B}"/>
              </a:ext>
            </a:extLst>
          </p:cNvPr>
          <p:cNvGrpSpPr/>
          <p:nvPr/>
        </p:nvGrpSpPr>
        <p:grpSpPr>
          <a:xfrm>
            <a:off x="5555284" y="1616481"/>
            <a:ext cx="2567135" cy="1966797"/>
            <a:chOff x="2566787" y="2123670"/>
            <a:chExt cx="2567135" cy="19667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55290-204B-8E05-EEAB-DDD2024434B6}"/>
                </a:ext>
              </a:extLst>
            </p:cNvPr>
            <p:cNvCxnSpPr>
              <a:cxnSpLocks/>
            </p:cNvCxnSpPr>
            <p:nvPr/>
          </p:nvCxnSpPr>
          <p:spPr>
            <a:xfrm>
              <a:off x="2774893" y="2128837"/>
              <a:ext cx="2053243" cy="196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2174C639-3092-529E-888B-192DB527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07082"/>
              <a:ext cx="176679" cy="17667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261362-3EFD-0C15-671A-0C4E69CE5449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2774893" y="2128837"/>
              <a:ext cx="1797107" cy="16658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25803A-0B30-0C25-7911-E0828FB7C827}"/>
                </a:ext>
              </a:extLst>
            </p:cNvPr>
            <p:cNvCxnSpPr>
              <a:stCxn id="31" idx="3"/>
            </p:cNvCxnSpPr>
            <p:nvPr/>
          </p:nvCxnSpPr>
          <p:spPr>
            <a:xfrm flipH="1">
              <a:off x="3801514" y="2357887"/>
              <a:ext cx="796360" cy="751765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F0FC3C-E6D0-CBEA-DB08-A4A6F793271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769" y="2207082"/>
              <a:ext cx="1000288" cy="964743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F11BFD12-E5F3-B522-5FF2-C9EACA94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243" y="2824951"/>
              <a:ext cx="176679" cy="17667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5C9915-ED85-13F7-120C-D666D89E68D4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2774893" y="2128837"/>
              <a:ext cx="2182350" cy="784454"/>
            </a:xfrm>
            <a:prstGeom prst="straightConnector1">
              <a:avLst/>
            </a:prstGeom>
            <a:ln w="28575">
              <a:solidFill>
                <a:srgbClr val="0CA2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DF8D69A-F7EE-BBE6-E337-E7AB2702E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825" y="2952443"/>
              <a:ext cx="668293" cy="630870"/>
            </a:xfrm>
            <a:prstGeom prst="straightConnector1">
              <a:avLst/>
            </a:prstGeom>
            <a:ln w="28575">
              <a:solidFill>
                <a:srgbClr val="0CA22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615680-C2E6-F028-99FB-A9EF53AF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646244" y="2272372"/>
              <a:ext cx="1486735" cy="14339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18385E40-448B-7DE4-CDBC-A0B37BBE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398" y="3021312"/>
              <a:ext cx="176679" cy="17667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F3A4F17-9F84-EDC2-12F0-28BFFD6C1B4D}"/>
                </a:ext>
              </a:extLst>
            </p:cNvPr>
            <p:cNvCxnSpPr>
              <a:cxnSpLocks/>
            </p:cNvCxnSpPr>
            <p:nvPr/>
          </p:nvCxnSpPr>
          <p:spPr>
            <a:xfrm>
              <a:off x="2774893" y="2123670"/>
              <a:ext cx="1518501" cy="9409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B61EF3-C244-EABA-C6CF-1B5E1ACD2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068" y="3144275"/>
              <a:ext cx="179597" cy="16954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76AC66A-F49B-9F68-7225-F645E22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2566787" y="2337662"/>
              <a:ext cx="1239344" cy="1195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96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DFBA06-409A-67FE-37D0-56D5A596C8A5}"/>
              </a:ext>
            </a:extLst>
          </p:cNvPr>
          <p:cNvGrpSpPr/>
          <p:nvPr/>
        </p:nvGrpSpPr>
        <p:grpSpPr>
          <a:xfrm>
            <a:off x="4174731" y="1257235"/>
            <a:ext cx="1822862" cy="1116535"/>
            <a:chOff x="7015679" y="3069524"/>
            <a:chExt cx="1822862" cy="1116535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3512BF-D969-6B06-213E-C81611FAA04D}"/>
                </a:ext>
              </a:extLst>
            </p:cNvPr>
            <p:cNvSpPr/>
            <p:nvPr/>
          </p:nvSpPr>
          <p:spPr>
            <a:xfrm>
              <a:off x="7015679" y="3069524"/>
              <a:ext cx="1822862" cy="1116535"/>
            </a:xfrm>
            <a:prstGeom prst="wedgeEllipseCallout">
              <a:avLst>
                <a:gd name="adj1" fmla="val -36488"/>
                <a:gd name="adj2" fmla="val 74805"/>
              </a:avLst>
            </a:prstGeom>
            <a:solidFill>
              <a:srgbClr val="FEFE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04AF12-791A-4A76-BE9B-D652F0EC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7499" y="3345106"/>
              <a:ext cx="1719221" cy="646232"/>
            </a:xfrm>
            <a:prstGeom prst="rect">
              <a:avLst/>
            </a:prstGeom>
          </p:spPr>
        </p:pic>
      </p:grpSp>
      <p:pic>
        <p:nvPicPr>
          <p:cNvPr id="7" name="Picture 8" descr="Herlock Sholmes - Sprite Gallery | Ace Attorney Wiki | Fandom">
            <a:extLst>
              <a:ext uri="{FF2B5EF4-FFF2-40B4-BE49-F238E27FC236}">
                <a16:creationId xmlns:a16="http://schemas.microsoft.com/office/drawing/2014/main" id="{2EAB0691-9956-C2D5-4544-CECAF3F6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5" r="19944" b="18927"/>
          <a:stretch/>
        </p:blipFill>
        <p:spPr bwMode="auto">
          <a:xfrm flipH="1">
            <a:off x="342183" y="2171635"/>
            <a:ext cx="4351881" cy="46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6B9C1C-60F0-948F-D439-279FF91CB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9" t="9044" b="7972"/>
          <a:stretch/>
        </p:blipFill>
        <p:spPr>
          <a:xfrm>
            <a:off x="1630573" y="3564912"/>
            <a:ext cx="3612839" cy="322594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91C345A-5999-0371-D5D6-A897566E5A88}"/>
              </a:ext>
            </a:extLst>
          </p:cNvPr>
          <p:cNvSpPr/>
          <p:nvPr/>
        </p:nvSpPr>
        <p:spPr>
          <a:xfrm>
            <a:off x="4245885" y="1771250"/>
            <a:ext cx="3612839" cy="1918322"/>
          </a:xfrm>
          <a:prstGeom prst="wedgeEllipseCallout">
            <a:avLst>
              <a:gd name="adj1" fmla="val -38063"/>
              <a:gd name="adj2" fmla="val 640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117CD-A3B6-56A3-CD25-79C4A25B5B7A}"/>
              </a:ext>
            </a:extLst>
          </p:cNvPr>
          <p:cNvSpPr txBox="1"/>
          <p:nvPr/>
        </p:nvSpPr>
        <p:spPr>
          <a:xfrm>
            <a:off x="4466491" y="2377275"/>
            <a:ext cx="31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Now do Part 3 of GMAPS_Collisions_Worksheet.docx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34790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D87633-BC6C-A2BC-177A-DD4D7A24C94E}"/>
              </a:ext>
            </a:extLst>
          </p:cNvPr>
          <p:cNvSpPr txBox="1"/>
          <p:nvPr/>
        </p:nvSpPr>
        <p:spPr>
          <a:xfrm>
            <a:off x="3375486" y="1755936"/>
            <a:ext cx="2393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/>
              <a:t>Part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B0371-806D-98D3-AD5C-B21CE9CDBA05}"/>
              </a:ext>
            </a:extLst>
          </p:cNvPr>
          <p:cNvSpPr txBox="1"/>
          <p:nvPr/>
        </p:nvSpPr>
        <p:spPr>
          <a:xfrm>
            <a:off x="2212578" y="3723143"/>
            <a:ext cx="4822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Collision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55082-DE28-1A16-9397-7678D17D4FC9}"/>
              </a:ext>
            </a:extLst>
          </p:cNvPr>
          <p:cNvSpPr txBox="1"/>
          <p:nvPr/>
        </p:nvSpPr>
        <p:spPr>
          <a:xfrm>
            <a:off x="2458543" y="3047954"/>
            <a:ext cx="4495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Non-Axis-Aligned</a:t>
            </a:r>
          </a:p>
        </p:txBody>
      </p:sp>
    </p:spTree>
    <p:extLst>
      <p:ext uri="{BB962C8B-B14F-4D97-AF65-F5344CB8AC3E}">
        <p14:creationId xmlns:p14="http://schemas.microsoft.com/office/powerpoint/2010/main" val="15185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645FCD-1460-3A90-BA74-528B8B2BA734}"/>
              </a:ext>
            </a:extLst>
          </p:cNvPr>
          <p:cNvGrpSpPr/>
          <p:nvPr/>
        </p:nvGrpSpPr>
        <p:grpSpPr>
          <a:xfrm>
            <a:off x="909252" y="1390346"/>
            <a:ext cx="7325496" cy="4077307"/>
            <a:chOff x="1394196" y="533603"/>
            <a:chExt cx="5950187" cy="33118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62AA8C-72E4-C83D-D8E7-D5518BE08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196" y="533603"/>
              <a:ext cx="5950187" cy="331182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34A6FE-3745-2CA7-6FBC-16060D3950D6}"/>
                </a:ext>
              </a:extLst>
            </p:cNvPr>
            <p:cNvCxnSpPr/>
            <p:nvPr/>
          </p:nvCxnSpPr>
          <p:spPr>
            <a:xfrm flipV="1">
              <a:off x="4369289" y="749030"/>
              <a:ext cx="1136566" cy="14404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65F887D-6FB3-BBE6-E543-0A81CC84EC6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5" y="758758"/>
              <a:ext cx="1136566" cy="14404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788C01-25D4-1BA9-E758-7AC48C542263}"/>
              </a:ext>
            </a:extLst>
          </p:cNvPr>
          <p:cNvSpPr txBox="1"/>
          <p:nvPr/>
        </p:nvSpPr>
        <p:spPr>
          <a:xfrm>
            <a:off x="778213" y="270472"/>
            <a:ext cx="7758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The concept is straightforward when the edges are aligned with the coordinate system axes, i.e. horizontal and vertical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C6219-57F1-B728-C0DF-86D5A76AAA1A}"/>
              </a:ext>
            </a:extLst>
          </p:cNvPr>
          <p:cNvSpPr txBox="1"/>
          <p:nvPr/>
        </p:nvSpPr>
        <p:spPr>
          <a:xfrm>
            <a:off x="6429244" y="6019326"/>
            <a:ext cx="18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But what if …</a:t>
            </a:r>
          </a:p>
        </p:txBody>
      </p:sp>
    </p:spTree>
    <p:extLst>
      <p:ext uri="{BB962C8B-B14F-4D97-AF65-F5344CB8AC3E}">
        <p14:creationId xmlns:p14="http://schemas.microsoft.com/office/powerpoint/2010/main" val="11776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645FCD-1460-3A90-BA74-528B8B2BA734}"/>
              </a:ext>
            </a:extLst>
          </p:cNvPr>
          <p:cNvGrpSpPr/>
          <p:nvPr/>
        </p:nvGrpSpPr>
        <p:grpSpPr>
          <a:xfrm rot="1311191">
            <a:off x="909251" y="1390345"/>
            <a:ext cx="7325496" cy="4077307"/>
            <a:chOff x="1394196" y="533603"/>
            <a:chExt cx="5950187" cy="33118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62AA8C-72E4-C83D-D8E7-D5518BE08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94196" y="533603"/>
              <a:ext cx="5950187" cy="331182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34A6FE-3745-2CA7-6FBC-16060D3950D6}"/>
                </a:ext>
              </a:extLst>
            </p:cNvPr>
            <p:cNvCxnSpPr/>
            <p:nvPr/>
          </p:nvCxnSpPr>
          <p:spPr>
            <a:xfrm flipV="1">
              <a:off x="4369289" y="749030"/>
              <a:ext cx="1136566" cy="14404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65F887D-6FB3-BBE6-E543-0A81CC84EC6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5" y="758758"/>
              <a:ext cx="1136566" cy="14404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5EA0A1-D5EC-D557-E584-4125C7FC5223}"/>
              </a:ext>
            </a:extLst>
          </p:cNvPr>
          <p:cNvCxnSpPr/>
          <p:nvPr/>
        </p:nvCxnSpPr>
        <p:spPr>
          <a:xfrm>
            <a:off x="5719864" y="1930724"/>
            <a:ext cx="1819072" cy="7684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D5A5B0-1665-1C50-24CA-935A533B5BE2}"/>
              </a:ext>
            </a:extLst>
          </p:cNvPr>
          <p:cNvSpPr txBox="1"/>
          <p:nvPr/>
        </p:nvSpPr>
        <p:spPr>
          <a:xfrm>
            <a:off x="5107767" y="532364"/>
            <a:ext cx="347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>
                <a:solidFill>
                  <a:srgbClr val="FF0000"/>
                </a:solidFill>
              </a:rPr>
              <a:t>Not horizontal or vertical!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12C067-F275-CE83-F25E-F9F0939F4170}"/>
              </a:ext>
            </a:extLst>
          </p:cNvPr>
          <p:cNvSpPr/>
          <p:nvPr/>
        </p:nvSpPr>
        <p:spPr>
          <a:xfrm>
            <a:off x="7130374" y="992221"/>
            <a:ext cx="157117" cy="1449422"/>
          </a:xfrm>
          <a:custGeom>
            <a:avLst/>
            <a:gdLst>
              <a:gd name="connsiteX0" fmla="*/ 136188 w 157117"/>
              <a:gd name="connsiteY0" fmla="*/ 0 h 1449422"/>
              <a:gd name="connsiteX1" fmla="*/ 145915 w 157117"/>
              <a:gd name="connsiteY1" fmla="*/ 924128 h 1449422"/>
              <a:gd name="connsiteX2" fmla="*/ 0 w 157117"/>
              <a:gd name="connsiteY2" fmla="*/ 1449422 h 144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17" h="1449422">
                <a:moveTo>
                  <a:pt x="136188" y="0"/>
                </a:moveTo>
                <a:cubicBezTo>
                  <a:pt x="152400" y="341279"/>
                  <a:pt x="168613" y="682558"/>
                  <a:pt x="145915" y="924128"/>
                </a:cubicBezTo>
                <a:cubicBezTo>
                  <a:pt x="123217" y="1165698"/>
                  <a:pt x="61608" y="1307560"/>
                  <a:pt x="0" y="144942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98781-0B62-66B9-3E52-9342AEE57A8E}"/>
              </a:ext>
            </a:extLst>
          </p:cNvPr>
          <p:cNvSpPr txBox="1"/>
          <p:nvPr/>
        </p:nvSpPr>
        <p:spPr>
          <a:xfrm>
            <a:off x="202047" y="6104786"/>
            <a:ext cx="455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… the boundary edges are rotated?</a:t>
            </a:r>
          </a:p>
        </p:txBody>
      </p:sp>
    </p:spTree>
    <p:extLst>
      <p:ext uri="{BB962C8B-B14F-4D97-AF65-F5344CB8AC3E}">
        <p14:creationId xmlns:p14="http://schemas.microsoft.com/office/powerpoint/2010/main" val="8062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8FAB6-3CAB-9FD8-8CB5-9A8CAFB74914}"/>
              </a:ext>
            </a:extLst>
          </p:cNvPr>
          <p:cNvSpPr txBox="1"/>
          <p:nvPr/>
        </p:nvSpPr>
        <p:spPr>
          <a:xfrm>
            <a:off x="2000014" y="2303552"/>
            <a:ext cx="514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</a:t>
            </a:r>
            <a:r>
              <a:rPr lang="en-SG" sz="3200" b="1"/>
              <a:t>between two points</a:t>
            </a:r>
            <a:endParaRPr lang="en-SG" sz="3200" b="1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C52BFE45-FDC5-40BE-3A8A-5A85448ACD75}"/>
              </a:ext>
            </a:extLst>
          </p:cNvPr>
          <p:cNvSpPr/>
          <p:nvPr/>
        </p:nvSpPr>
        <p:spPr>
          <a:xfrm>
            <a:off x="3373119" y="4194960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373C720A-03FD-D594-3756-B697951D90E0}"/>
              </a:ext>
            </a:extLst>
          </p:cNvPr>
          <p:cNvSpPr/>
          <p:nvPr/>
        </p:nvSpPr>
        <p:spPr>
          <a:xfrm>
            <a:off x="5407278" y="3573462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218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FE962-71AD-5926-12A8-D226ECEB30A5}"/>
              </a:ext>
            </a:extLst>
          </p:cNvPr>
          <p:cNvSpPr txBox="1"/>
          <p:nvPr/>
        </p:nvSpPr>
        <p:spPr>
          <a:xfrm>
            <a:off x="100278" y="96697"/>
            <a:ext cx="514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between two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850E0-B708-68CB-74D8-BD9F38599C24}"/>
              </a:ext>
            </a:extLst>
          </p:cNvPr>
          <p:cNvSpPr txBox="1"/>
          <p:nvPr/>
        </p:nvSpPr>
        <p:spPr>
          <a:xfrm>
            <a:off x="670729" y="742650"/>
            <a:ext cx="362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This is straightforward!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68A709-5F35-341D-D460-EF3300872888}"/>
              </a:ext>
            </a:extLst>
          </p:cNvPr>
          <p:cNvGrpSpPr/>
          <p:nvPr/>
        </p:nvGrpSpPr>
        <p:grpSpPr>
          <a:xfrm>
            <a:off x="1803634" y="1673614"/>
            <a:ext cx="151001" cy="1710123"/>
            <a:chOff x="1300294" y="1885426"/>
            <a:chExt cx="151001" cy="171012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1EE509-FC45-7DDA-D30E-00B321819A11}"/>
                </a:ext>
              </a:extLst>
            </p:cNvPr>
            <p:cNvSpPr/>
            <p:nvPr/>
          </p:nvSpPr>
          <p:spPr>
            <a:xfrm>
              <a:off x="1300294" y="1885426"/>
              <a:ext cx="151001" cy="1510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CC1232-4888-6374-044F-32A89B0622E3}"/>
                </a:ext>
              </a:extLst>
            </p:cNvPr>
            <p:cNvSpPr/>
            <p:nvPr/>
          </p:nvSpPr>
          <p:spPr>
            <a:xfrm>
              <a:off x="1300294" y="3444548"/>
              <a:ext cx="151001" cy="1510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27C0B7-8274-9EE1-4E9A-3CEEFD23F44E}"/>
                </a:ext>
              </a:extLst>
            </p:cNvPr>
            <p:cNvCxnSpPr>
              <a:cxnSpLocks/>
              <a:stCxn id="13" idx="0"/>
              <a:endCxn id="12" idx="5"/>
            </p:cNvCxnSpPr>
            <p:nvPr/>
          </p:nvCxnSpPr>
          <p:spPr>
            <a:xfrm flipV="1">
              <a:off x="1375795" y="2036427"/>
              <a:ext cx="0" cy="140812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D0C496-A24F-87A7-B653-472FDE9E5361}"/>
              </a:ext>
            </a:extLst>
          </p:cNvPr>
          <p:cNvSpPr txBox="1"/>
          <p:nvPr/>
        </p:nvSpPr>
        <p:spPr>
          <a:xfrm>
            <a:off x="1969176" y="2272675"/>
            <a:ext cx="125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00B0F0"/>
                </a:solidFill>
              </a:rPr>
              <a:t>distance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F4FDB3-DCA1-9BDF-A5E4-38DCCEDA274E}"/>
              </a:ext>
            </a:extLst>
          </p:cNvPr>
          <p:cNvGrpSpPr/>
          <p:nvPr/>
        </p:nvGrpSpPr>
        <p:grpSpPr>
          <a:xfrm>
            <a:off x="3659199" y="1673614"/>
            <a:ext cx="151001" cy="921558"/>
            <a:chOff x="3155859" y="1885426"/>
            <a:chExt cx="151001" cy="9215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7F2F05-54AB-A02D-1184-962EAEC5D93D}"/>
                </a:ext>
              </a:extLst>
            </p:cNvPr>
            <p:cNvSpPr/>
            <p:nvPr/>
          </p:nvSpPr>
          <p:spPr>
            <a:xfrm>
              <a:off x="3155859" y="1885426"/>
              <a:ext cx="151001" cy="1510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23F0D8-4F42-B149-2ACE-0D260CAB7176}"/>
                </a:ext>
              </a:extLst>
            </p:cNvPr>
            <p:cNvSpPr/>
            <p:nvPr/>
          </p:nvSpPr>
          <p:spPr>
            <a:xfrm>
              <a:off x="3155859" y="2655983"/>
              <a:ext cx="151001" cy="1510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3EDFEB-CA99-F0B3-6C0B-B45C323DD7F3}"/>
                </a:ext>
              </a:extLst>
            </p:cNvPr>
            <p:cNvCxnSpPr>
              <a:cxnSpLocks/>
              <a:stCxn id="23" idx="0"/>
              <a:endCxn id="22" idx="4"/>
            </p:cNvCxnSpPr>
            <p:nvPr/>
          </p:nvCxnSpPr>
          <p:spPr>
            <a:xfrm flipV="1">
              <a:off x="3231360" y="2036427"/>
              <a:ext cx="0" cy="619556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707BE5-81B4-438D-1163-2D5EBCF948E1}"/>
              </a:ext>
            </a:extLst>
          </p:cNvPr>
          <p:cNvGrpSpPr/>
          <p:nvPr/>
        </p:nvGrpSpPr>
        <p:grpSpPr>
          <a:xfrm>
            <a:off x="5447650" y="1673614"/>
            <a:ext cx="151001" cy="460779"/>
            <a:chOff x="4496498" y="1885426"/>
            <a:chExt cx="151001" cy="46077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01598E-6044-B93E-8E93-82772B7489EF}"/>
                </a:ext>
              </a:extLst>
            </p:cNvPr>
            <p:cNvSpPr/>
            <p:nvPr/>
          </p:nvSpPr>
          <p:spPr>
            <a:xfrm>
              <a:off x="4496498" y="1885426"/>
              <a:ext cx="151001" cy="1510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C4EE4B-B79B-6C9C-3F72-75D45DA9384A}"/>
                </a:ext>
              </a:extLst>
            </p:cNvPr>
            <p:cNvSpPr/>
            <p:nvPr/>
          </p:nvSpPr>
          <p:spPr>
            <a:xfrm>
              <a:off x="4496498" y="2195204"/>
              <a:ext cx="151001" cy="1510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DD4CF9-B2CD-98D2-50AB-EECE2C8F38B7}"/>
                </a:ext>
              </a:extLst>
            </p:cNvPr>
            <p:cNvCxnSpPr>
              <a:cxnSpLocks/>
              <a:stCxn id="29" idx="0"/>
              <a:endCxn id="28" idx="4"/>
            </p:cNvCxnSpPr>
            <p:nvPr/>
          </p:nvCxnSpPr>
          <p:spPr>
            <a:xfrm flipV="1">
              <a:off x="4571999" y="2036427"/>
              <a:ext cx="0" cy="15877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5C791D-2F54-EEA9-895F-476CE6C2906F}"/>
              </a:ext>
            </a:extLst>
          </p:cNvPr>
          <p:cNvGrpSpPr/>
          <p:nvPr/>
        </p:nvGrpSpPr>
        <p:grpSpPr>
          <a:xfrm>
            <a:off x="7083498" y="1673614"/>
            <a:ext cx="151001" cy="230389"/>
            <a:chOff x="5912636" y="1885426"/>
            <a:chExt cx="151001" cy="23038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5A369D-1B0C-3163-FC77-CA42B86DF724}"/>
                </a:ext>
              </a:extLst>
            </p:cNvPr>
            <p:cNvSpPr/>
            <p:nvPr/>
          </p:nvSpPr>
          <p:spPr>
            <a:xfrm>
              <a:off x="5912636" y="1885426"/>
              <a:ext cx="151001" cy="1510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87D85C-3668-53F5-2D1D-420C2457C4A2}"/>
                </a:ext>
              </a:extLst>
            </p:cNvPr>
            <p:cNvSpPr/>
            <p:nvPr/>
          </p:nvSpPr>
          <p:spPr>
            <a:xfrm>
              <a:off x="5912636" y="1964814"/>
              <a:ext cx="151001" cy="1510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40" name="Object 6">
            <a:extLst>
              <a:ext uri="{FF2B5EF4-FFF2-40B4-BE49-F238E27FC236}">
                <a16:creationId xmlns:a16="http://schemas.microsoft.com/office/drawing/2014/main" id="{5D58D935-890D-32E1-CD0D-C2389347B82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491667"/>
              </p:ext>
            </p:extLst>
          </p:nvPr>
        </p:nvGraphicFramePr>
        <p:xfrm>
          <a:off x="670729" y="3741145"/>
          <a:ext cx="7540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92100" progId="Equation.3">
                  <p:embed/>
                </p:oleObj>
              </mc:Choice>
              <mc:Fallback>
                <p:oleObj name="Equation" r:id="rId2" imgW="2921000" imgH="292100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08B95274-F3FC-A692-179F-C4B0B7FC1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70729" y="3741145"/>
                        <a:ext cx="7540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985201-48DB-3F51-845A-57BF551AD123}"/>
              </a:ext>
            </a:extLst>
          </p:cNvPr>
          <p:cNvSpPr txBox="1"/>
          <p:nvPr/>
        </p:nvSpPr>
        <p:spPr>
          <a:xfrm>
            <a:off x="670729" y="4888734"/>
            <a:ext cx="774342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the distance is </a:t>
            </a:r>
            <a:r>
              <a:rPr lang="en-US" altLang="en-US" sz="2400" dirty="0">
                <a:solidFill>
                  <a:srgbClr val="C00000"/>
                </a:solidFill>
              </a:rPr>
              <a:t>ZERO </a:t>
            </a:r>
            <a:r>
              <a:rPr lang="en-US" altLang="en-US" sz="2400" dirty="0"/>
              <a:t>or</a:t>
            </a:r>
            <a:r>
              <a:rPr lang="en-US" altLang="en-US" sz="2400" dirty="0">
                <a:solidFill>
                  <a:srgbClr val="C00000"/>
                </a:solidFill>
              </a:rPr>
              <a:t> within a certain value</a:t>
            </a:r>
            <a:r>
              <a:rPr lang="en-US" altLang="en-US" sz="2400" dirty="0"/>
              <a:t>, then there is a collision between the 2 points.</a:t>
            </a:r>
            <a:endParaRPr lang="en-US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2DDB31-4C13-F5FA-EED6-1437F4965141}"/>
              </a:ext>
            </a:extLst>
          </p:cNvPr>
          <p:cNvSpPr txBox="1"/>
          <p:nvPr/>
        </p:nvSpPr>
        <p:spPr>
          <a:xfrm>
            <a:off x="670729" y="5987077"/>
            <a:ext cx="774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This “certain value” is defined by the programmer (</a:t>
            </a:r>
            <a:r>
              <a:rPr lang="en-US" altLang="en-US" sz="2000" dirty="0">
                <a:solidFill>
                  <a:srgbClr val="C00000"/>
                </a:solidFill>
              </a:rPr>
              <a:t>threshold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4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8FAB6-3CAB-9FD8-8CB5-9A8CAFB74914}"/>
              </a:ext>
            </a:extLst>
          </p:cNvPr>
          <p:cNvSpPr txBox="1"/>
          <p:nvPr/>
        </p:nvSpPr>
        <p:spPr>
          <a:xfrm>
            <a:off x="1438866" y="2303552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between a point and a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6A8E03-C6EF-250C-3D4B-2906DBC3B40C}"/>
              </a:ext>
            </a:extLst>
          </p:cNvPr>
          <p:cNvCxnSpPr>
            <a:cxnSpLocks/>
          </p:cNvCxnSpPr>
          <p:nvPr/>
        </p:nvCxnSpPr>
        <p:spPr>
          <a:xfrm>
            <a:off x="1171074" y="3567150"/>
            <a:ext cx="2053243" cy="19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>
            <a:extLst>
              <a:ext uri="{FF2B5EF4-FFF2-40B4-BE49-F238E27FC236}">
                <a16:creationId xmlns:a16="http://schemas.microsoft.com/office/drawing/2014/main" id="{BCC68508-65EB-5EAC-9C2A-3D466F72796D}"/>
              </a:ext>
            </a:extLst>
          </p:cNvPr>
          <p:cNvSpPr/>
          <p:nvPr/>
        </p:nvSpPr>
        <p:spPr>
          <a:xfrm>
            <a:off x="3013731" y="3880946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8699D517-1782-E3FE-3BF1-36D07F7BD733}"/>
              </a:ext>
            </a:extLst>
          </p:cNvPr>
          <p:cNvSpPr/>
          <p:nvPr/>
        </p:nvSpPr>
        <p:spPr>
          <a:xfrm>
            <a:off x="1196939" y="3590221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0BA9CCEB-9D3D-18D6-BF30-055A2029A6BF}"/>
              </a:ext>
            </a:extLst>
          </p:cNvPr>
          <p:cNvSpPr/>
          <p:nvPr/>
        </p:nvSpPr>
        <p:spPr>
          <a:xfrm>
            <a:off x="1335792" y="3712333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E212AF9F-10AB-85BE-2E80-C1DBF0EE1ABF}"/>
              </a:ext>
            </a:extLst>
          </p:cNvPr>
          <p:cNvSpPr/>
          <p:nvPr/>
        </p:nvSpPr>
        <p:spPr>
          <a:xfrm>
            <a:off x="1444775" y="3834445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888EE0F0-A6AE-BD30-45D6-9C5C02CFEB68}"/>
              </a:ext>
            </a:extLst>
          </p:cNvPr>
          <p:cNvSpPr/>
          <p:nvPr/>
        </p:nvSpPr>
        <p:spPr>
          <a:xfrm>
            <a:off x="1556536" y="3956557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7BE72C3-F763-5D7D-823C-CFA89416AE29}"/>
              </a:ext>
            </a:extLst>
          </p:cNvPr>
          <p:cNvSpPr/>
          <p:nvPr/>
        </p:nvSpPr>
        <p:spPr>
          <a:xfrm>
            <a:off x="1695389" y="4087076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F817481C-EAE0-24E2-8271-621BA6847D61}"/>
              </a:ext>
            </a:extLst>
          </p:cNvPr>
          <p:cNvSpPr/>
          <p:nvPr/>
        </p:nvSpPr>
        <p:spPr>
          <a:xfrm>
            <a:off x="2513666" y="4842976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4878DA5D-CF73-2484-E74D-BFB71C01F4D5}"/>
              </a:ext>
            </a:extLst>
          </p:cNvPr>
          <p:cNvSpPr/>
          <p:nvPr/>
        </p:nvSpPr>
        <p:spPr>
          <a:xfrm>
            <a:off x="2652519" y="4965088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56856C13-CA23-779C-E84D-2F0C90BFBBEB}"/>
              </a:ext>
            </a:extLst>
          </p:cNvPr>
          <p:cNvSpPr/>
          <p:nvPr/>
        </p:nvSpPr>
        <p:spPr>
          <a:xfrm>
            <a:off x="2761502" y="5087200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796DCB7E-1C3E-5020-8044-9E4E368F12CD}"/>
              </a:ext>
            </a:extLst>
          </p:cNvPr>
          <p:cNvSpPr/>
          <p:nvPr/>
        </p:nvSpPr>
        <p:spPr>
          <a:xfrm>
            <a:off x="2873263" y="5209312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C9B284C5-0429-AC8F-8EB7-CB68EFD9FCFD}"/>
              </a:ext>
            </a:extLst>
          </p:cNvPr>
          <p:cNvSpPr/>
          <p:nvPr/>
        </p:nvSpPr>
        <p:spPr>
          <a:xfrm>
            <a:off x="3012116" y="5339831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AA43D3F0-E495-28D8-8773-D094D2C20009}"/>
              </a:ext>
            </a:extLst>
          </p:cNvPr>
          <p:cNvSpPr/>
          <p:nvPr/>
        </p:nvSpPr>
        <p:spPr>
          <a:xfrm>
            <a:off x="1876362" y="4214531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350C79B7-11B3-1A96-EDA0-C892C9D0C2A1}"/>
              </a:ext>
            </a:extLst>
          </p:cNvPr>
          <p:cNvSpPr/>
          <p:nvPr/>
        </p:nvSpPr>
        <p:spPr>
          <a:xfrm>
            <a:off x="2015215" y="4336643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515AFA5C-B9ED-DB85-F7C5-850C923AB207}"/>
              </a:ext>
            </a:extLst>
          </p:cNvPr>
          <p:cNvSpPr/>
          <p:nvPr/>
        </p:nvSpPr>
        <p:spPr>
          <a:xfrm>
            <a:off x="2160026" y="4511699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25FFC971-36B5-B4CA-F623-B1A46E9E3BB0}"/>
              </a:ext>
            </a:extLst>
          </p:cNvPr>
          <p:cNvSpPr/>
          <p:nvPr/>
        </p:nvSpPr>
        <p:spPr>
          <a:xfrm>
            <a:off x="2235959" y="4580867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D2FA316-C78B-B9DC-0C52-4F2E35B06C6D}"/>
              </a:ext>
            </a:extLst>
          </p:cNvPr>
          <p:cNvSpPr/>
          <p:nvPr/>
        </p:nvSpPr>
        <p:spPr>
          <a:xfrm>
            <a:off x="2374812" y="4711386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3CC55-07ED-742A-C54A-03F470158ACD}"/>
              </a:ext>
            </a:extLst>
          </p:cNvPr>
          <p:cNvCxnSpPr>
            <a:endCxn id="37" idx="3"/>
          </p:cNvCxnSpPr>
          <p:nvPr/>
        </p:nvCxnSpPr>
        <p:spPr>
          <a:xfrm flipH="1" flipV="1">
            <a:off x="1474646" y="3729075"/>
            <a:ext cx="1665309" cy="311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FB206-5D37-C284-293E-895B5A3A8792}"/>
              </a:ext>
            </a:extLst>
          </p:cNvPr>
          <p:cNvCxnSpPr>
            <a:cxnSpLocks/>
          </p:cNvCxnSpPr>
          <p:nvPr/>
        </p:nvCxnSpPr>
        <p:spPr>
          <a:xfrm flipV="1">
            <a:off x="2007466" y="4040680"/>
            <a:ext cx="1143503" cy="3112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F21AC9-F15B-5401-3F87-6C6611D50017}"/>
              </a:ext>
            </a:extLst>
          </p:cNvPr>
          <p:cNvCxnSpPr>
            <a:cxnSpLocks/>
          </p:cNvCxnSpPr>
          <p:nvPr/>
        </p:nvCxnSpPr>
        <p:spPr>
          <a:xfrm flipV="1">
            <a:off x="2324578" y="4060957"/>
            <a:ext cx="828693" cy="5812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70930D-D068-A646-8FCB-4901A75F962A}"/>
              </a:ext>
            </a:extLst>
          </p:cNvPr>
          <p:cNvCxnSpPr>
            <a:cxnSpLocks/>
          </p:cNvCxnSpPr>
          <p:nvPr/>
        </p:nvCxnSpPr>
        <p:spPr>
          <a:xfrm flipV="1">
            <a:off x="3139955" y="4028030"/>
            <a:ext cx="11014" cy="1435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ross 69">
            <a:extLst>
              <a:ext uri="{FF2B5EF4-FFF2-40B4-BE49-F238E27FC236}">
                <a16:creationId xmlns:a16="http://schemas.microsoft.com/office/drawing/2014/main" id="{C077BB73-E619-8971-6A63-5FA31822B2A5}"/>
              </a:ext>
            </a:extLst>
          </p:cNvPr>
          <p:cNvSpPr/>
          <p:nvPr/>
        </p:nvSpPr>
        <p:spPr>
          <a:xfrm>
            <a:off x="2083987" y="4417225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DC13E3-486B-2139-15B3-9F6823115C48}"/>
              </a:ext>
            </a:extLst>
          </p:cNvPr>
          <p:cNvCxnSpPr>
            <a:cxnSpLocks/>
          </p:cNvCxnSpPr>
          <p:nvPr/>
        </p:nvCxnSpPr>
        <p:spPr>
          <a:xfrm>
            <a:off x="3722736" y="3601514"/>
            <a:ext cx="2053243" cy="19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ross 92">
            <a:extLst>
              <a:ext uri="{FF2B5EF4-FFF2-40B4-BE49-F238E27FC236}">
                <a16:creationId xmlns:a16="http://schemas.microsoft.com/office/drawing/2014/main" id="{315D9BB6-30F2-C658-4767-83D65D364528}"/>
              </a:ext>
            </a:extLst>
          </p:cNvPr>
          <p:cNvSpPr/>
          <p:nvPr/>
        </p:nvSpPr>
        <p:spPr>
          <a:xfrm>
            <a:off x="5268140" y="3331126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Cross 93">
            <a:extLst>
              <a:ext uri="{FF2B5EF4-FFF2-40B4-BE49-F238E27FC236}">
                <a16:creationId xmlns:a16="http://schemas.microsoft.com/office/drawing/2014/main" id="{A89B1566-768A-E523-D1F9-DCD91C35DF85}"/>
              </a:ext>
            </a:extLst>
          </p:cNvPr>
          <p:cNvSpPr/>
          <p:nvPr/>
        </p:nvSpPr>
        <p:spPr>
          <a:xfrm>
            <a:off x="3595284" y="3462660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Cross 94">
            <a:extLst>
              <a:ext uri="{FF2B5EF4-FFF2-40B4-BE49-F238E27FC236}">
                <a16:creationId xmlns:a16="http://schemas.microsoft.com/office/drawing/2014/main" id="{D1535B1C-31C4-4C78-FAE4-E3835A55CF3A}"/>
              </a:ext>
            </a:extLst>
          </p:cNvPr>
          <p:cNvSpPr/>
          <p:nvPr/>
        </p:nvSpPr>
        <p:spPr>
          <a:xfrm>
            <a:off x="4374217" y="4226283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86B07C-102E-0883-FBC7-BBAFBA2FEB0C}"/>
              </a:ext>
            </a:extLst>
          </p:cNvPr>
          <p:cNvCxnSpPr>
            <a:cxnSpLocks/>
          </p:cNvCxnSpPr>
          <p:nvPr/>
        </p:nvCxnSpPr>
        <p:spPr>
          <a:xfrm flipH="1">
            <a:off x="3739240" y="3462660"/>
            <a:ext cx="1651250" cy="14617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74E5760-A831-4806-6075-EF6EC91A4470}"/>
              </a:ext>
            </a:extLst>
          </p:cNvPr>
          <p:cNvCxnSpPr>
            <a:cxnSpLocks/>
          </p:cNvCxnSpPr>
          <p:nvPr/>
        </p:nvCxnSpPr>
        <p:spPr>
          <a:xfrm flipH="1">
            <a:off x="4513070" y="3482245"/>
            <a:ext cx="877420" cy="886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ross 99">
            <a:extLst>
              <a:ext uri="{FF2B5EF4-FFF2-40B4-BE49-F238E27FC236}">
                <a16:creationId xmlns:a16="http://schemas.microsoft.com/office/drawing/2014/main" id="{5ACE5D30-ED38-A444-FAF6-B35782521F31}"/>
              </a:ext>
            </a:extLst>
          </p:cNvPr>
          <p:cNvSpPr/>
          <p:nvPr/>
        </p:nvSpPr>
        <p:spPr>
          <a:xfrm>
            <a:off x="5406993" y="4499763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66670D7-8863-4D12-078C-1405BF3B1B3F}"/>
              </a:ext>
            </a:extLst>
          </p:cNvPr>
          <p:cNvCxnSpPr>
            <a:cxnSpLocks/>
          </p:cNvCxnSpPr>
          <p:nvPr/>
        </p:nvCxnSpPr>
        <p:spPr>
          <a:xfrm flipH="1" flipV="1">
            <a:off x="3744941" y="3608833"/>
            <a:ext cx="1800905" cy="101877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5AEC3F5-68D3-A949-C6FA-FD4B2A370CAD}"/>
              </a:ext>
            </a:extLst>
          </p:cNvPr>
          <p:cNvCxnSpPr>
            <a:cxnSpLocks/>
          </p:cNvCxnSpPr>
          <p:nvPr/>
        </p:nvCxnSpPr>
        <p:spPr>
          <a:xfrm flipH="1" flipV="1">
            <a:off x="4535677" y="4336643"/>
            <a:ext cx="1021571" cy="2909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>
            <a:extLst>
              <a:ext uri="{FF2B5EF4-FFF2-40B4-BE49-F238E27FC236}">
                <a16:creationId xmlns:a16="http://schemas.microsoft.com/office/drawing/2014/main" id="{2F2C04DF-DBF7-0D4C-3B6E-212618EE31BE}"/>
              </a:ext>
            </a:extLst>
          </p:cNvPr>
          <p:cNvSpPr/>
          <p:nvPr/>
        </p:nvSpPr>
        <p:spPr>
          <a:xfrm>
            <a:off x="5039390" y="4850239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23DCBCF-0D80-D0A7-6895-116FF6B72E47}"/>
              </a:ext>
            </a:extLst>
          </p:cNvPr>
          <p:cNvCxnSpPr>
            <a:cxnSpLocks/>
          </p:cNvCxnSpPr>
          <p:nvPr/>
        </p:nvCxnSpPr>
        <p:spPr>
          <a:xfrm flipV="1">
            <a:off x="5150127" y="4620977"/>
            <a:ext cx="359997" cy="360852"/>
          </a:xfrm>
          <a:prstGeom prst="line">
            <a:avLst/>
          </a:prstGeom>
          <a:ln w="28575">
            <a:solidFill>
              <a:srgbClr val="0CA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E7BA79EE-9382-D99B-B3D0-551B1E883C06}"/>
              </a:ext>
            </a:extLst>
          </p:cNvPr>
          <p:cNvSpPr/>
          <p:nvPr/>
        </p:nvSpPr>
        <p:spPr>
          <a:xfrm>
            <a:off x="5574857" y="5056768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CC80D2-30D8-C383-A5DC-160841A45CE4}"/>
              </a:ext>
            </a:extLst>
          </p:cNvPr>
          <p:cNvCxnSpPr>
            <a:cxnSpLocks/>
          </p:cNvCxnSpPr>
          <p:nvPr/>
        </p:nvCxnSpPr>
        <p:spPr>
          <a:xfrm flipV="1">
            <a:off x="5561311" y="5202394"/>
            <a:ext cx="150987" cy="151346"/>
          </a:xfrm>
          <a:prstGeom prst="line">
            <a:avLst/>
          </a:prstGeom>
          <a:ln w="28575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5B42445-91A9-8B8D-B95D-1EBC32BA6929}"/>
              </a:ext>
            </a:extLst>
          </p:cNvPr>
          <p:cNvCxnSpPr>
            <a:cxnSpLocks/>
          </p:cNvCxnSpPr>
          <p:nvPr/>
        </p:nvCxnSpPr>
        <p:spPr>
          <a:xfrm flipH="1" flipV="1">
            <a:off x="4564865" y="4364960"/>
            <a:ext cx="1142441" cy="83066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9275AE3-7191-2A5D-E2CC-67C74D038668}"/>
              </a:ext>
            </a:extLst>
          </p:cNvPr>
          <p:cNvCxnSpPr>
            <a:cxnSpLocks/>
          </p:cNvCxnSpPr>
          <p:nvPr/>
        </p:nvCxnSpPr>
        <p:spPr>
          <a:xfrm>
            <a:off x="5160661" y="4989093"/>
            <a:ext cx="565183" cy="18854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3FE5EB9-5F05-CFA8-C143-D5CF7179008A}"/>
              </a:ext>
            </a:extLst>
          </p:cNvPr>
          <p:cNvCxnSpPr>
            <a:cxnSpLocks/>
          </p:cNvCxnSpPr>
          <p:nvPr/>
        </p:nvCxnSpPr>
        <p:spPr>
          <a:xfrm>
            <a:off x="6215989" y="3567150"/>
            <a:ext cx="2053243" cy="19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ross 127">
            <a:extLst>
              <a:ext uri="{FF2B5EF4-FFF2-40B4-BE49-F238E27FC236}">
                <a16:creationId xmlns:a16="http://schemas.microsoft.com/office/drawing/2014/main" id="{AC71E43C-0C72-ACF8-107A-05DF26E2DBCB}"/>
              </a:ext>
            </a:extLst>
          </p:cNvPr>
          <p:cNvSpPr/>
          <p:nvPr/>
        </p:nvSpPr>
        <p:spPr>
          <a:xfrm>
            <a:off x="7761393" y="3296762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D2BBD62F-5EFC-29F3-F431-32B72543ECE8}"/>
              </a:ext>
            </a:extLst>
          </p:cNvPr>
          <p:cNvSpPr/>
          <p:nvPr/>
        </p:nvSpPr>
        <p:spPr>
          <a:xfrm>
            <a:off x="6867470" y="4191919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1EC05C-32CA-35F2-BF36-E6BF4AA1DA60}"/>
              </a:ext>
            </a:extLst>
          </p:cNvPr>
          <p:cNvCxnSpPr>
            <a:cxnSpLocks/>
          </p:cNvCxnSpPr>
          <p:nvPr/>
        </p:nvCxnSpPr>
        <p:spPr>
          <a:xfrm flipH="1">
            <a:off x="7006323" y="3447881"/>
            <a:ext cx="877420" cy="886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042947-7ADD-BB86-C8D7-F24C3B93C88C}"/>
              </a:ext>
            </a:extLst>
          </p:cNvPr>
          <p:cNvCxnSpPr>
            <a:cxnSpLocks/>
          </p:cNvCxnSpPr>
          <p:nvPr/>
        </p:nvCxnSpPr>
        <p:spPr>
          <a:xfrm rot="18971039">
            <a:off x="3509055" y="873155"/>
            <a:ext cx="2053243" cy="19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ross 142">
            <a:extLst>
              <a:ext uri="{FF2B5EF4-FFF2-40B4-BE49-F238E27FC236}">
                <a16:creationId xmlns:a16="http://schemas.microsoft.com/office/drawing/2014/main" id="{2D8DA402-B60B-164F-5854-85453B33E574}"/>
              </a:ext>
            </a:extLst>
          </p:cNvPr>
          <p:cNvSpPr/>
          <p:nvPr/>
        </p:nvSpPr>
        <p:spPr>
          <a:xfrm rot="18971039">
            <a:off x="4101222" y="457172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Cross 143">
            <a:extLst>
              <a:ext uri="{FF2B5EF4-FFF2-40B4-BE49-F238E27FC236}">
                <a16:creationId xmlns:a16="http://schemas.microsoft.com/office/drawing/2014/main" id="{9FDFAF66-1401-2431-4179-08C77C0E97E9}"/>
              </a:ext>
            </a:extLst>
          </p:cNvPr>
          <p:cNvSpPr/>
          <p:nvPr/>
        </p:nvSpPr>
        <p:spPr>
          <a:xfrm rot="18971039">
            <a:off x="4075954" y="1721990"/>
            <a:ext cx="277707" cy="277707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4D4CCF-F635-5154-50CD-C9621CBA23EC}"/>
              </a:ext>
            </a:extLst>
          </p:cNvPr>
          <p:cNvCxnSpPr>
            <a:cxnSpLocks/>
          </p:cNvCxnSpPr>
          <p:nvPr/>
        </p:nvCxnSpPr>
        <p:spPr>
          <a:xfrm rot="18971039" flipH="1">
            <a:off x="3788190" y="796658"/>
            <a:ext cx="877420" cy="886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359689E-30B5-8F5F-D9AF-649E008083ED}"/>
              </a:ext>
            </a:extLst>
          </p:cNvPr>
          <p:cNvCxnSpPr>
            <a:cxnSpLocks/>
          </p:cNvCxnSpPr>
          <p:nvPr/>
        </p:nvCxnSpPr>
        <p:spPr>
          <a:xfrm>
            <a:off x="3115837" y="1861455"/>
            <a:ext cx="283967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B21EEE5-A679-DE1A-E77D-576D83AEEDD5}"/>
              </a:ext>
            </a:extLst>
          </p:cNvPr>
          <p:cNvCxnSpPr>
            <a:cxnSpLocks/>
          </p:cNvCxnSpPr>
          <p:nvPr/>
        </p:nvCxnSpPr>
        <p:spPr>
          <a:xfrm flipV="1">
            <a:off x="3121345" y="613866"/>
            <a:ext cx="1106925" cy="12469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374FAD2-4F44-CAA1-9D61-2F64E90CACE8}"/>
              </a:ext>
            </a:extLst>
          </p:cNvPr>
          <p:cNvCxnSpPr/>
          <p:nvPr/>
        </p:nvCxnSpPr>
        <p:spPr>
          <a:xfrm>
            <a:off x="3107882" y="1933940"/>
            <a:ext cx="110692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FE962-71AD-5926-12A8-D226ECEB30A5}"/>
              </a:ext>
            </a:extLst>
          </p:cNvPr>
          <p:cNvSpPr txBox="1"/>
          <p:nvPr/>
        </p:nvSpPr>
        <p:spPr>
          <a:xfrm>
            <a:off x="100278" y="96697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between a point and a line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63A19ECD-1E4C-2D59-88B8-BC3C503A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650" y="941362"/>
            <a:ext cx="176679" cy="17667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7403D6D1-9DEF-EF44-9564-612C8AF86B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1747" y="2178113"/>
            <a:ext cx="6132515" cy="145749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E408B-B268-4C3D-E6FD-D5198C8D0591}"/>
              </a:ext>
            </a:extLst>
          </p:cNvPr>
          <p:cNvGrpSpPr/>
          <p:nvPr/>
        </p:nvGrpSpPr>
        <p:grpSpPr>
          <a:xfrm>
            <a:off x="1571746" y="1066727"/>
            <a:ext cx="2094774" cy="2558510"/>
            <a:chOff x="2284760" y="1160956"/>
            <a:chExt cx="1806915" cy="220692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01D046-28ED-EDDD-45F7-21FE85414D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84760" y="1160956"/>
              <a:ext cx="1806915" cy="2206926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D26147-104E-8DA1-C30C-EF005689A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760" y="1879571"/>
              <a:ext cx="911546" cy="31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C00000"/>
                  </a:solidFill>
                </a:rPr>
                <a:t>VectorA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ACB4A5-AE73-0B7E-7446-1F117935F7E2}"/>
              </a:ext>
            </a:extLst>
          </p:cNvPr>
          <p:cNvGrpSpPr/>
          <p:nvPr/>
        </p:nvGrpSpPr>
        <p:grpSpPr>
          <a:xfrm>
            <a:off x="3728987" y="1118041"/>
            <a:ext cx="3538051" cy="1899296"/>
            <a:chOff x="4145560" y="1205218"/>
            <a:chExt cx="3051861" cy="16383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367EF4-B05D-1A90-562F-0D1FAF85E3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145560" y="1205218"/>
              <a:ext cx="342900" cy="1638300"/>
            </a:xfrm>
            <a:prstGeom prst="straightConnector1">
              <a:avLst/>
            </a:prstGeom>
            <a:noFill/>
            <a:ln w="41275" algn="ctr">
              <a:solidFill>
                <a:srgbClr val="00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1FEE51-987B-D398-2CB0-3F3AFA2D2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0" y="1665294"/>
              <a:ext cx="2867711" cy="31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9900"/>
                  </a:solidFill>
                </a:rPr>
                <a:t>VectorC</a:t>
              </a:r>
              <a:r>
                <a:rPr lang="en-US" altLang="en-US">
                  <a:solidFill>
                    <a:srgbClr val="009900"/>
                  </a:solidFill>
                </a:rPr>
                <a:t> = </a:t>
              </a:r>
              <a:r>
                <a:rPr lang="en-US" altLang="en-US" b="1">
                  <a:solidFill>
                    <a:srgbClr val="009900"/>
                  </a:solidFill>
                </a:rPr>
                <a:t>VectorA </a:t>
              </a:r>
              <a:r>
                <a:rPr lang="en-US" altLang="en-US">
                  <a:solidFill>
                    <a:srgbClr val="009900"/>
                  </a:solidFill>
                </a:rPr>
                <a:t>- </a:t>
              </a:r>
              <a:r>
                <a:rPr lang="en-US" altLang="en-US" b="1">
                  <a:solidFill>
                    <a:srgbClr val="009900"/>
                  </a:solidFill>
                </a:rPr>
                <a:t>VectorB</a:t>
              </a:r>
              <a:r>
                <a:rPr lang="en-US" altLang="en-US">
                  <a:solidFill>
                    <a:srgbClr val="009900"/>
                  </a:solidFill>
                </a:rPr>
                <a:t> </a:t>
              </a:r>
              <a:endParaRPr lang="en-US" altLang="en-US" b="1" dirty="0">
                <a:solidFill>
                  <a:srgbClr val="0099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D949004-147D-A8DA-6BCD-C41EC4A93A38}"/>
              </a:ext>
            </a:extLst>
          </p:cNvPr>
          <p:cNvSpPr txBox="1"/>
          <p:nvPr/>
        </p:nvSpPr>
        <p:spPr>
          <a:xfrm>
            <a:off x="402999" y="4343719"/>
            <a:ext cx="460273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is the magnitude </a:t>
            </a:r>
            <a:r>
              <a:rPr lang="en-US" altLang="en-US" sz="2400"/>
              <a:t>of </a:t>
            </a:r>
            <a:r>
              <a:rPr lang="en-US" altLang="en-US" sz="2400" b="1"/>
              <a:t>VectorB</a:t>
            </a:r>
            <a:r>
              <a:rPr lang="en-US" altLang="en-US" sz="2400"/>
              <a:t>?</a:t>
            </a:r>
            <a:endParaRPr lang="en-US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76DB-2528-F9C4-36EE-F418A906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452" y="1902062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end</a:t>
            </a:r>
            <a:endParaRPr lang="en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1530A-6643-5BE1-D7F6-E5D800D2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09" y="3589132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start</a:t>
            </a:r>
            <a:endParaRPr lang="en-US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129D36-AE03-B3F1-DE08-E352104BE082}"/>
              </a:ext>
            </a:extLst>
          </p:cNvPr>
          <p:cNvGrpSpPr/>
          <p:nvPr/>
        </p:nvGrpSpPr>
        <p:grpSpPr>
          <a:xfrm>
            <a:off x="1571746" y="2171202"/>
            <a:ext cx="6332677" cy="1467791"/>
            <a:chOff x="1571746" y="2699111"/>
            <a:chExt cx="6332677" cy="14677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BE3F49-3E51-0816-EE00-2BBDBAD24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65" y="3234644"/>
              <a:ext cx="2281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lineVec</a:t>
              </a:r>
              <a:r>
                <a:rPr lang="en-US" altLang="en-US"/>
                <a:t> = end - start</a:t>
              </a:r>
              <a:endParaRPr lang="en-US" altLang="en-US" dirty="0"/>
            </a:p>
          </p:txBody>
        </p:sp>
        <p:cxnSp>
          <p:nvCxnSpPr>
            <p:cNvPr id="30" name="Straight Connector 2">
              <a:extLst>
                <a:ext uri="{FF2B5EF4-FFF2-40B4-BE49-F238E27FC236}">
                  <a16:creationId xmlns:a16="http://schemas.microsoft.com/office/drawing/2014/main" id="{E5A5F4AC-3528-1D43-B895-FE8BD4739A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71746" y="2699111"/>
              <a:ext cx="6175853" cy="146779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C612BC-0923-2826-28CA-2F7ABDF2A94D}"/>
              </a:ext>
            </a:extLst>
          </p:cNvPr>
          <p:cNvGrpSpPr/>
          <p:nvPr/>
        </p:nvGrpSpPr>
        <p:grpSpPr>
          <a:xfrm>
            <a:off x="1571748" y="3017338"/>
            <a:ext cx="6140157" cy="698821"/>
            <a:chOff x="1875260" y="3523024"/>
            <a:chExt cx="5296392" cy="60279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C04888-B671-3757-FD8B-2755F91875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5260" y="3523024"/>
              <a:ext cx="2235704" cy="536766"/>
            </a:xfrm>
            <a:prstGeom prst="straightConnector1">
              <a:avLst/>
            </a:prstGeom>
            <a:noFill/>
            <a:ln w="47625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AC57BA-FA64-10CA-0A03-E4B6AC871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414" y="3807235"/>
              <a:ext cx="3970238" cy="31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F0"/>
                  </a:solidFill>
                </a:rPr>
                <a:t>VectorB</a:t>
              </a:r>
              <a:r>
                <a:rPr lang="en-US" altLang="en-US">
                  <a:solidFill>
                    <a:srgbClr val="00B0F0"/>
                  </a:solidFill>
                </a:rPr>
                <a:t> = </a:t>
              </a:r>
              <a:r>
                <a:rPr lang="en-US" altLang="en-US" b="1">
                  <a:solidFill>
                    <a:srgbClr val="00B0F0"/>
                  </a:solidFill>
                </a:rPr>
                <a:t>VectorA</a:t>
              </a:r>
              <a:r>
                <a:rPr lang="en-US" altLang="en-US">
                  <a:solidFill>
                    <a:srgbClr val="00B0F0"/>
                  </a:solidFill>
                </a:rPr>
                <a:t> </a:t>
              </a:r>
              <a:r>
                <a:rPr lang="en-US" altLang="en-US" dirty="0">
                  <a:solidFill>
                    <a:srgbClr val="00B0F0"/>
                  </a:solidFill>
                </a:rPr>
                <a:t>projected </a:t>
              </a:r>
              <a:r>
                <a:rPr lang="en-US" altLang="en-US">
                  <a:solidFill>
                    <a:srgbClr val="00B0F0"/>
                  </a:solidFill>
                </a:rPr>
                <a:t>onto </a:t>
              </a:r>
              <a:r>
                <a:rPr lang="en-US" altLang="en-US" b="1">
                  <a:solidFill>
                    <a:srgbClr val="00B0F0"/>
                  </a:solidFill>
                </a:rPr>
                <a:t>lineVec</a:t>
              </a:r>
              <a:endParaRPr lang="en-US" alt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9E93C5-3E43-E337-D6C2-D6CE798F088B}"/>
              </a:ext>
            </a:extLst>
          </p:cNvPr>
          <p:cNvSpPr txBox="1"/>
          <p:nvPr/>
        </p:nvSpPr>
        <p:spPr>
          <a:xfrm>
            <a:off x="402999" y="4848541"/>
            <a:ext cx="624564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00"/>
                </a:solidFill>
                <a:latin typeface="Cascadia Mono" panose="020B0609020000020004" pitchFamily="49" charset="0"/>
              </a:rPr>
              <a:t>Vector2.Dot(VectorA, lineVec.normalized)</a:t>
            </a:r>
            <a:endParaRPr lang="en-SG" sz="2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6861A-A066-ED2D-F0EB-7FEE669D1CDF}"/>
              </a:ext>
            </a:extLst>
          </p:cNvPr>
          <p:cNvSpPr txBox="1"/>
          <p:nvPr/>
        </p:nvSpPr>
        <p:spPr>
          <a:xfrm>
            <a:off x="402999" y="5470624"/>
            <a:ext cx="460273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is the magnitude </a:t>
            </a:r>
            <a:r>
              <a:rPr lang="en-US" altLang="en-US" sz="2400"/>
              <a:t>of </a:t>
            </a:r>
            <a:r>
              <a:rPr lang="en-US" altLang="en-US" sz="2400" b="1"/>
              <a:t>VectorC</a:t>
            </a:r>
            <a:r>
              <a:rPr lang="en-US" altLang="en-US" sz="2400"/>
              <a:t>?</a:t>
            </a:r>
            <a:endParaRPr lang="en-US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33002C-099F-2C42-4DE3-B5F3A5DA5566}"/>
              </a:ext>
            </a:extLst>
          </p:cNvPr>
          <p:cNvSpPr txBox="1"/>
          <p:nvPr/>
        </p:nvSpPr>
        <p:spPr>
          <a:xfrm>
            <a:off x="402999" y="6030428"/>
            <a:ext cx="816951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00"/>
                </a:solidFill>
                <a:latin typeface="Cascadia Mono" panose="020B0609020000020004" pitchFamily="49" charset="0"/>
              </a:rPr>
              <a:t>Sqrt(VectorA.SqrMagnitude() - VectorB.SqrMagnitude())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6CC4A3-49E4-7E9A-2F33-37C0E8C28942}"/>
              </a:ext>
            </a:extLst>
          </p:cNvPr>
          <p:cNvGrpSpPr/>
          <p:nvPr/>
        </p:nvGrpSpPr>
        <p:grpSpPr>
          <a:xfrm>
            <a:off x="5062451" y="4781852"/>
            <a:ext cx="3847977" cy="904053"/>
            <a:chOff x="5062451" y="4781852"/>
            <a:chExt cx="3847977" cy="9040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A90B63-D6E5-6B04-F3EB-AFCF91499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998643">
              <a:off x="6587072" y="4781852"/>
              <a:ext cx="2323356" cy="83099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Magnitude of VectorC is the distance of point from line!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4B5381B-3E05-E4C6-0A15-712ED402BA53}"/>
                </a:ext>
              </a:extLst>
            </p:cNvPr>
            <p:cNvSpPr/>
            <p:nvPr/>
          </p:nvSpPr>
          <p:spPr>
            <a:xfrm>
              <a:off x="5062451" y="5469775"/>
              <a:ext cx="1571105" cy="216130"/>
            </a:xfrm>
            <a:custGeom>
              <a:avLst/>
              <a:gdLst>
                <a:gd name="connsiteX0" fmla="*/ 1571105 w 1571105"/>
                <a:gd name="connsiteY0" fmla="*/ 0 h 216130"/>
                <a:gd name="connsiteX1" fmla="*/ 798022 w 1571105"/>
                <a:gd name="connsiteY1" fmla="*/ 174567 h 216130"/>
                <a:gd name="connsiteX2" fmla="*/ 0 w 1571105"/>
                <a:gd name="connsiteY2" fmla="*/ 216130 h 2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105" h="216130">
                  <a:moveTo>
                    <a:pt x="1571105" y="0"/>
                  </a:moveTo>
                  <a:cubicBezTo>
                    <a:pt x="1315489" y="69272"/>
                    <a:pt x="1059873" y="138545"/>
                    <a:pt x="798022" y="174567"/>
                  </a:cubicBezTo>
                  <a:cubicBezTo>
                    <a:pt x="536171" y="210589"/>
                    <a:pt x="268085" y="213359"/>
                    <a:pt x="0" y="21613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185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FE962-71AD-5926-12A8-D226ECEB30A5}"/>
              </a:ext>
            </a:extLst>
          </p:cNvPr>
          <p:cNvSpPr txBox="1"/>
          <p:nvPr/>
        </p:nvSpPr>
        <p:spPr>
          <a:xfrm>
            <a:off x="100278" y="96697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Collision between a point and a line</a:t>
            </a: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7403D6D1-9DEF-EF44-9564-612C8AF86B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1747" y="2178113"/>
            <a:ext cx="6132515" cy="145749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B976DB-2528-F9C4-36EE-F418A906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452" y="1902062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top</a:t>
            </a:r>
            <a:endParaRPr lang="en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1530A-6643-5BE1-D7F6-E5D800D2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3" y="3589774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bottom</a:t>
            </a:r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33AA9E-3227-9376-C93F-B20632F48521}"/>
              </a:ext>
            </a:extLst>
          </p:cNvPr>
          <p:cNvGrpSpPr/>
          <p:nvPr/>
        </p:nvGrpSpPr>
        <p:grpSpPr>
          <a:xfrm>
            <a:off x="3640650" y="941362"/>
            <a:ext cx="549750" cy="2075438"/>
            <a:chOff x="3640650" y="941362"/>
            <a:chExt cx="549750" cy="2075438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63A19ECD-1E4C-2D59-88B8-BC3C503A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650" y="941362"/>
              <a:ext cx="176679" cy="17667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D7ED38-A2F2-F9CC-D723-E8AB35A87DC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00" y="1101600"/>
              <a:ext cx="432000" cy="1915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2">
            <a:extLst>
              <a:ext uri="{FF2B5EF4-FFF2-40B4-BE49-F238E27FC236}">
                <a16:creationId xmlns:a16="http://schemas.microsoft.com/office/drawing/2014/main" id="{E13ACF08-F9B4-2EAC-6C8B-AF41D3369B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1747" y="3019247"/>
            <a:ext cx="2640253" cy="62919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492D37-7364-05D2-0EA5-5F556CC9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99388"/>
            <a:ext cx="1467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F0"/>
                </a:solidFill>
              </a:rPr>
              <a:t>top - bottom</a:t>
            </a:r>
            <a:endParaRPr lang="en-US" altLang="en-US" dirty="0">
              <a:solidFill>
                <a:srgbClr val="00B0F0"/>
              </a:solidFill>
            </a:endParaRPr>
          </a:p>
        </p:txBody>
      </p:sp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4C83A46B-587C-8299-F232-E56504F86873}"/>
              </a:ext>
            </a:extLst>
          </p:cNvPr>
          <p:cNvCxnSpPr>
            <a:cxnSpLocks noChangeShapeType="1"/>
            <a:endCxn id="6" idx="7"/>
          </p:cNvCxnSpPr>
          <p:nvPr/>
        </p:nvCxnSpPr>
        <p:spPr bwMode="auto">
          <a:xfrm flipV="1">
            <a:off x="1579209" y="967236"/>
            <a:ext cx="2212246" cy="2668369"/>
          </a:xfrm>
          <a:prstGeom prst="line">
            <a:avLst/>
          </a:prstGeom>
          <a:noFill/>
          <a:ln w="57150" algn="ctr">
            <a:solidFill>
              <a:srgbClr val="00B05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>
            <a:extLst>
              <a:ext uri="{FF2B5EF4-FFF2-40B4-BE49-F238E27FC236}">
                <a16:creationId xmlns:a16="http://schemas.microsoft.com/office/drawing/2014/main" id="{02304A28-197B-1F62-DE3E-1BDAADD6E1BE}"/>
              </a:ext>
            </a:extLst>
          </p:cNvPr>
          <p:cNvSpPr/>
          <p:nvPr/>
        </p:nvSpPr>
        <p:spPr>
          <a:xfrm rot="15366086">
            <a:off x="2776990" y="2384175"/>
            <a:ext cx="501450" cy="2626055"/>
          </a:xfrm>
          <a:prstGeom prst="leftBrace">
            <a:avLst>
              <a:gd name="adj1" fmla="val 82997"/>
              <a:gd name="adj2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6C2C25-9DD7-D959-8F8F-37E55B27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38" y="4015478"/>
            <a:ext cx="2210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B0F0"/>
                </a:solidFill>
              </a:rPr>
              <a:t>Length of projection</a:t>
            </a:r>
          </a:p>
          <a:p>
            <a:pPr algn="ctr" eaLnBrk="1" hangingPunct="1"/>
            <a:r>
              <a:rPr lang="en-US" altLang="en-US">
                <a:solidFill>
                  <a:srgbClr val="00B0F0"/>
                </a:solidFill>
              </a:rPr>
              <a:t>(scalar, e.g. 10)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61515-264A-15AD-17DD-63AFEF4FB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974" y="1950957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</a:t>
            </a:r>
            <a:endParaRPr lang="en-US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2020E5-62F6-A4CA-95E8-31B3EE5B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182" y="2894169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B</a:t>
            </a:r>
            <a:endParaRPr lang="en-US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A68BB0-02A6-6B43-62A3-E1580149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58" y="1828462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</a:t>
            </a:r>
            <a:endParaRPr lang="en-US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4AC9B-433D-C105-502E-64E30E9B2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91" y="4422313"/>
            <a:ext cx="864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|A|</a:t>
            </a:r>
            <a:r>
              <a:rPr lang="en-US" altLang="en-US" sz="3200" b="1" baseline="30000"/>
              <a:t>2</a:t>
            </a:r>
            <a:endParaRPr lang="en-US" altLang="en-US" sz="3200" b="1" baseline="30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8F159C-DB2E-FEF7-504C-2F855C359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330" y="4422312"/>
            <a:ext cx="11144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- |B|</a:t>
            </a:r>
            <a:r>
              <a:rPr lang="en-US" altLang="en-US" sz="3200" b="1" baseline="30000"/>
              <a:t>2</a:t>
            </a:r>
            <a:endParaRPr lang="en-US" altLang="en-US" sz="3200" b="1" baseline="30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37A2FA-BBBD-E128-2946-2AAEC8B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130" y="4422312"/>
            <a:ext cx="13805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ym typeface="Wingdings" panose="05000000000000000000" pitchFamily="2" charset="2"/>
              </a:rPr>
              <a:t></a:t>
            </a:r>
            <a:r>
              <a:rPr lang="en-US" altLang="en-US" sz="3200" b="1"/>
              <a:t> |C|</a:t>
            </a:r>
            <a:r>
              <a:rPr lang="en-US" altLang="en-US" sz="3200" b="1" baseline="30000"/>
              <a:t>2</a:t>
            </a:r>
            <a:endParaRPr lang="en-US" altLang="en-US" sz="32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9C0F56-710C-D1F8-A9CA-8B29F2821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3991" y="5243112"/>
                <a:ext cx="2164567" cy="688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ym typeface="Wingdings" panose="05000000000000000000" pitchFamily="2" charset="2"/>
                  </a:rPr>
                  <a:t>|C|</a:t>
                </a:r>
                <a:r>
                  <a:rPr lang="en-US" altLang="en-US" sz="3200" b="1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en-US" sz="3200" b="1"/>
                          <m:t>|</m:t>
                        </m:r>
                        <m:r>
                          <m:rPr>
                            <m:nor/>
                          </m:rPr>
                          <a:rPr lang="en-US" altLang="en-US" sz="3200" b="1"/>
                          <m:t>C</m:t>
                        </m:r>
                        <m:r>
                          <m:rPr>
                            <m:nor/>
                          </m:rPr>
                          <a:rPr lang="en-US" altLang="en-US" sz="3200" b="1"/>
                          <m:t>|2</m:t>
                        </m:r>
                      </m:e>
                    </m:rad>
                  </m:oMath>
                </a14:m>
                <a:endParaRPr lang="en-US" altLang="en-US" sz="3200" b="1" baseline="30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29C0F56-710C-D1F8-A9CA-8B29F282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991" y="5243112"/>
                <a:ext cx="2164567" cy="688715"/>
              </a:xfrm>
              <a:prstGeom prst="rect">
                <a:avLst/>
              </a:prstGeom>
              <a:blipFill>
                <a:blip r:embed="rId2"/>
                <a:stretch>
                  <a:fillRect l="-7042" t="-885" b="-23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E42D7B5-C838-99F1-5430-0A104EDC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35" y="880822"/>
            <a:ext cx="2642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i="1">
                <a:solidFill>
                  <a:srgbClr val="FF0000"/>
                </a:solidFill>
                <a:sym typeface="Wingdings" panose="05000000000000000000" pitchFamily="2" charset="2"/>
              </a:rPr>
              <a:t>1) Find len C</a:t>
            </a:r>
            <a:endParaRPr lang="en-US" altLang="en-US" sz="3200" b="1" i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8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58675856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16058</TotalTime>
  <Words>270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Cascadia Mono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Finn</dc:creator>
  <cp:lastModifiedBy>Douglas FINNIGAN (TP)</cp:lastModifiedBy>
  <cp:revision>293</cp:revision>
  <dcterms:created xsi:type="dcterms:W3CDTF">2019-11-24T05:21:49Z</dcterms:created>
  <dcterms:modified xsi:type="dcterms:W3CDTF">2023-10-12T11:53:17Z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8611d-fe69-484f-b56b-0db8a0d79612_Enabled">
    <vt:lpwstr>true</vt:lpwstr>
  </property>
  <property fmtid="{D5CDD505-2E9C-101B-9397-08002B2CF9AE}" pid="3" name="MSIP_Label_d528611d-fe69-484f-b56b-0db8a0d79612_SetDate">
    <vt:lpwstr>2022-09-29T07:02:43Z</vt:lpwstr>
  </property>
  <property fmtid="{D5CDD505-2E9C-101B-9397-08002B2CF9AE}" pid="4" name="MSIP_Label_d528611d-fe69-484f-b56b-0db8a0d79612_Method">
    <vt:lpwstr>Privileged</vt:lpwstr>
  </property>
  <property fmtid="{D5CDD505-2E9C-101B-9397-08002B2CF9AE}" pid="5" name="MSIP_Label_d528611d-fe69-484f-b56b-0db8a0d79612_Name">
    <vt:lpwstr>Public</vt:lpwstr>
  </property>
  <property fmtid="{D5CDD505-2E9C-101B-9397-08002B2CF9AE}" pid="6" name="MSIP_Label_d528611d-fe69-484f-b56b-0db8a0d79612_SiteId">
    <vt:lpwstr>25a99bf0-8e72-472a-ae50-adfbdf0df6f1</vt:lpwstr>
  </property>
  <property fmtid="{D5CDD505-2E9C-101B-9397-08002B2CF9AE}" pid="7" name="MSIP_Label_d528611d-fe69-484f-b56b-0db8a0d79612_ActionId">
    <vt:lpwstr>8327283c-801b-4233-91ec-2724010c402f</vt:lpwstr>
  </property>
  <property fmtid="{D5CDD505-2E9C-101B-9397-08002B2CF9AE}" pid="8" name="MSIP_Label_d528611d-fe69-484f-b56b-0db8a0d79612_ContentBits">
    <vt:lpwstr>0</vt:lpwstr>
  </property>
</Properties>
</file>