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10"/>
  </p:notesMasterIdLst>
  <p:sldIdLst>
    <p:sldId id="256" r:id="rId2"/>
    <p:sldId id="363" r:id="rId3"/>
    <p:sldId id="344" r:id="rId4"/>
    <p:sldId id="319" r:id="rId5"/>
    <p:sldId id="321" r:id="rId6"/>
    <p:sldId id="341" r:id="rId7"/>
    <p:sldId id="361" r:id="rId8"/>
    <p:sldId id="365" r:id="rId9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7A01FBD-25C9-42A6-A0E3-1ECA5E8CA900}">
          <p14:sldIdLst>
            <p14:sldId id="256"/>
            <p14:sldId id="363"/>
            <p14:sldId id="344"/>
            <p14:sldId id="319"/>
            <p14:sldId id="321"/>
            <p14:sldId id="341"/>
            <p14:sldId id="361"/>
            <p14:sldId id="3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B050"/>
    <a:srgbClr val="EC368A"/>
    <a:srgbClr val="BF3375"/>
    <a:srgbClr val="FFC000"/>
    <a:srgbClr val="5B9BD5"/>
    <a:srgbClr val="ED7D31"/>
    <a:srgbClr val="FBE5D6"/>
    <a:srgbClr val="00B0F0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6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4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BAFEB7-63A6-4754-8785-C2E66722AEED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7F4D4-51B0-49CC-BFCB-94DBB3D53F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9217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5DFF-6BD1-4E6A-9608-02630154E0E0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26-799D-4BCA-B8B1-A17741596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5318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5DFF-6BD1-4E6A-9608-02630154E0E0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26-799D-4BCA-B8B1-A17741596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5588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5DFF-6BD1-4E6A-9608-02630154E0E0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26-799D-4BCA-B8B1-A17741596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6698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5DFF-6BD1-4E6A-9608-02630154E0E0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26-799D-4BCA-B8B1-A17741596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6053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5DFF-6BD1-4E6A-9608-02630154E0E0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26-799D-4BCA-B8B1-A17741596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9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5DFF-6BD1-4E6A-9608-02630154E0E0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26-799D-4BCA-B8B1-A17741596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76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5DFF-6BD1-4E6A-9608-02630154E0E0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26-799D-4BCA-B8B1-A17741596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3695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5DFF-6BD1-4E6A-9608-02630154E0E0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26-799D-4BCA-B8B1-A17741596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5775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5DFF-6BD1-4E6A-9608-02630154E0E0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26-799D-4BCA-B8B1-A17741596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6219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5DFF-6BD1-4E6A-9608-02630154E0E0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26-799D-4BCA-B8B1-A17741596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65901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5DFF-6BD1-4E6A-9608-02630154E0E0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26-799D-4BCA-B8B1-A17741596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4439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5DFF-6BD1-4E6A-9608-02630154E0E0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26-799D-4BCA-B8B1-A17741596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65676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5DFF-6BD1-4E6A-9608-02630154E0E0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26-799D-4BCA-B8B1-A17741596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4557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5DFF-6BD1-4E6A-9608-02630154E0E0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26-799D-4BCA-B8B1-A17741596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5300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5DFF-6BD1-4E6A-9608-02630154E0E0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26-799D-4BCA-B8B1-A17741596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67724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5DFF-6BD1-4E6A-9608-02630154E0E0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26-799D-4BCA-B8B1-A17741596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96618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5DFF-6BD1-4E6A-9608-02630154E0E0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26-799D-4BCA-B8B1-A17741596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50833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5DFF-6BD1-4E6A-9608-02630154E0E0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26-799D-4BCA-B8B1-A17741596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09772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5DFF-6BD1-4E6A-9608-02630154E0E0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26-799D-4BCA-B8B1-A17741596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26358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5DFF-6BD1-4E6A-9608-02630154E0E0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26-799D-4BCA-B8B1-A17741596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70014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5DFF-6BD1-4E6A-9608-02630154E0E0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26-799D-4BCA-B8B1-A17741596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94337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5DFF-6BD1-4E6A-9608-02630154E0E0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26-799D-4BCA-B8B1-A17741596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25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5DFF-6BD1-4E6A-9608-02630154E0E0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26-799D-4BCA-B8B1-A17741596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90278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5DFF-6BD1-4E6A-9608-02630154E0E0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26-799D-4BCA-B8B1-A17741596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64650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5DFF-6BD1-4E6A-9608-02630154E0E0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26-799D-4BCA-B8B1-A17741596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2553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5DFF-6BD1-4E6A-9608-02630154E0E0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26-799D-4BCA-B8B1-A17741596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5151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5DFF-6BD1-4E6A-9608-02630154E0E0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26-799D-4BCA-B8B1-A17741596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1514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5DFF-6BD1-4E6A-9608-02630154E0E0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26-799D-4BCA-B8B1-A17741596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1984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5DFF-6BD1-4E6A-9608-02630154E0E0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26-799D-4BCA-B8B1-A17741596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856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5DFF-6BD1-4E6A-9608-02630154E0E0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26-799D-4BCA-B8B1-A17741596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4245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5DFF-6BD1-4E6A-9608-02630154E0E0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26-799D-4BCA-B8B1-A17741596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8576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25DFF-6BD1-4E6A-9608-02630154E0E0}" type="datetimeFigureOut">
              <a:rPr lang="en-SG" smtClean="0"/>
              <a:t>12/10/2023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D0526-799D-4BCA-B8B1-A17741596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821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91" r:id="rId3"/>
    <p:sldLayoutId id="2147483690" r:id="rId4"/>
    <p:sldLayoutId id="2147483689" r:id="rId5"/>
    <p:sldLayoutId id="2147483688" r:id="rId6"/>
    <p:sldLayoutId id="2147483687" r:id="rId7"/>
    <p:sldLayoutId id="2147483686" r:id="rId8"/>
    <p:sldLayoutId id="2147483685" r:id="rId9"/>
    <p:sldLayoutId id="2147483684" r:id="rId10"/>
    <p:sldLayoutId id="2147483683" r:id="rId11"/>
    <p:sldLayoutId id="2147483682" r:id="rId12"/>
    <p:sldLayoutId id="2147483681" r:id="rId13"/>
    <p:sldLayoutId id="2147483680" r:id="rId14"/>
    <p:sldLayoutId id="2147483679" r:id="rId15"/>
    <p:sldLayoutId id="2147483678" r:id="rId16"/>
    <p:sldLayoutId id="2147483677" r:id="rId17"/>
    <p:sldLayoutId id="2147483676" r:id="rId18"/>
    <p:sldLayoutId id="2147483675" r:id="rId19"/>
    <p:sldLayoutId id="2147483674" r:id="rId20"/>
    <p:sldLayoutId id="2147483673" r:id="rId21"/>
    <p:sldLayoutId id="2147483672" r:id="rId22"/>
    <p:sldLayoutId id="2147483663" r:id="rId23"/>
    <p:sldLayoutId id="2147483664" r:id="rId24"/>
    <p:sldLayoutId id="2147483665" r:id="rId25"/>
    <p:sldLayoutId id="2147483666" r:id="rId26"/>
    <p:sldLayoutId id="2147483667" r:id="rId27"/>
    <p:sldLayoutId id="2147483668" r:id="rId28"/>
    <p:sldLayoutId id="2147483669" r:id="rId29"/>
    <p:sldLayoutId id="2147483670" r:id="rId30"/>
    <p:sldLayoutId id="2147483671" r:id="rId3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Slackmojif">
            <a:extLst>
              <a:ext uri="{FF2B5EF4-FFF2-40B4-BE49-F238E27FC236}">
                <a16:creationId xmlns:a16="http://schemas.microsoft.com/office/drawing/2014/main" id="{C9ED91B9-3BCE-1222-9932-231CE903A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0480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A1C3CDC-A9B9-C56F-BFC8-B70DD7D53FBE}"/>
              </a:ext>
            </a:extLst>
          </p:cNvPr>
          <p:cNvSpPr txBox="1"/>
          <p:nvPr/>
        </p:nvSpPr>
        <p:spPr>
          <a:xfrm>
            <a:off x="1161803" y="2120651"/>
            <a:ext cx="6820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000"/>
              <a:t>Collision Detection &amp; Response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8C0626-50E7-6F74-04C0-F54D6DEDD297}"/>
              </a:ext>
            </a:extLst>
          </p:cNvPr>
          <p:cNvSpPr txBox="1"/>
          <p:nvPr/>
        </p:nvSpPr>
        <p:spPr>
          <a:xfrm>
            <a:off x="3076236" y="700860"/>
            <a:ext cx="29915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/>
              <a:t>GMAPS</a:t>
            </a:r>
            <a:endParaRPr lang="en-SG" sz="7200"/>
          </a:p>
        </p:txBody>
      </p:sp>
    </p:spTree>
    <p:extLst>
      <p:ext uri="{BB962C8B-B14F-4D97-AF65-F5344CB8AC3E}">
        <p14:creationId xmlns:p14="http://schemas.microsoft.com/office/powerpoint/2010/main" val="3234386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891398-923D-6AA0-E005-62616DF398C7}"/>
              </a:ext>
            </a:extLst>
          </p:cNvPr>
          <p:cNvSpPr txBox="1"/>
          <p:nvPr/>
        </p:nvSpPr>
        <p:spPr>
          <a:xfrm>
            <a:off x="3375486" y="1755936"/>
            <a:ext cx="23930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7200"/>
              <a:t>Part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DEA280-0050-2265-5876-513084E44352}"/>
              </a:ext>
            </a:extLst>
          </p:cNvPr>
          <p:cNvSpPr txBox="1"/>
          <p:nvPr/>
        </p:nvSpPr>
        <p:spPr>
          <a:xfrm>
            <a:off x="2212578" y="3723143"/>
            <a:ext cx="48225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800"/>
              <a:t>Collision Response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CBA1EA-ECA2-56E4-6925-31623D7193E5}"/>
              </a:ext>
            </a:extLst>
          </p:cNvPr>
          <p:cNvSpPr txBox="1"/>
          <p:nvPr/>
        </p:nvSpPr>
        <p:spPr>
          <a:xfrm>
            <a:off x="2458543" y="3047954"/>
            <a:ext cx="44951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800"/>
              <a:t>Non-Axis-Aligned</a:t>
            </a:r>
          </a:p>
        </p:txBody>
      </p:sp>
    </p:spTree>
    <p:extLst>
      <p:ext uri="{BB962C8B-B14F-4D97-AF65-F5344CB8AC3E}">
        <p14:creationId xmlns:p14="http://schemas.microsoft.com/office/powerpoint/2010/main" val="948816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68FAB6-3CAB-9FD8-8CB5-9A8CAFB74914}"/>
              </a:ext>
            </a:extLst>
          </p:cNvPr>
          <p:cNvSpPr txBox="1"/>
          <p:nvPr/>
        </p:nvSpPr>
        <p:spPr>
          <a:xfrm>
            <a:off x="1438866" y="903648"/>
            <a:ext cx="60841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b="1"/>
              <a:t>Collision with a stationary object (non axis-aligned)</a:t>
            </a:r>
            <a:endParaRPr lang="en-SG" sz="32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C9BEC2-3523-8E2D-A087-22E43F03C4C9}"/>
              </a:ext>
            </a:extLst>
          </p:cNvPr>
          <p:cNvCxnSpPr>
            <a:cxnSpLocks/>
          </p:cNvCxnSpPr>
          <p:nvPr/>
        </p:nvCxnSpPr>
        <p:spPr>
          <a:xfrm flipH="1" flipV="1">
            <a:off x="3178950" y="3505540"/>
            <a:ext cx="2192087" cy="924483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F19434DA-C6BC-74D2-BB97-7004F8BEBF34}"/>
              </a:ext>
            </a:extLst>
          </p:cNvPr>
          <p:cNvSpPr/>
          <p:nvPr/>
        </p:nvSpPr>
        <p:spPr>
          <a:xfrm rot="12172016" flipH="1" flipV="1">
            <a:off x="4159960" y="2280937"/>
            <a:ext cx="969877" cy="969878"/>
          </a:xfrm>
          <a:prstGeom prst="ellipse">
            <a:avLst/>
          </a:prstGeom>
          <a:solidFill>
            <a:srgbClr val="FFC000">
              <a:alpha val="41176"/>
            </a:srgbClr>
          </a:solidFill>
          <a:ln w="28575">
            <a:solidFill>
              <a:srgbClr val="000000">
                <a:alpha val="43137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632887-472B-6939-2C7F-7657A89CA3D3}"/>
              </a:ext>
            </a:extLst>
          </p:cNvPr>
          <p:cNvCxnSpPr>
            <a:cxnSpLocks/>
          </p:cNvCxnSpPr>
          <p:nvPr/>
        </p:nvCxnSpPr>
        <p:spPr>
          <a:xfrm rot="12172016" flipH="1" flipV="1">
            <a:off x="5398785" y="2964013"/>
            <a:ext cx="0" cy="30562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2291F918-265A-629B-D082-B698C0BED237}"/>
              </a:ext>
            </a:extLst>
          </p:cNvPr>
          <p:cNvSpPr/>
          <p:nvPr/>
        </p:nvSpPr>
        <p:spPr>
          <a:xfrm rot="12172016" flipH="1" flipV="1">
            <a:off x="3134860" y="4604516"/>
            <a:ext cx="969877" cy="969878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879661D-61FE-0BB4-8014-511E64D6EB3A}"/>
              </a:ext>
            </a:extLst>
          </p:cNvPr>
          <p:cNvCxnSpPr>
            <a:cxnSpLocks/>
          </p:cNvCxnSpPr>
          <p:nvPr/>
        </p:nvCxnSpPr>
        <p:spPr>
          <a:xfrm rot="21413651" flipV="1">
            <a:off x="3614336" y="4472585"/>
            <a:ext cx="1792983" cy="5681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3D50223-884A-79A4-1241-0CB37FEF2D86}"/>
              </a:ext>
            </a:extLst>
          </p:cNvPr>
          <p:cNvCxnSpPr>
            <a:cxnSpLocks/>
          </p:cNvCxnSpPr>
          <p:nvPr/>
        </p:nvCxnSpPr>
        <p:spPr>
          <a:xfrm rot="13730381" flipH="1" flipV="1">
            <a:off x="4112976" y="3290238"/>
            <a:ext cx="1792983" cy="568105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16B5EF7-7514-4394-6DE5-97B39862FA19}"/>
              </a:ext>
            </a:extLst>
          </p:cNvPr>
          <p:cNvSpPr txBox="1"/>
          <p:nvPr/>
        </p:nvSpPr>
        <p:spPr>
          <a:xfrm>
            <a:off x="4166279" y="4756637"/>
            <a:ext cx="811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/>
              <a:t>v</a:t>
            </a:r>
            <a:r>
              <a:rPr lang="en-SG" sz="2400" b="1" baseline="-25000"/>
              <a:t>initial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5C0573-34FA-3292-B2C3-B59B7BAB381E}"/>
              </a:ext>
            </a:extLst>
          </p:cNvPr>
          <p:cNvSpPr txBox="1"/>
          <p:nvPr/>
        </p:nvSpPr>
        <p:spPr>
          <a:xfrm>
            <a:off x="4882840" y="3077943"/>
            <a:ext cx="709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/>
              <a:t>v</a:t>
            </a:r>
            <a:r>
              <a:rPr lang="en-SG" sz="2400" b="1" baseline="-25000"/>
              <a:t>final</a:t>
            </a:r>
          </a:p>
        </p:txBody>
      </p:sp>
    </p:spTree>
    <p:extLst>
      <p:ext uri="{BB962C8B-B14F-4D97-AF65-F5344CB8AC3E}">
        <p14:creationId xmlns:p14="http://schemas.microsoft.com/office/powerpoint/2010/main" val="978348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6B16C1A0-C6B6-C449-CADF-AD25C72DF123}"/>
              </a:ext>
            </a:extLst>
          </p:cNvPr>
          <p:cNvGrpSpPr/>
          <p:nvPr/>
        </p:nvGrpSpPr>
        <p:grpSpPr>
          <a:xfrm>
            <a:off x="967373" y="2597534"/>
            <a:ext cx="2192087" cy="924483"/>
            <a:chOff x="967373" y="2597534"/>
            <a:chExt cx="2192087" cy="924483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060DD1C-A507-3B45-A560-EEAEE2E403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7373" y="2597534"/>
              <a:ext cx="2192087" cy="924483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9CB116E-04F6-209D-39B1-FB905B1DC513}"/>
                </a:ext>
              </a:extLst>
            </p:cNvPr>
            <p:cNvSpPr txBox="1"/>
            <p:nvPr/>
          </p:nvSpPr>
          <p:spPr>
            <a:xfrm>
              <a:off x="1368815" y="2849243"/>
              <a:ext cx="3225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b="1"/>
                <a:t>n</a:t>
              </a:r>
            </a:p>
          </p:txBody>
        </p: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B0C5B4C3-89E3-339D-70A4-FD562D56C372}"/>
              </a:ext>
            </a:extLst>
          </p:cNvPr>
          <p:cNvSpPr/>
          <p:nvPr/>
        </p:nvSpPr>
        <p:spPr>
          <a:xfrm rot="12172016" flipH="1" flipV="1">
            <a:off x="1948383" y="1372931"/>
            <a:ext cx="969877" cy="969878"/>
          </a:xfrm>
          <a:prstGeom prst="ellipse">
            <a:avLst/>
          </a:prstGeom>
          <a:solidFill>
            <a:srgbClr val="FFC000">
              <a:alpha val="41176"/>
            </a:srgbClr>
          </a:solidFill>
          <a:ln w="28575">
            <a:solidFill>
              <a:srgbClr val="000000">
                <a:alpha val="43137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678980-8717-2C6F-3A9C-7EE01CFC5ED7}"/>
              </a:ext>
            </a:extLst>
          </p:cNvPr>
          <p:cNvSpPr txBox="1"/>
          <p:nvPr/>
        </p:nvSpPr>
        <p:spPr>
          <a:xfrm>
            <a:off x="158510" y="96697"/>
            <a:ext cx="7805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b="1" dirty="0"/>
              <a:t>Collision with a stationary object (non axis-aligned)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04EAA7-3635-0A4E-17AA-2E667CC0E08C}"/>
              </a:ext>
            </a:extLst>
          </p:cNvPr>
          <p:cNvSpPr txBox="1"/>
          <p:nvPr/>
        </p:nvSpPr>
        <p:spPr>
          <a:xfrm>
            <a:off x="158510" y="563765"/>
            <a:ext cx="4292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/>
              <a:t>This requires some simple vector math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D885A1E-1C78-E8E5-C3EC-EC83AE933C4D}"/>
              </a:ext>
            </a:extLst>
          </p:cNvPr>
          <p:cNvGrpSpPr/>
          <p:nvPr/>
        </p:nvGrpSpPr>
        <p:grpSpPr>
          <a:xfrm rot="12172016" flipH="1" flipV="1">
            <a:off x="1323871" y="1715786"/>
            <a:ext cx="2073103" cy="3254738"/>
            <a:chOff x="883053" y="3762855"/>
            <a:chExt cx="1209272" cy="189853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E53A245-32DB-CF99-9984-B687FD4744FE}"/>
                </a:ext>
              </a:extLst>
            </p:cNvPr>
            <p:cNvCxnSpPr>
              <a:cxnSpLocks/>
            </p:cNvCxnSpPr>
            <p:nvPr/>
          </p:nvCxnSpPr>
          <p:spPr>
            <a:xfrm>
              <a:off x="1986685" y="3762855"/>
              <a:ext cx="0" cy="178275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721A32B-0A1E-576F-FC57-AC24886AFAE4}"/>
                </a:ext>
              </a:extLst>
            </p:cNvPr>
            <p:cNvSpPr/>
            <p:nvPr/>
          </p:nvSpPr>
          <p:spPr>
            <a:xfrm>
              <a:off x="883053" y="5095648"/>
              <a:ext cx="565744" cy="565744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7F0BDB3-B3AE-D6E7-3302-185D67339078}"/>
                </a:ext>
              </a:extLst>
            </p:cNvPr>
            <p:cNvCxnSpPr>
              <a:cxnSpLocks/>
            </p:cNvCxnSpPr>
            <p:nvPr/>
          </p:nvCxnSpPr>
          <p:spPr>
            <a:xfrm rot="9241635" flipH="1">
              <a:off x="1046451" y="4831977"/>
              <a:ext cx="1045874" cy="33138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591E62-343F-A38A-E724-82B6ECABA376}"/>
              </a:ext>
            </a:extLst>
          </p:cNvPr>
          <p:cNvCxnSpPr>
            <a:cxnSpLocks/>
          </p:cNvCxnSpPr>
          <p:nvPr/>
        </p:nvCxnSpPr>
        <p:spPr>
          <a:xfrm rot="13730381" flipH="1" flipV="1">
            <a:off x="1901399" y="2382232"/>
            <a:ext cx="1792983" cy="568105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E6AA989-7E6C-1072-27F9-8DD24AFBFD22}"/>
              </a:ext>
            </a:extLst>
          </p:cNvPr>
          <p:cNvSpPr txBox="1"/>
          <p:nvPr/>
        </p:nvSpPr>
        <p:spPr>
          <a:xfrm>
            <a:off x="4164910" y="1137853"/>
            <a:ext cx="43910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SG" sz="2000"/>
              <a:t>Find the perpendicular vector to the boundary, </a:t>
            </a:r>
            <a:r>
              <a:rPr lang="en-SG" sz="2000" b="1"/>
              <a:t>n</a:t>
            </a:r>
            <a:r>
              <a:rPr lang="en-SG" sz="2000"/>
              <a:t> (i.e. the normal vector).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BB0A9A-B1CD-1332-4B53-5CB1EA9AA21A}"/>
              </a:ext>
            </a:extLst>
          </p:cNvPr>
          <p:cNvSpPr txBox="1"/>
          <p:nvPr/>
        </p:nvSpPr>
        <p:spPr>
          <a:xfrm>
            <a:off x="4638743" y="1932193"/>
            <a:ext cx="4123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/>
              <a:t>If the slope of the boundary is </a:t>
            </a:r>
            <a:r>
              <a:rPr lang="en-SG" sz="2000">
                <a:solidFill>
                  <a:srgbClr val="00B0F0"/>
                </a:solidFill>
              </a:rPr>
              <a:t>dy/dx</a:t>
            </a:r>
            <a:r>
              <a:rPr lang="en-SG" sz="2000"/>
              <a:t>, then the slope of </a:t>
            </a:r>
            <a:r>
              <a:rPr lang="en-SG" sz="2000" b="1"/>
              <a:t>n</a:t>
            </a:r>
            <a:r>
              <a:rPr lang="en-SG" sz="2000"/>
              <a:t> is </a:t>
            </a:r>
            <a:r>
              <a:rPr lang="en-SG" sz="2000">
                <a:solidFill>
                  <a:srgbClr val="00B0F0"/>
                </a:solidFill>
              </a:rPr>
              <a:t>-dx/dy</a:t>
            </a:r>
            <a:r>
              <a:rPr lang="en-SG" sz="2000"/>
              <a:t>.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56E050C-D483-9A4C-8F29-20F78474F4A1}"/>
              </a:ext>
            </a:extLst>
          </p:cNvPr>
          <p:cNvGrpSpPr/>
          <p:nvPr/>
        </p:nvGrpSpPr>
        <p:grpSpPr>
          <a:xfrm>
            <a:off x="2290844" y="2808927"/>
            <a:ext cx="868616" cy="711707"/>
            <a:chOff x="2290844" y="2808927"/>
            <a:chExt cx="868616" cy="711707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A2D3C9D-183C-57F5-A297-5E42A5A50C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90844" y="3154307"/>
              <a:ext cx="868616" cy="366327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8541A941-3E7F-C871-791E-79C6A23E9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51892" y="2808927"/>
              <a:ext cx="460066" cy="621711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4C94B73-2C88-3410-AEE1-177AE89185F0}"/>
              </a:ext>
            </a:extLst>
          </p:cNvPr>
          <p:cNvGrpSpPr/>
          <p:nvPr/>
        </p:nvGrpSpPr>
        <p:grpSpPr>
          <a:xfrm>
            <a:off x="4164909" y="2810244"/>
            <a:ext cx="2310330" cy="621711"/>
            <a:chOff x="4330923" y="3166524"/>
            <a:chExt cx="2310330" cy="62171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D14FAC3-C0BE-942C-5E8C-B2C82A245CAB}"/>
                </a:ext>
              </a:extLst>
            </p:cNvPr>
            <p:cNvSpPr txBox="1"/>
            <p:nvPr/>
          </p:nvSpPr>
          <p:spPr>
            <a:xfrm>
              <a:off x="4330923" y="3284098"/>
              <a:ext cx="20938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/>
                <a:t>2. Normalise </a:t>
              </a:r>
              <a:r>
                <a:rPr lang="en-SG" sz="2000" b="1"/>
                <a:t>n</a:t>
              </a:r>
              <a:r>
                <a:rPr lang="en-SG" sz="2000"/>
                <a:t> </a:t>
              </a:r>
              <a:r>
                <a:rPr lang="en-SG" sz="2000">
                  <a:sym typeface="Wingdings" panose="05000000000000000000" pitchFamily="2" charset="2"/>
                </a:rPr>
                <a:t> </a:t>
              </a:r>
              <a:endParaRPr lang="en-SG" sz="2000"/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49DD842A-1574-37CA-B140-81D5AB48C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81187" y="3166524"/>
              <a:ext cx="460066" cy="621711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ACEE044F-C1C4-24B8-B848-6120A171CCF2}"/>
              </a:ext>
            </a:extLst>
          </p:cNvPr>
          <p:cNvSpPr txBox="1"/>
          <p:nvPr/>
        </p:nvSpPr>
        <p:spPr>
          <a:xfrm>
            <a:off x="2245220" y="3780729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/>
              <a:t>v</a:t>
            </a:r>
            <a:r>
              <a:rPr lang="en-SG" sz="2000" b="1" baseline="-25000"/>
              <a:t>i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02EEFAC-5893-2B68-02C1-A72B3B4E56CD}"/>
              </a:ext>
            </a:extLst>
          </p:cNvPr>
          <p:cNvSpPr txBox="1"/>
          <p:nvPr/>
        </p:nvSpPr>
        <p:spPr>
          <a:xfrm>
            <a:off x="2797890" y="2340291"/>
            <a:ext cx="362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/>
              <a:t>v</a:t>
            </a:r>
            <a:r>
              <a:rPr lang="en-SG" sz="2000" b="1" baseline="-25000"/>
              <a:t>f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263C4AC-9551-6315-7A5A-EE3AFE858CC5}"/>
              </a:ext>
            </a:extLst>
          </p:cNvPr>
          <p:cNvGrpSpPr/>
          <p:nvPr/>
        </p:nvGrpSpPr>
        <p:grpSpPr>
          <a:xfrm>
            <a:off x="4164909" y="4038611"/>
            <a:ext cx="4513579" cy="621711"/>
            <a:chOff x="4330922" y="3987483"/>
            <a:chExt cx="4292969" cy="62171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6ACD4AD-50CC-E826-328E-223ACBA1FAC6}"/>
                </a:ext>
              </a:extLst>
            </p:cNvPr>
            <p:cNvSpPr txBox="1"/>
            <p:nvPr/>
          </p:nvSpPr>
          <p:spPr>
            <a:xfrm>
              <a:off x="4330922" y="4106099"/>
              <a:ext cx="42929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000"/>
                <a:t>3. Find the projection (</a:t>
              </a:r>
              <a:r>
                <a:rPr lang="en-SG" sz="2000" b="1"/>
                <a:t>Proj</a:t>
              </a:r>
              <a:r>
                <a:rPr lang="en-SG" sz="2000"/>
                <a:t>) of </a:t>
              </a:r>
              <a:r>
                <a:rPr lang="en-SG" sz="2000" b="1">
                  <a:solidFill>
                    <a:srgbClr val="00B0F0"/>
                  </a:solidFill>
                </a:rPr>
                <a:t>-v</a:t>
              </a:r>
              <a:r>
                <a:rPr lang="en-SG" sz="2000" b="1" baseline="-25000">
                  <a:solidFill>
                    <a:srgbClr val="00B0F0"/>
                  </a:solidFill>
                </a:rPr>
                <a:t>i</a:t>
              </a:r>
              <a:r>
                <a:rPr lang="en-SG" sz="2000" b="1">
                  <a:solidFill>
                    <a:srgbClr val="00B0F0"/>
                  </a:solidFill>
                </a:rPr>
                <a:t> </a:t>
              </a:r>
              <a:r>
                <a:rPr lang="en-SG" sz="2000"/>
                <a:t>onto </a:t>
              </a: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0D5E5C12-9C1E-976C-18BC-D51BC7367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82067" y="3987483"/>
              <a:ext cx="460066" cy="621711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E1C84DE-0369-B34D-565D-F83E2A3F4815}"/>
              </a:ext>
            </a:extLst>
          </p:cNvPr>
          <p:cNvGrpSpPr/>
          <p:nvPr/>
        </p:nvGrpSpPr>
        <p:grpSpPr>
          <a:xfrm>
            <a:off x="1408221" y="2992373"/>
            <a:ext cx="527001" cy="1194570"/>
            <a:chOff x="1408221" y="2992373"/>
            <a:chExt cx="527001" cy="119457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0B5C70A-5A84-9F20-A148-0FD6F8A341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31427" y="2992373"/>
              <a:ext cx="503795" cy="1194570"/>
            </a:xfrm>
            <a:prstGeom prst="line">
              <a:avLst/>
            </a:prstGeom>
            <a:ln w="28575">
              <a:solidFill>
                <a:srgbClr val="00B0F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475412C-335D-878F-E391-53509D04BBB1}"/>
                </a:ext>
              </a:extLst>
            </p:cNvPr>
            <p:cNvSpPr txBox="1"/>
            <p:nvPr/>
          </p:nvSpPr>
          <p:spPr>
            <a:xfrm>
              <a:off x="1408221" y="3154307"/>
              <a:ext cx="3369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b="1">
                  <a:solidFill>
                    <a:srgbClr val="00B0F0"/>
                  </a:solidFill>
                </a:rPr>
                <a:t>V</a:t>
              </a:r>
              <a:endParaRPr lang="en-SG" sz="2000" b="1" baseline="-25000">
                <a:solidFill>
                  <a:srgbClr val="00B0F0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F731C41-DF42-7E08-603A-33C22AA33DEC}"/>
              </a:ext>
            </a:extLst>
          </p:cNvPr>
          <p:cNvGrpSpPr/>
          <p:nvPr/>
        </p:nvGrpSpPr>
        <p:grpSpPr>
          <a:xfrm>
            <a:off x="1402759" y="3564579"/>
            <a:ext cx="1792983" cy="616260"/>
            <a:chOff x="1402759" y="3564579"/>
            <a:chExt cx="1792983" cy="616260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0B979F6-0627-4716-3C2F-3138BC527C4E}"/>
                </a:ext>
              </a:extLst>
            </p:cNvPr>
            <p:cNvSpPr txBox="1"/>
            <p:nvPr/>
          </p:nvSpPr>
          <p:spPr>
            <a:xfrm>
              <a:off x="2166672" y="3780729"/>
              <a:ext cx="4267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b="1">
                  <a:solidFill>
                    <a:srgbClr val="00B0F0"/>
                  </a:solidFill>
                </a:rPr>
                <a:t>-v</a:t>
              </a:r>
              <a:r>
                <a:rPr lang="en-SG" sz="2000" b="1" baseline="-25000">
                  <a:solidFill>
                    <a:srgbClr val="00B0F0"/>
                  </a:solidFill>
                </a:rPr>
                <a:t>i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3552A76-EE41-87E2-9030-D8CDD0B8D469}"/>
                </a:ext>
              </a:extLst>
            </p:cNvPr>
            <p:cNvCxnSpPr>
              <a:cxnSpLocks/>
            </p:cNvCxnSpPr>
            <p:nvPr/>
          </p:nvCxnSpPr>
          <p:spPr>
            <a:xfrm rot="21413651" flipV="1">
              <a:off x="1402759" y="3564579"/>
              <a:ext cx="1792983" cy="568105"/>
            </a:xfrm>
            <a:prstGeom prst="straightConnector1">
              <a:avLst/>
            </a:prstGeom>
            <a:ln w="5715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933C319-298A-F934-8FBD-AA4121B12CEE}"/>
              </a:ext>
            </a:extLst>
          </p:cNvPr>
          <p:cNvGrpSpPr/>
          <p:nvPr/>
        </p:nvGrpSpPr>
        <p:grpSpPr>
          <a:xfrm>
            <a:off x="1912016" y="2721895"/>
            <a:ext cx="1258663" cy="809117"/>
            <a:chOff x="1912016" y="2721895"/>
            <a:chExt cx="1258663" cy="80911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A3A8EC1-6A7B-F0CD-1D3F-0EEA2777C876}"/>
                </a:ext>
              </a:extLst>
            </p:cNvPr>
            <p:cNvSpPr txBox="1"/>
            <p:nvPr/>
          </p:nvSpPr>
          <p:spPr>
            <a:xfrm>
              <a:off x="2034959" y="2721895"/>
              <a:ext cx="6127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b="1">
                  <a:solidFill>
                    <a:srgbClr val="00B0F0"/>
                  </a:solidFill>
                </a:rPr>
                <a:t>Proj</a:t>
              </a:r>
              <a:endParaRPr lang="en-SG" sz="2000" b="1" baseline="-25000">
                <a:solidFill>
                  <a:srgbClr val="00B0F0"/>
                </a:solidFill>
              </a:endParaRP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C8DA99C-C874-B1F7-4D63-65B9600212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12016" y="3000188"/>
              <a:ext cx="1258663" cy="530824"/>
            </a:xfrm>
            <a:prstGeom prst="straightConnector1">
              <a:avLst/>
            </a:prstGeom>
            <a:ln w="28575">
              <a:solidFill>
                <a:srgbClr val="00B0F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C410A16-3559-1759-18B0-221397B0B244}"/>
              </a:ext>
            </a:extLst>
          </p:cNvPr>
          <p:cNvSpPr txBox="1"/>
          <p:nvPr/>
        </p:nvSpPr>
        <p:spPr>
          <a:xfrm>
            <a:off x="435464" y="5831656"/>
            <a:ext cx="8406558" cy="338554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SG" sz="160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SG" sz="1600">
                <a:solidFill>
                  <a:srgbClr val="000000"/>
                </a:solidFill>
                <a:latin typeface="Consolas" panose="020B0609020204030204" pitchFamily="49" charset="0"/>
              </a:rPr>
              <a:t> projectionLength = Vector2.Dot(-whiteBall.Velocity, wall.normalVec);</a:t>
            </a:r>
            <a:endParaRPr lang="en-SG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D3FF85-FDD9-C619-1A3E-BB2A63FDAD70}"/>
              </a:ext>
            </a:extLst>
          </p:cNvPr>
          <p:cNvSpPr txBox="1"/>
          <p:nvPr/>
        </p:nvSpPr>
        <p:spPr>
          <a:xfrm>
            <a:off x="435464" y="6242150"/>
            <a:ext cx="8406557" cy="338554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SG" sz="1600">
                <a:solidFill>
                  <a:srgbClr val="000000"/>
                </a:solidFill>
                <a:latin typeface="Consolas" panose="020B0609020204030204" pitchFamily="49" charset="0"/>
              </a:rPr>
              <a:t>Vector2 projectionVec = projectionLength * wall.normalVec;</a:t>
            </a:r>
            <a:endParaRPr lang="en-SG" sz="1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5C1A66-9E8F-EC80-4541-B229A9EF033D}"/>
              </a:ext>
            </a:extLst>
          </p:cNvPr>
          <p:cNvSpPr txBox="1"/>
          <p:nvPr/>
        </p:nvSpPr>
        <p:spPr>
          <a:xfrm>
            <a:off x="186371" y="1932193"/>
            <a:ext cx="174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00B0F0"/>
                </a:solidFill>
              </a:rPr>
              <a:t>Proj is projectionVec in the code below.</a:t>
            </a:r>
            <a:endParaRPr lang="en-SG" sz="1400">
              <a:solidFill>
                <a:srgbClr val="00B0F0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510AE26-B58E-5906-B118-35D25F4CEA0C}"/>
              </a:ext>
            </a:extLst>
          </p:cNvPr>
          <p:cNvGrpSpPr/>
          <p:nvPr/>
        </p:nvGrpSpPr>
        <p:grpSpPr>
          <a:xfrm>
            <a:off x="5119473" y="4577374"/>
            <a:ext cx="2504587" cy="720386"/>
            <a:chOff x="5119473" y="4577374"/>
            <a:chExt cx="2504587" cy="72038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4E069D0-A3AF-B525-BE64-398DA60DA05E}"/>
                </a:ext>
              </a:extLst>
            </p:cNvPr>
            <p:cNvSpPr txBox="1"/>
            <p:nvPr/>
          </p:nvSpPr>
          <p:spPr>
            <a:xfrm>
              <a:off x="5119473" y="4706737"/>
              <a:ext cx="238116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en-US" sz="2400" b="1"/>
                <a:t>Proj = (-v</a:t>
              </a:r>
              <a:r>
                <a:rPr lang="en-US" altLang="en-US" sz="2400" b="1" baseline="-25000"/>
                <a:t>i </a:t>
              </a:r>
              <a:r>
                <a:rPr lang="en-US" altLang="en-US" sz="2400" b="1"/>
                <a:t>      ) *  </a:t>
              </a:r>
              <a:endParaRPr lang="en-SG" sz="2400" b="1"/>
            </a:p>
          </p:txBody>
        </p:sp>
        <p:graphicFrame>
          <p:nvGraphicFramePr>
            <p:cNvPr id="18" name="Object 4">
              <a:extLst>
                <a:ext uri="{FF2B5EF4-FFF2-40B4-BE49-F238E27FC236}">
                  <a16:creationId xmlns:a16="http://schemas.microsoft.com/office/drawing/2014/main" id="{7ED9B49E-6978-3030-4458-7C3B12AC3E2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6646427"/>
                </p:ext>
              </p:extLst>
            </p:nvPr>
          </p:nvGraphicFramePr>
          <p:xfrm>
            <a:off x="6402501" y="4877049"/>
            <a:ext cx="212090" cy="163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14102" imgH="114102" progId="Equation.3">
                    <p:embed/>
                  </p:oleObj>
                </mc:Choice>
                <mc:Fallback>
                  <p:oleObj name="Equation" r:id="rId3" imgW="114102" imgH="114102" progId="Equation.3">
                    <p:embed/>
                    <p:pic>
                      <p:nvPicPr>
                        <p:cNvPr id="23" name="Object 4">
                          <a:extLst>
                            <a:ext uri="{FF2B5EF4-FFF2-40B4-BE49-F238E27FC236}">
                              <a16:creationId xmlns:a16="http://schemas.microsoft.com/office/drawing/2014/main" id="{908CADFA-F455-B5C7-FDF5-36BCFE09F3D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02501" y="4877049"/>
                          <a:ext cx="212090" cy="163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BEFCBE3-06F4-EB8C-1556-8F8FAEEA3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37984" y="4577375"/>
              <a:ext cx="533085" cy="72038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12EC006-4FA0-0561-88B2-5A81C00439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21610" y="4577374"/>
              <a:ext cx="602450" cy="720385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064AABB-F3DA-D4C5-C2A6-51B33E0969E8}"/>
              </a:ext>
            </a:extLst>
          </p:cNvPr>
          <p:cNvGrpSpPr/>
          <p:nvPr/>
        </p:nvGrpSpPr>
        <p:grpSpPr>
          <a:xfrm>
            <a:off x="5430846" y="3359181"/>
            <a:ext cx="1719161" cy="720385"/>
            <a:chOff x="5061979" y="5416378"/>
            <a:chExt cx="1719161" cy="720385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C21393B1-8CF4-A564-4A04-B03DEA5A3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61979" y="5416378"/>
              <a:ext cx="533085" cy="720385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1C438CA-4ED6-C611-284E-20A188C0E57F}"/>
                </a:ext>
              </a:extLst>
            </p:cNvPr>
            <p:cNvSpPr txBox="1"/>
            <p:nvPr/>
          </p:nvSpPr>
          <p:spPr>
            <a:xfrm>
              <a:off x="5428388" y="5545780"/>
              <a:ext cx="135275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en-US" sz="2400" b="1"/>
                <a:t>= n / |n|</a:t>
              </a:r>
              <a:endParaRPr lang="en-SG" sz="2400" b="1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FEF832A-1BFD-82B7-F8DE-E67ADB81345D}"/>
              </a:ext>
            </a:extLst>
          </p:cNvPr>
          <p:cNvGrpSpPr/>
          <p:nvPr/>
        </p:nvGrpSpPr>
        <p:grpSpPr>
          <a:xfrm>
            <a:off x="4150911" y="4706737"/>
            <a:ext cx="3349727" cy="1463474"/>
            <a:chOff x="4150911" y="4706737"/>
            <a:chExt cx="3349727" cy="146347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3A89B65-9046-5701-A7F6-BA3693B77E98}"/>
                </a:ext>
              </a:extLst>
            </p:cNvPr>
            <p:cNvSpPr/>
            <p:nvPr/>
          </p:nvSpPr>
          <p:spPr>
            <a:xfrm>
              <a:off x="4150911" y="5831657"/>
              <a:ext cx="421090" cy="338554"/>
            </a:xfrm>
            <a:prstGeom prst="rect">
              <a:avLst/>
            </a:prstGeom>
            <a:solidFill>
              <a:srgbClr val="FF0000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6807B54-8C45-E3DC-AC66-92F610F540AD}"/>
                </a:ext>
              </a:extLst>
            </p:cNvPr>
            <p:cNvSpPr/>
            <p:nvPr/>
          </p:nvSpPr>
          <p:spPr>
            <a:xfrm>
              <a:off x="5963931" y="4706737"/>
              <a:ext cx="1536707" cy="461665"/>
            </a:xfrm>
            <a:prstGeom prst="rect">
              <a:avLst/>
            </a:prstGeom>
            <a:solidFill>
              <a:srgbClr val="FF0000">
                <a:alpha val="27843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2040DC9-7D31-B807-2E1C-A620075AD403}"/>
                </a:ext>
              </a:extLst>
            </p:cNvPr>
            <p:cNvSpPr/>
            <p:nvPr/>
          </p:nvSpPr>
          <p:spPr>
            <a:xfrm>
              <a:off x="4338372" y="5161280"/>
              <a:ext cx="2381166" cy="663787"/>
            </a:xfrm>
            <a:custGeom>
              <a:avLst/>
              <a:gdLst>
                <a:gd name="connsiteX0" fmla="*/ 2490326 w 2504264"/>
                <a:gd name="connsiteY0" fmla="*/ 0 h 663787"/>
                <a:gd name="connsiteX1" fmla="*/ 2185526 w 2504264"/>
                <a:gd name="connsiteY1" fmla="*/ 325120 h 663787"/>
                <a:gd name="connsiteX2" fmla="*/ 343179 w 2504264"/>
                <a:gd name="connsiteY2" fmla="*/ 447040 h 663787"/>
                <a:gd name="connsiteX3" fmla="*/ 4513 w 2504264"/>
                <a:gd name="connsiteY3" fmla="*/ 663787 h 663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4264" h="663787">
                  <a:moveTo>
                    <a:pt x="2490326" y="0"/>
                  </a:moveTo>
                  <a:cubicBezTo>
                    <a:pt x="2516855" y="125306"/>
                    <a:pt x="2543384" y="250613"/>
                    <a:pt x="2185526" y="325120"/>
                  </a:cubicBezTo>
                  <a:cubicBezTo>
                    <a:pt x="1827668" y="399627"/>
                    <a:pt x="706681" y="390596"/>
                    <a:pt x="343179" y="447040"/>
                  </a:cubicBezTo>
                  <a:cubicBezTo>
                    <a:pt x="-20323" y="503485"/>
                    <a:pt x="-7905" y="583636"/>
                    <a:pt x="4513" y="663787"/>
                  </a:cubicBezTo>
                </a:path>
              </a:pathLst>
            </a:custGeom>
            <a:noFill/>
            <a:ln w="28575">
              <a:solidFill>
                <a:srgbClr val="FF0000">
                  <a:alpha val="38824"/>
                </a:srgb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49280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4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>
            <a:extLst>
              <a:ext uri="{FF2B5EF4-FFF2-40B4-BE49-F238E27FC236}">
                <a16:creationId xmlns:a16="http://schemas.microsoft.com/office/drawing/2014/main" id="{B0C5B4C3-89E3-339D-70A4-FD562D56C372}"/>
              </a:ext>
            </a:extLst>
          </p:cNvPr>
          <p:cNvSpPr/>
          <p:nvPr/>
        </p:nvSpPr>
        <p:spPr>
          <a:xfrm rot="12172016" flipH="1" flipV="1">
            <a:off x="1948383" y="1372931"/>
            <a:ext cx="969877" cy="969878"/>
          </a:xfrm>
          <a:prstGeom prst="ellipse">
            <a:avLst/>
          </a:prstGeom>
          <a:solidFill>
            <a:srgbClr val="FFC000">
              <a:alpha val="41176"/>
            </a:srgbClr>
          </a:solidFill>
          <a:ln w="28575">
            <a:solidFill>
              <a:srgbClr val="000000">
                <a:alpha val="43137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678980-8717-2C6F-3A9C-7EE01CFC5ED7}"/>
              </a:ext>
            </a:extLst>
          </p:cNvPr>
          <p:cNvSpPr txBox="1"/>
          <p:nvPr/>
        </p:nvSpPr>
        <p:spPr>
          <a:xfrm>
            <a:off x="100278" y="96697"/>
            <a:ext cx="7805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b="1"/>
              <a:t>Collision with a stationary object (non axis-aligned)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3A245-32DB-CF99-9984-B687FD4744FE}"/>
              </a:ext>
            </a:extLst>
          </p:cNvPr>
          <p:cNvCxnSpPr>
            <a:cxnSpLocks/>
          </p:cNvCxnSpPr>
          <p:nvPr/>
        </p:nvCxnSpPr>
        <p:spPr>
          <a:xfrm rot="12172016" flipH="1" flipV="1">
            <a:off x="3187208" y="2056007"/>
            <a:ext cx="0" cy="30562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721A32B-0A1E-576F-FC57-AC24886AFAE4}"/>
              </a:ext>
            </a:extLst>
          </p:cNvPr>
          <p:cNvSpPr/>
          <p:nvPr/>
        </p:nvSpPr>
        <p:spPr>
          <a:xfrm rot="12172016" flipH="1" flipV="1">
            <a:off x="923283" y="3696510"/>
            <a:ext cx="969877" cy="969878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591E62-343F-A38A-E724-82B6ECABA376}"/>
              </a:ext>
            </a:extLst>
          </p:cNvPr>
          <p:cNvCxnSpPr>
            <a:cxnSpLocks/>
          </p:cNvCxnSpPr>
          <p:nvPr/>
        </p:nvCxnSpPr>
        <p:spPr>
          <a:xfrm rot="13730381" flipH="1" flipV="1">
            <a:off x="1901399" y="2382232"/>
            <a:ext cx="1792983" cy="568105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D14FAC3-C0BE-942C-5E8C-B2C82A245CAB}"/>
              </a:ext>
            </a:extLst>
          </p:cNvPr>
          <p:cNvSpPr txBox="1"/>
          <p:nvPr/>
        </p:nvSpPr>
        <p:spPr>
          <a:xfrm>
            <a:off x="4330923" y="954740"/>
            <a:ext cx="3973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/>
              <a:t>2. V = v</a:t>
            </a:r>
            <a:r>
              <a:rPr lang="en-SG" sz="2000" b="1" baseline="-25000"/>
              <a:t>i</a:t>
            </a:r>
            <a:r>
              <a:rPr lang="en-SG" sz="2000" b="1"/>
              <a:t> + Proj (by vector addition)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02EEFAC-5893-2B68-02C1-A72B3B4E56CD}"/>
              </a:ext>
            </a:extLst>
          </p:cNvPr>
          <p:cNvSpPr txBox="1"/>
          <p:nvPr/>
        </p:nvSpPr>
        <p:spPr>
          <a:xfrm>
            <a:off x="2797890" y="2340291"/>
            <a:ext cx="362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/>
              <a:t>v</a:t>
            </a:r>
            <a:r>
              <a:rPr lang="en-SG" sz="2000" b="1" baseline="-25000"/>
              <a:t>f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DFFBEFE-916D-AC2E-3203-D89AF4712E4D}"/>
              </a:ext>
            </a:extLst>
          </p:cNvPr>
          <p:cNvGrpSpPr/>
          <p:nvPr/>
        </p:nvGrpSpPr>
        <p:grpSpPr>
          <a:xfrm>
            <a:off x="1408221" y="2992373"/>
            <a:ext cx="527001" cy="1194570"/>
            <a:chOff x="1408221" y="2992373"/>
            <a:chExt cx="527001" cy="119457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4B367C0-2756-9772-9A49-F6CE0284CA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31427" y="2992373"/>
              <a:ext cx="503795" cy="1194570"/>
            </a:xfrm>
            <a:prstGeom prst="line">
              <a:avLst/>
            </a:prstGeom>
            <a:ln w="28575">
              <a:solidFill>
                <a:srgbClr val="00B0F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482CF03-4349-AC6A-0FE0-A4FCAD8DA414}"/>
                </a:ext>
              </a:extLst>
            </p:cNvPr>
            <p:cNvSpPr txBox="1"/>
            <p:nvPr/>
          </p:nvSpPr>
          <p:spPr>
            <a:xfrm>
              <a:off x="1408221" y="3154307"/>
              <a:ext cx="3369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b="1">
                  <a:solidFill>
                    <a:srgbClr val="00B0F0"/>
                  </a:solidFill>
                </a:rPr>
                <a:t>V</a:t>
              </a:r>
              <a:endParaRPr lang="en-SG" sz="2000" b="1" baseline="-25000">
                <a:solidFill>
                  <a:srgbClr val="00B0F0"/>
                </a:solidFill>
              </a:endParaRPr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65DB5C9-1B30-016F-26AA-43F46075510B}"/>
              </a:ext>
            </a:extLst>
          </p:cNvPr>
          <p:cNvCxnSpPr>
            <a:cxnSpLocks/>
          </p:cNvCxnSpPr>
          <p:nvPr/>
        </p:nvCxnSpPr>
        <p:spPr>
          <a:xfrm rot="21413651" flipV="1">
            <a:off x="1440422" y="3550666"/>
            <a:ext cx="1792983" cy="5681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A0CA184-3512-9C2B-3809-1F01C4F4F8AE}"/>
              </a:ext>
            </a:extLst>
          </p:cNvPr>
          <p:cNvGrpSpPr/>
          <p:nvPr/>
        </p:nvGrpSpPr>
        <p:grpSpPr>
          <a:xfrm>
            <a:off x="1912016" y="2721895"/>
            <a:ext cx="1258663" cy="809117"/>
            <a:chOff x="1912016" y="2721895"/>
            <a:chExt cx="1258663" cy="809117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9BE1B92-14FE-D42F-FD6F-7880F907AE6A}"/>
                </a:ext>
              </a:extLst>
            </p:cNvPr>
            <p:cNvSpPr txBox="1"/>
            <p:nvPr/>
          </p:nvSpPr>
          <p:spPr>
            <a:xfrm>
              <a:off x="2034959" y="2721895"/>
              <a:ext cx="6127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b="1">
                  <a:solidFill>
                    <a:srgbClr val="00B0F0"/>
                  </a:solidFill>
                </a:rPr>
                <a:t>Proj</a:t>
              </a:r>
              <a:endParaRPr lang="en-SG" sz="2000" b="1" baseline="-25000">
                <a:solidFill>
                  <a:srgbClr val="00B0F0"/>
                </a:solidFill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B35A369-899F-7943-8EDB-726C9F8D4D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12016" y="3000188"/>
              <a:ext cx="1258663" cy="530824"/>
            </a:xfrm>
            <a:prstGeom prst="straightConnector1">
              <a:avLst/>
            </a:prstGeom>
            <a:ln w="28575">
              <a:solidFill>
                <a:srgbClr val="00B0F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8DD6E5C-8BCF-BBF0-5269-24BFA2DE2A5E}"/>
              </a:ext>
            </a:extLst>
          </p:cNvPr>
          <p:cNvGrpSpPr/>
          <p:nvPr/>
        </p:nvGrpSpPr>
        <p:grpSpPr>
          <a:xfrm>
            <a:off x="1753105" y="1820591"/>
            <a:ext cx="668866" cy="1194570"/>
            <a:chOff x="1266356" y="2992373"/>
            <a:chExt cx="668866" cy="119457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234BCC7-ACF9-EBA5-D799-3EF6E43A40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31427" y="2992373"/>
              <a:ext cx="503795" cy="1194570"/>
            </a:xfrm>
            <a:prstGeom prst="line">
              <a:avLst/>
            </a:prstGeom>
            <a:ln w="28575">
              <a:solidFill>
                <a:srgbClr val="00B0F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CBE58C-53F8-1341-17F7-7B0314DFBF3C}"/>
                </a:ext>
              </a:extLst>
            </p:cNvPr>
            <p:cNvSpPr txBox="1"/>
            <p:nvPr/>
          </p:nvSpPr>
          <p:spPr>
            <a:xfrm>
              <a:off x="1266356" y="3419209"/>
              <a:ext cx="3369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b="1">
                  <a:solidFill>
                    <a:srgbClr val="00B0F0"/>
                  </a:solidFill>
                </a:rPr>
                <a:t>V</a:t>
              </a:r>
              <a:endParaRPr lang="en-SG" sz="2000" b="1" baseline="-25000">
                <a:solidFill>
                  <a:srgbClr val="00B0F0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83C1C07-8F7D-6F7D-DF5A-527E96BD4DAB}"/>
              </a:ext>
            </a:extLst>
          </p:cNvPr>
          <p:cNvSpPr txBox="1"/>
          <p:nvPr/>
        </p:nvSpPr>
        <p:spPr>
          <a:xfrm>
            <a:off x="2237770" y="3787969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/>
              <a:t>v</a:t>
            </a:r>
            <a:r>
              <a:rPr lang="en-SG" sz="2000" b="1" baseline="-25000"/>
              <a:t>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32259C-4D3C-2BEE-F35D-290BCAC87702}"/>
              </a:ext>
            </a:extLst>
          </p:cNvPr>
          <p:cNvSpPr txBox="1"/>
          <p:nvPr/>
        </p:nvSpPr>
        <p:spPr>
          <a:xfrm>
            <a:off x="4672090" y="2570644"/>
            <a:ext cx="1430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/>
              <a:t>Proj + V = v</a:t>
            </a:r>
            <a:r>
              <a:rPr lang="en-SG" sz="2000" b="1" baseline="-25000"/>
              <a:t>f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5147115-445D-316F-20AC-966DDCAA2FBB}"/>
              </a:ext>
            </a:extLst>
          </p:cNvPr>
          <p:cNvGrpSpPr/>
          <p:nvPr/>
        </p:nvGrpSpPr>
        <p:grpSpPr>
          <a:xfrm>
            <a:off x="4976805" y="1045588"/>
            <a:ext cx="941857" cy="1849433"/>
            <a:chOff x="4976805" y="1191836"/>
            <a:chExt cx="941857" cy="2256309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51B8A17-C4E1-87A1-EBC2-04E719FB3794}"/>
                </a:ext>
              </a:extLst>
            </p:cNvPr>
            <p:cNvSpPr/>
            <p:nvPr/>
          </p:nvSpPr>
          <p:spPr>
            <a:xfrm>
              <a:off x="5031996" y="1191836"/>
              <a:ext cx="886666" cy="33440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FFECC6D-3661-5140-2C69-AD8345F6B5B5}"/>
                </a:ext>
              </a:extLst>
            </p:cNvPr>
            <p:cNvSpPr/>
            <p:nvPr/>
          </p:nvSpPr>
          <p:spPr>
            <a:xfrm>
              <a:off x="5387286" y="3113742"/>
              <a:ext cx="259742" cy="33440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CDBBB24-0605-CE10-A939-3B2B3F04BD36}"/>
                </a:ext>
              </a:extLst>
            </p:cNvPr>
            <p:cNvSpPr/>
            <p:nvPr/>
          </p:nvSpPr>
          <p:spPr>
            <a:xfrm>
              <a:off x="4976805" y="1526238"/>
              <a:ext cx="370225" cy="1595765"/>
            </a:xfrm>
            <a:custGeom>
              <a:avLst/>
              <a:gdLst>
                <a:gd name="connsiteX0" fmla="*/ 126640 w 204794"/>
                <a:gd name="connsiteY0" fmla="*/ 0 h 1649046"/>
                <a:gd name="connsiteX1" fmla="*/ 1594 w 204794"/>
                <a:gd name="connsiteY1" fmla="*/ 851877 h 1649046"/>
                <a:gd name="connsiteX2" fmla="*/ 204794 w 204794"/>
                <a:gd name="connsiteY2" fmla="*/ 1649046 h 1649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794" h="1649046">
                  <a:moveTo>
                    <a:pt x="126640" y="0"/>
                  </a:moveTo>
                  <a:cubicBezTo>
                    <a:pt x="57604" y="288518"/>
                    <a:pt x="-11432" y="577036"/>
                    <a:pt x="1594" y="851877"/>
                  </a:cubicBezTo>
                  <a:cubicBezTo>
                    <a:pt x="14620" y="1126718"/>
                    <a:pt x="109707" y="1387882"/>
                    <a:pt x="204794" y="1649046"/>
                  </a:cubicBezTo>
                </a:path>
              </a:pathLst>
            </a:custGeom>
            <a:noFill/>
            <a:ln w="38100">
              <a:solidFill>
                <a:srgbClr val="FF0000">
                  <a:alpha val="20000"/>
                </a:srgb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335C141-B8EE-8D1B-C446-40DD2C1E2753}"/>
              </a:ext>
            </a:extLst>
          </p:cNvPr>
          <p:cNvGrpSpPr/>
          <p:nvPr/>
        </p:nvGrpSpPr>
        <p:grpSpPr>
          <a:xfrm>
            <a:off x="4097553" y="5083331"/>
            <a:ext cx="3455519" cy="480131"/>
            <a:chOff x="4141391" y="5992332"/>
            <a:chExt cx="3350273" cy="480131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C9C3FB1-BC3C-74B9-898A-82122469DCDE}"/>
                </a:ext>
              </a:extLst>
            </p:cNvPr>
            <p:cNvSpPr txBox="1"/>
            <p:nvPr/>
          </p:nvSpPr>
          <p:spPr>
            <a:xfrm>
              <a:off x="5234567" y="5992332"/>
              <a:ext cx="2257097" cy="4801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90000"/>
                </a:lnSpc>
                <a:buFontTx/>
                <a:buNone/>
              </a:pPr>
              <a:r>
                <a:rPr lang="en-US" altLang="en-US" sz="2800" b="1"/>
                <a:t>2*Proj + v</a:t>
              </a:r>
              <a:r>
                <a:rPr lang="en-US" altLang="en-US" sz="2800" b="1" baseline="-25000"/>
                <a:t>i</a:t>
              </a:r>
              <a:r>
                <a:rPr lang="en-US" altLang="en-US" sz="2800" b="1"/>
                <a:t> = v</a:t>
              </a:r>
              <a:r>
                <a:rPr lang="en-US" altLang="en-US" sz="2800" b="1" baseline="-25000"/>
                <a:t>f</a:t>
              </a:r>
              <a:endParaRPr lang="en-US" altLang="en-US" sz="2800" b="1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1CABBF3-AB73-9838-047F-0A6EE436B1B4}"/>
                </a:ext>
              </a:extLst>
            </p:cNvPr>
            <p:cNvSpPr/>
            <p:nvPr/>
          </p:nvSpPr>
          <p:spPr>
            <a:xfrm>
              <a:off x="5255005" y="6033733"/>
              <a:ext cx="2236658" cy="399323"/>
            </a:xfrm>
            <a:prstGeom prst="rect">
              <a:avLst/>
            </a:prstGeom>
            <a:solidFill>
              <a:srgbClr val="00B0F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1128ACD4-0344-C619-7989-93198745F35F}"/>
                </a:ext>
              </a:extLst>
            </p:cNvPr>
            <p:cNvCxnSpPr>
              <a:cxnSpLocks/>
            </p:cNvCxnSpPr>
            <p:nvPr/>
          </p:nvCxnSpPr>
          <p:spPr>
            <a:xfrm>
              <a:off x="4141391" y="6232397"/>
              <a:ext cx="919993" cy="0"/>
            </a:xfrm>
            <a:prstGeom prst="straightConnector1">
              <a:avLst/>
            </a:prstGeom>
            <a:ln w="152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D1DA120F-AAD0-5F91-76FB-167F527901DB}"/>
              </a:ext>
            </a:extLst>
          </p:cNvPr>
          <p:cNvSpPr txBox="1"/>
          <p:nvPr/>
        </p:nvSpPr>
        <p:spPr>
          <a:xfrm>
            <a:off x="5181599" y="4534297"/>
            <a:ext cx="29565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b="1"/>
              <a:t>Proj</a:t>
            </a:r>
            <a:r>
              <a:rPr lang="en-US" altLang="en-US" sz="2800"/>
              <a:t> +</a:t>
            </a:r>
            <a:r>
              <a:rPr lang="en-US" altLang="en-US" sz="2800" b="1"/>
              <a:t> v</a:t>
            </a:r>
            <a:r>
              <a:rPr lang="en-US" altLang="en-US" sz="2800" b="1" baseline="-25000"/>
              <a:t>i</a:t>
            </a:r>
            <a:r>
              <a:rPr lang="en-US" altLang="en-US" sz="2800" b="1"/>
              <a:t> </a:t>
            </a:r>
            <a:r>
              <a:rPr lang="en-US" altLang="en-US" sz="2800"/>
              <a:t>+ </a:t>
            </a:r>
            <a:r>
              <a:rPr lang="en-US" altLang="en-US" sz="2800" b="1"/>
              <a:t>Proj </a:t>
            </a:r>
            <a:r>
              <a:rPr lang="en-US" altLang="en-US" sz="2800"/>
              <a:t>= </a:t>
            </a:r>
            <a:r>
              <a:rPr lang="en-US" altLang="en-US" sz="2800" b="1"/>
              <a:t>v</a:t>
            </a:r>
            <a:r>
              <a:rPr lang="en-US" altLang="en-US" sz="2800" b="1" baseline="-25000"/>
              <a:t>f</a:t>
            </a:r>
            <a:endParaRPr lang="en-US" altLang="en-US" sz="2800" b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F96A890-820B-077F-57E9-C921B7436FAD}"/>
              </a:ext>
            </a:extLst>
          </p:cNvPr>
          <p:cNvGrpSpPr/>
          <p:nvPr/>
        </p:nvGrpSpPr>
        <p:grpSpPr>
          <a:xfrm>
            <a:off x="5494967" y="2873867"/>
            <a:ext cx="1909756" cy="2098972"/>
            <a:chOff x="5202154" y="3431079"/>
            <a:chExt cx="2106950" cy="2315704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274250B-6E92-CBA7-A882-8490FAD1A441}"/>
                </a:ext>
              </a:extLst>
            </p:cNvPr>
            <p:cNvSpPr/>
            <p:nvPr/>
          </p:nvSpPr>
          <p:spPr>
            <a:xfrm>
              <a:off x="5961662" y="5325836"/>
              <a:ext cx="1347442" cy="420947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46A6A43-8238-BFDA-8186-F5DD54B278A8}"/>
                </a:ext>
              </a:extLst>
            </p:cNvPr>
            <p:cNvSpPr/>
            <p:nvPr/>
          </p:nvSpPr>
          <p:spPr>
            <a:xfrm>
              <a:off x="5202154" y="3431079"/>
              <a:ext cx="822999" cy="1894757"/>
            </a:xfrm>
            <a:custGeom>
              <a:avLst/>
              <a:gdLst>
                <a:gd name="connsiteX0" fmla="*/ 18352 w 659214"/>
                <a:gd name="connsiteY0" fmla="*/ 0 h 2102338"/>
                <a:gd name="connsiteX1" fmla="*/ 80875 w 659214"/>
                <a:gd name="connsiteY1" fmla="*/ 1125415 h 2102338"/>
                <a:gd name="connsiteX2" fmla="*/ 659214 w 659214"/>
                <a:gd name="connsiteY2" fmla="*/ 2102338 h 21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9214" h="2102338">
                  <a:moveTo>
                    <a:pt x="18352" y="0"/>
                  </a:moveTo>
                  <a:cubicBezTo>
                    <a:pt x="-3792" y="387512"/>
                    <a:pt x="-25935" y="775025"/>
                    <a:pt x="80875" y="1125415"/>
                  </a:cubicBezTo>
                  <a:cubicBezTo>
                    <a:pt x="187685" y="1475805"/>
                    <a:pt x="423449" y="1789071"/>
                    <a:pt x="659214" y="2102338"/>
                  </a:cubicBezTo>
                </a:path>
              </a:pathLst>
            </a:custGeom>
            <a:noFill/>
            <a:ln w="38100">
              <a:solidFill>
                <a:srgbClr val="FF0000">
                  <a:alpha val="20000"/>
                </a:srgb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8808B77E-E63C-CBD5-7A25-60E329488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669" y="1294219"/>
            <a:ext cx="1630150" cy="130308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041A50F-929A-C935-2DB0-2F7CD8909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391" y="2805379"/>
            <a:ext cx="1069461" cy="152631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D050C1B-040E-734A-2EE2-21DA5098BFB0}"/>
              </a:ext>
            </a:extLst>
          </p:cNvPr>
          <p:cNvSpPr txBox="1"/>
          <p:nvPr/>
        </p:nvSpPr>
        <p:spPr>
          <a:xfrm>
            <a:off x="435464" y="5966608"/>
            <a:ext cx="8406558" cy="338554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Vector2 vf = (2*P) + whiteBall.Velocity;</a:t>
            </a:r>
            <a:endParaRPr lang="en-SG" sz="16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B7998B-4475-905C-7C9B-F9534D10DD59}"/>
              </a:ext>
            </a:extLst>
          </p:cNvPr>
          <p:cNvSpPr txBox="1"/>
          <p:nvPr/>
        </p:nvSpPr>
        <p:spPr>
          <a:xfrm>
            <a:off x="435464" y="6362987"/>
            <a:ext cx="8406558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SG"/>
              <a:t>whiteBall.Velocity = vf;</a:t>
            </a:r>
            <a:endParaRPr lang="en-SG" sz="16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F99289-5CCC-9970-DE51-3A22534EE9BB}"/>
              </a:ext>
            </a:extLst>
          </p:cNvPr>
          <p:cNvSpPr txBox="1"/>
          <p:nvPr/>
        </p:nvSpPr>
        <p:spPr>
          <a:xfrm>
            <a:off x="304055" y="1793909"/>
            <a:ext cx="13068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Remember, a vector has no position, so these </a:t>
            </a:r>
            <a:r>
              <a:rPr lang="en-US" sz="1400" b="1">
                <a:solidFill>
                  <a:srgbClr val="00B0F0"/>
                </a:solidFill>
              </a:rPr>
              <a:t>V</a:t>
            </a:r>
            <a:r>
              <a:rPr lang="en-US" sz="1400"/>
              <a:t> vectors are the same</a:t>
            </a:r>
            <a:endParaRPr lang="en-SG" sz="1400"/>
          </a:p>
        </p:txBody>
      </p:sp>
    </p:spTree>
    <p:extLst>
      <p:ext uri="{BB962C8B-B14F-4D97-AF65-F5344CB8AC3E}">
        <p14:creationId xmlns:p14="http://schemas.microsoft.com/office/powerpoint/2010/main" val="26732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5" grpId="0"/>
      <p:bldP spid="34" grpId="0" animBg="1"/>
      <p:bldP spid="35" grpId="0" animBg="1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A678980-8717-2C6F-3A9C-7EE01CFC5ED7}"/>
              </a:ext>
            </a:extLst>
          </p:cNvPr>
          <p:cNvSpPr txBox="1"/>
          <p:nvPr/>
        </p:nvSpPr>
        <p:spPr>
          <a:xfrm>
            <a:off x="100278" y="96697"/>
            <a:ext cx="7805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b="1"/>
              <a:t>Collision with a stationary object (non axis-aligned)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335C141-B8EE-8D1B-C446-40DD2C1E2753}"/>
              </a:ext>
            </a:extLst>
          </p:cNvPr>
          <p:cNvGrpSpPr/>
          <p:nvPr/>
        </p:nvGrpSpPr>
        <p:grpSpPr>
          <a:xfrm>
            <a:off x="3934008" y="3813646"/>
            <a:ext cx="4016566" cy="480131"/>
            <a:chOff x="3597432" y="5992332"/>
            <a:chExt cx="3894232" cy="480131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C9C3FB1-BC3C-74B9-898A-82122469DCDE}"/>
                </a:ext>
              </a:extLst>
            </p:cNvPr>
            <p:cNvSpPr txBox="1"/>
            <p:nvPr/>
          </p:nvSpPr>
          <p:spPr>
            <a:xfrm>
              <a:off x="5234567" y="5992332"/>
              <a:ext cx="2257097" cy="4801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90000"/>
                </a:lnSpc>
                <a:buFontTx/>
                <a:buNone/>
              </a:pPr>
              <a:r>
                <a:rPr lang="en-US" altLang="en-US" sz="2800" b="1"/>
                <a:t>2*Proj + v</a:t>
              </a:r>
              <a:r>
                <a:rPr lang="en-US" altLang="en-US" sz="2800" b="1" baseline="-25000"/>
                <a:t>i</a:t>
              </a:r>
              <a:r>
                <a:rPr lang="en-US" altLang="en-US" sz="2800" b="1"/>
                <a:t> = v</a:t>
              </a:r>
              <a:r>
                <a:rPr lang="en-US" altLang="en-US" sz="2800" b="1" baseline="-25000"/>
                <a:t>f</a:t>
              </a:r>
              <a:endParaRPr lang="en-US" altLang="en-US" sz="2800" b="1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1CABBF3-AB73-9838-047F-0A6EE436B1B4}"/>
                </a:ext>
              </a:extLst>
            </p:cNvPr>
            <p:cNvSpPr/>
            <p:nvPr/>
          </p:nvSpPr>
          <p:spPr>
            <a:xfrm>
              <a:off x="5255005" y="6033733"/>
              <a:ext cx="2236658" cy="399323"/>
            </a:xfrm>
            <a:prstGeom prst="rect">
              <a:avLst/>
            </a:prstGeom>
            <a:solidFill>
              <a:srgbClr val="00B0F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1128ACD4-0344-C619-7989-93198745F35F}"/>
                </a:ext>
              </a:extLst>
            </p:cNvPr>
            <p:cNvCxnSpPr>
              <a:cxnSpLocks/>
            </p:cNvCxnSpPr>
            <p:nvPr/>
          </p:nvCxnSpPr>
          <p:spPr>
            <a:xfrm>
              <a:off x="3597432" y="6232397"/>
              <a:ext cx="1463349" cy="0"/>
            </a:xfrm>
            <a:prstGeom prst="straightConnector1">
              <a:avLst/>
            </a:prstGeom>
            <a:ln w="152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3C8AFE23-99A3-E05C-F746-B65D459F0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18" y="1543088"/>
            <a:ext cx="3736650" cy="42264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FC458E9-EA45-0973-639E-BE5DA6BA8DC9}"/>
              </a:ext>
            </a:extLst>
          </p:cNvPr>
          <p:cNvSpPr txBox="1"/>
          <p:nvPr/>
        </p:nvSpPr>
        <p:spPr>
          <a:xfrm>
            <a:off x="5807808" y="2231648"/>
            <a:ext cx="2142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Visual explanation of</a:t>
            </a:r>
            <a:endParaRPr lang="en-SG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A04955-ED5B-117D-4435-BF673490D0F4}"/>
              </a:ext>
            </a:extLst>
          </p:cNvPr>
          <p:cNvSpPr txBox="1"/>
          <p:nvPr/>
        </p:nvSpPr>
        <p:spPr>
          <a:xfrm>
            <a:off x="4768077" y="2682773"/>
            <a:ext cx="4130221" cy="30777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Vector2 vf = (2*P) + whiteBall.Velocity;</a:t>
            </a:r>
            <a:endParaRPr lang="en-SG" sz="1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5923FA-84E6-F38E-9DAA-D67BD73728EF}"/>
              </a:ext>
            </a:extLst>
          </p:cNvPr>
          <p:cNvSpPr txBox="1"/>
          <p:nvPr/>
        </p:nvSpPr>
        <p:spPr>
          <a:xfrm>
            <a:off x="4768077" y="3079152"/>
            <a:ext cx="4130221" cy="338554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SG" sz="1600"/>
              <a:t>whiteBall.Velocity = vf; </a:t>
            </a:r>
            <a:r>
              <a:rPr lang="en-SG" sz="1600">
                <a:solidFill>
                  <a:schemeClr val="accent6">
                    <a:lumMod val="75000"/>
                  </a:schemeClr>
                </a:solidFill>
              </a:rPr>
              <a:t>// velocity after collision</a:t>
            </a:r>
            <a:endParaRPr lang="en-SG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DD2712-1263-5F83-8F16-66F9B55CE104}"/>
              </a:ext>
            </a:extLst>
          </p:cNvPr>
          <p:cNvSpPr txBox="1"/>
          <p:nvPr/>
        </p:nvSpPr>
        <p:spPr>
          <a:xfrm>
            <a:off x="1311900" y="2031593"/>
            <a:ext cx="378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V</a:t>
            </a:r>
            <a:r>
              <a:rPr lang="en-US" sz="2000" b="1" baseline="-25000"/>
              <a:t>i</a:t>
            </a:r>
            <a:endParaRPr lang="en-SG" sz="2000" b="1" baseline="-25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BB1D6E-E9DA-A5A5-36D9-166990D11A39}"/>
              </a:ext>
            </a:extLst>
          </p:cNvPr>
          <p:cNvSpPr txBox="1"/>
          <p:nvPr/>
        </p:nvSpPr>
        <p:spPr>
          <a:xfrm>
            <a:off x="455090" y="1188870"/>
            <a:ext cx="15015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 vector has no position, so both </a:t>
            </a:r>
            <a:r>
              <a:rPr lang="en-US" sz="1400" b="1"/>
              <a:t>V</a:t>
            </a:r>
            <a:r>
              <a:rPr lang="en-US" sz="1400" b="1" baseline="-25000"/>
              <a:t>i</a:t>
            </a:r>
            <a:r>
              <a:rPr lang="en-SG" sz="1400" b="1" baseline="-25000"/>
              <a:t> </a:t>
            </a:r>
            <a:r>
              <a:rPr lang="en-US" sz="1400"/>
              <a:t>vectors are the same</a:t>
            </a:r>
            <a:endParaRPr lang="en-SG" sz="140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5E3170E-5BC8-C1D5-3961-6967A83D82DF}"/>
              </a:ext>
            </a:extLst>
          </p:cNvPr>
          <p:cNvGrpSpPr/>
          <p:nvPr/>
        </p:nvGrpSpPr>
        <p:grpSpPr>
          <a:xfrm>
            <a:off x="6503600" y="4335178"/>
            <a:ext cx="2394698" cy="1163292"/>
            <a:chOff x="6503600" y="4335178"/>
            <a:chExt cx="2394698" cy="116329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C943C9-ECBE-FACA-9D3C-652F76A574B8}"/>
                </a:ext>
              </a:extLst>
            </p:cNvPr>
            <p:cNvSpPr txBox="1"/>
            <p:nvPr/>
          </p:nvSpPr>
          <p:spPr>
            <a:xfrm>
              <a:off x="6503600" y="4852139"/>
              <a:ext cx="23946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/>
                <a:t>V</a:t>
              </a:r>
              <a:r>
                <a:rPr lang="en-US" b="1" baseline="-25000"/>
                <a:t>f</a:t>
              </a:r>
              <a:r>
                <a:rPr lang="en-SG" b="1" baseline="-25000"/>
                <a:t> </a:t>
              </a:r>
              <a:r>
                <a:rPr lang="en-US"/>
                <a:t>is the final velocity of the ball after collision!</a:t>
              </a:r>
              <a:endParaRPr lang="en-SG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EF2889C-3594-205B-9A72-3BACF9F75EA6}"/>
                </a:ext>
              </a:extLst>
            </p:cNvPr>
            <p:cNvCxnSpPr>
              <a:stCxn id="19" idx="0"/>
            </p:cNvCxnSpPr>
            <p:nvPr/>
          </p:nvCxnSpPr>
          <p:spPr>
            <a:xfrm flipV="1">
              <a:off x="7700949" y="4335178"/>
              <a:ext cx="7104" cy="5169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166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CDFBA06-409A-67FE-37D0-56D5A596C8A5}"/>
              </a:ext>
            </a:extLst>
          </p:cNvPr>
          <p:cNvGrpSpPr/>
          <p:nvPr/>
        </p:nvGrpSpPr>
        <p:grpSpPr>
          <a:xfrm>
            <a:off x="4174731" y="1257235"/>
            <a:ext cx="1822862" cy="1116535"/>
            <a:chOff x="7015679" y="3069524"/>
            <a:chExt cx="1822862" cy="1116535"/>
          </a:xfrm>
        </p:grpSpPr>
        <p:sp>
          <p:nvSpPr>
            <p:cNvPr id="5" name="Speech Bubble: Oval 4">
              <a:extLst>
                <a:ext uri="{FF2B5EF4-FFF2-40B4-BE49-F238E27FC236}">
                  <a16:creationId xmlns:a16="http://schemas.microsoft.com/office/drawing/2014/main" id="{363512BF-D969-6B06-213E-C81611FAA04D}"/>
                </a:ext>
              </a:extLst>
            </p:cNvPr>
            <p:cNvSpPr/>
            <p:nvPr/>
          </p:nvSpPr>
          <p:spPr>
            <a:xfrm>
              <a:off x="7015679" y="3069524"/>
              <a:ext cx="1822862" cy="1116535"/>
            </a:xfrm>
            <a:prstGeom prst="wedgeEllipseCallout">
              <a:avLst>
                <a:gd name="adj1" fmla="val -36488"/>
                <a:gd name="adj2" fmla="val 74805"/>
              </a:avLst>
            </a:prstGeom>
            <a:solidFill>
              <a:srgbClr val="FEFEF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804AF12-791A-4A76-BE9B-D652F0EC8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67499" y="3345106"/>
              <a:ext cx="1719221" cy="646232"/>
            </a:xfrm>
            <a:prstGeom prst="rect">
              <a:avLst/>
            </a:prstGeom>
          </p:spPr>
        </p:pic>
      </p:grpSp>
      <p:pic>
        <p:nvPicPr>
          <p:cNvPr id="7" name="Picture 8" descr="Herlock Sholmes - Sprite Gallery | Ace Attorney Wiki | Fandom">
            <a:extLst>
              <a:ext uri="{FF2B5EF4-FFF2-40B4-BE49-F238E27FC236}">
                <a16:creationId xmlns:a16="http://schemas.microsoft.com/office/drawing/2014/main" id="{2EAB0691-9956-C2D5-4544-CECAF3F6A5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65" r="19944" b="18927"/>
          <a:stretch/>
        </p:blipFill>
        <p:spPr bwMode="auto">
          <a:xfrm flipH="1">
            <a:off x="342183" y="2171635"/>
            <a:ext cx="4351881" cy="4686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71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194AC32-28B6-33CB-06ED-4FD7B9453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56" y="3190808"/>
            <a:ext cx="3789763" cy="3667192"/>
          </a:xfrm>
          <a:prstGeom prst="rect">
            <a:avLst/>
          </a:prstGeom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F91C345A-5999-0371-D5D6-A897566E5A88}"/>
              </a:ext>
            </a:extLst>
          </p:cNvPr>
          <p:cNvSpPr/>
          <p:nvPr/>
        </p:nvSpPr>
        <p:spPr>
          <a:xfrm>
            <a:off x="4105208" y="2231647"/>
            <a:ext cx="3612839" cy="1918322"/>
          </a:xfrm>
          <a:prstGeom prst="wedgeEllipseCallout">
            <a:avLst>
              <a:gd name="adj1" fmla="val -43373"/>
              <a:gd name="adj2" fmla="val 6775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0117CD-A3B6-56A3-CD25-79C4A25B5B7A}"/>
              </a:ext>
            </a:extLst>
          </p:cNvPr>
          <p:cNvSpPr txBox="1"/>
          <p:nvPr/>
        </p:nvSpPr>
        <p:spPr>
          <a:xfrm>
            <a:off x="4325814" y="2837672"/>
            <a:ext cx="3120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Now do Part 4 of GMAPS_Collisions_Worksheet.docx</a:t>
            </a:r>
            <a:endParaRPr lang="en-SG" sz="1600"/>
          </a:p>
        </p:txBody>
      </p:sp>
    </p:spTree>
    <p:extLst>
      <p:ext uri="{BB962C8B-B14F-4D97-AF65-F5344CB8AC3E}">
        <p14:creationId xmlns:p14="http://schemas.microsoft.com/office/powerpoint/2010/main" val="18958780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KNOELEADERBOARD" val="-1586758563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16063</TotalTime>
  <Words>302</Words>
  <Application>Microsoft Office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 Finn</dc:creator>
  <cp:lastModifiedBy>Douglas FINNIGAN (TP)</cp:lastModifiedBy>
  <cp:revision>296</cp:revision>
  <dcterms:created xsi:type="dcterms:W3CDTF">2019-11-24T05:21:49Z</dcterms:created>
  <dcterms:modified xsi:type="dcterms:W3CDTF">2023-10-12T11:53:23Z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528611d-fe69-484f-b56b-0db8a0d79612_Enabled">
    <vt:lpwstr>true</vt:lpwstr>
  </property>
  <property fmtid="{D5CDD505-2E9C-101B-9397-08002B2CF9AE}" pid="3" name="MSIP_Label_d528611d-fe69-484f-b56b-0db8a0d79612_SetDate">
    <vt:lpwstr>2022-09-29T07:02:43Z</vt:lpwstr>
  </property>
  <property fmtid="{D5CDD505-2E9C-101B-9397-08002B2CF9AE}" pid="4" name="MSIP_Label_d528611d-fe69-484f-b56b-0db8a0d79612_Method">
    <vt:lpwstr>Privileged</vt:lpwstr>
  </property>
  <property fmtid="{D5CDD505-2E9C-101B-9397-08002B2CF9AE}" pid="5" name="MSIP_Label_d528611d-fe69-484f-b56b-0db8a0d79612_Name">
    <vt:lpwstr>Public</vt:lpwstr>
  </property>
  <property fmtid="{D5CDD505-2E9C-101B-9397-08002B2CF9AE}" pid="6" name="MSIP_Label_d528611d-fe69-484f-b56b-0db8a0d79612_SiteId">
    <vt:lpwstr>25a99bf0-8e72-472a-ae50-adfbdf0df6f1</vt:lpwstr>
  </property>
  <property fmtid="{D5CDD505-2E9C-101B-9397-08002B2CF9AE}" pid="7" name="MSIP_Label_d528611d-fe69-484f-b56b-0db8a0d79612_ActionId">
    <vt:lpwstr>8327283c-801b-4233-91ec-2724010c402f</vt:lpwstr>
  </property>
  <property fmtid="{D5CDD505-2E9C-101B-9397-08002B2CF9AE}" pid="8" name="MSIP_Label_d528611d-fe69-484f-b56b-0db8a0d79612_ContentBits">
    <vt:lpwstr>0</vt:lpwstr>
  </property>
</Properties>
</file>