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3"/>
    <p:sldMasterId id="2147483650" r:id="rId4"/>
  </p:sldMasterIdLst>
  <p:notesMasterIdLst>
    <p:notesMasterId r:id="rId14"/>
  </p:notesMasterIdLst>
  <p:handoutMasterIdLst>
    <p:handoutMasterId r:id="rId15"/>
  </p:handoutMasterIdLst>
  <p:sldIdLst>
    <p:sldId id="606" r:id="rId5"/>
    <p:sldId id="667" r:id="rId6"/>
    <p:sldId id="673" r:id="rId7"/>
    <p:sldId id="674" r:id="rId8"/>
    <p:sldId id="668" r:id="rId9"/>
    <p:sldId id="671" r:id="rId10"/>
    <p:sldId id="669" r:id="rId11"/>
    <p:sldId id="670" r:id="rId12"/>
    <p:sldId id="672" r:id="rId13"/>
  </p:sldIdLst>
  <p:sldSz cx="9144000" cy="6858000" type="screen4x3"/>
  <p:notesSz cx="7150100" cy="9448800"/>
  <p:defaultTextStyle>
    <a:defPPr>
      <a:defRPr lang="en-US"/>
    </a:defPPr>
    <a:lvl1pPr algn="ctr" rtl="0" eaLnBrk="0" fontAlgn="base" hangingPunct="0">
      <a:spcBef>
        <a:spcPct val="20000"/>
      </a:spcBef>
      <a:spcAft>
        <a:spcPct val="0"/>
      </a:spcAft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5pPr>
    <a:lvl6pPr marL="2286000" algn="l" defTabSz="457200" rtl="0" eaLnBrk="1" latinLnBrk="0" hangingPunct="1"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6pPr>
    <a:lvl7pPr marL="2743200" algn="l" defTabSz="457200" rtl="0" eaLnBrk="1" latinLnBrk="0" hangingPunct="1"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7pPr>
    <a:lvl8pPr marL="3200400" algn="l" defTabSz="457200" rtl="0" eaLnBrk="1" latinLnBrk="0" hangingPunct="1"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8pPr>
    <a:lvl9pPr marL="3657600" algn="l" defTabSz="457200" rtl="0" eaLnBrk="1" latinLnBrk="0" hangingPunct="1">
      <a:defRPr sz="1900" b="1" kern="1200">
        <a:solidFill>
          <a:srgbClr val="7BB652"/>
        </a:solidFill>
        <a:latin typeface="Trebuchet MS" pitchFamily="-10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22B"/>
    <a:srgbClr val="175AA0"/>
    <a:srgbClr val="CC3429"/>
    <a:srgbClr val="E9BD1B"/>
    <a:srgbClr val="4C91B4"/>
    <a:srgbClr val="EBB631"/>
    <a:srgbClr val="DE8C2F"/>
    <a:srgbClr val="ECA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" d="100"/>
        <a:sy n="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278" y="-84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130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fld id="{E15072B6-55BF-3741-AB85-E8680EFDE3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52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714375"/>
            <a:ext cx="4706938" cy="35306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60" tIns="47579" rIns="95160" bIns="47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9" tIns="0" rIns="19689" bIns="0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fld id="{947A9650-4978-1049-B08D-A316427C44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78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9625" cy="54498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274638"/>
            <a:ext cx="6091237" cy="5449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0" y="5978525"/>
            <a:ext cx="9144000" cy="101600"/>
            <a:chOff x="0" y="3766"/>
            <a:chExt cx="5760" cy="64"/>
          </a:xfrm>
        </p:grpSpPr>
        <p:sp>
          <p:nvSpPr>
            <p:cNvPr id="5" name="Rectangle 50"/>
            <p:cNvSpPr>
              <a:spLocks noChangeArrowheads="1"/>
            </p:cNvSpPr>
            <p:nvPr/>
          </p:nvSpPr>
          <p:spPr bwMode="auto">
            <a:xfrm>
              <a:off x="1161" y="3766"/>
              <a:ext cx="1104" cy="64"/>
            </a:xfrm>
            <a:prstGeom prst="rect">
              <a:avLst/>
            </a:prstGeom>
            <a:solidFill>
              <a:srgbClr val="7BB65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6" name="Rectangle 51"/>
            <p:cNvSpPr>
              <a:spLocks noChangeArrowheads="1"/>
            </p:cNvSpPr>
            <p:nvPr/>
          </p:nvSpPr>
          <p:spPr bwMode="auto">
            <a:xfrm>
              <a:off x="2301" y="3766"/>
              <a:ext cx="1120" cy="64"/>
            </a:xfrm>
            <a:prstGeom prst="rect">
              <a:avLst/>
            </a:prstGeom>
            <a:solidFill>
              <a:srgbClr val="EBB631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7" name="Rectangle 52"/>
            <p:cNvSpPr>
              <a:spLocks noChangeArrowheads="1"/>
            </p:cNvSpPr>
            <p:nvPr/>
          </p:nvSpPr>
          <p:spPr bwMode="auto">
            <a:xfrm>
              <a:off x="3457" y="3766"/>
              <a:ext cx="1142" cy="64"/>
            </a:xfrm>
            <a:prstGeom prst="rect">
              <a:avLst/>
            </a:prstGeom>
            <a:solidFill>
              <a:srgbClr val="DE8C2F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8" name="Rectangle 53"/>
            <p:cNvSpPr>
              <a:spLocks noChangeArrowheads="1"/>
            </p:cNvSpPr>
            <p:nvPr/>
          </p:nvSpPr>
          <p:spPr bwMode="auto">
            <a:xfrm>
              <a:off x="4635" y="3766"/>
              <a:ext cx="1125" cy="64"/>
            </a:xfrm>
            <a:prstGeom prst="rect">
              <a:avLst/>
            </a:prstGeom>
            <a:solidFill>
              <a:srgbClr val="CC3429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9" name="Rectangle 54"/>
            <p:cNvSpPr>
              <a:spLocks noChangeArrowheads="1"/>
            </p:cNvSpPr>
            <p:nvPr/>
          </p:nvSpPr>
          <p:spPr bwMode="auto">
            <a:xfrm>
              <a:off x="0" y="3766"/>
              <a:ext cx="1125" cy="64"/>
            </a:xfrm>
            <a:prstGeom prst="rect">
              <a:avLst/>
            </a:prstGeom>
            <a:solidFill>
              <a:srgbClr val="008BA5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10" name="Line 55"/>
          <p:cNvSpPr>
            <a:spLocks noChangeShapeType="1"/>
          </p:cNvSpPr>
          <p:nvPr/>
        </p:nvSpPr>
        <p:spPr bwMode="auto">
          <a:xfrm>
            <a:off x="-7938" y="7167563"/>
            <a:ext cx="9144001" cy="0"/>
          </a:xfrm>
          <a:prstGeom prst="line">
            <a:avLst/>
          </a:prstGeom>
          <a:noFill/>
          <a:ln w="0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pic>
        <p:nvPicPr>
          <p:cNvPr id="11" name="Picture 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6102350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0" name="Rectangle 1026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052513" y="2686050"/>
            <a:ext cx="6910387" cy="134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599" tIns="45048" rIns="91599" bIns="45048" numCol="1" anchor="t" anchorCtr="0" compatLnSpc="1">
            <a:prstTxWarp prst="textNoShape">
              <a:avLst/>
            </a:prstTxWarp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421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47750" y="4519613"/>
            <a:ext cx="6921500" cy="1403350"/>
          </a:xfrm>
        </p:spPr>
        <p:txBody>
          <a:bodyPr/>
          <a:lstStyle>
            <a:lvl1pPr marL="0" indent="0">
              <a:buFont typeface="Times" pitchFamily="18" charset="0"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1620838"/>
            <a:ext cx="4084637" cy="4103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620838"/>
            <a:ext cx="4086225" cy="4103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9625" cy="54498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274638"/>
            <a:ext cx="6091237" cy="5449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1620838"/>
            <a:ext cx="4084637" cy="4103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620838"/>
            <a:ext cx="4086225" cy="4103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2913" y="1620838"/>
            <a:ext cx="8323262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99" tIns="45048" rIns="91599" bIns="450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ransition/>
  <p:timing>
    <p:tnLst>
      <p:par>
        <p:cTn id="1" dur="indefinite" restart="never" nodeType="tmRoot"/>
      </p:par>
    </p:tnLst>
  </p:timing>
  <p:txStyles>
    <p:titleStyle>
      <a:lvl1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l" defTabSz="954088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954088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954088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954088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69863" indent="-169863" algn="l" defTabSz="954088" rtl="0" eaLnBrk="0" fontAlgn="base" hangingPunct="0">
        <a:spcBef>
          <a:spcPct val="20000"/>
        </a:spcBef>
        <a:spcAft>
          <a:spcPct val="0"/>
        </a:spcAft>
        <a:buFont typeface="Times" pitchFamily="-109" charset="0"/>
        <a:buChar char="•"/>
        <a:defRPr sz="2400" b="1">
          <a:solidFill>
            <a:schemeClr val="hlink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568325" indent="-284163" algn="l" defTabSz="9540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-109" charset="0"/>
        <a:buChar char="–"/>
        <a:defRPr sz="2000">
          <a:solidFill>
            <a:schemeClr val="hlink"/>
          </a:solidFill>
          <a:latin typeface="+mn-lt"/>
          <a:ea typeface="ＭＳ Ｐゴシック" pitchFamily="-109" charset="-128"/>
        </a:defRPr>
      </a:lvl2pPr>
      <a:lvl3pPr marL="909638" indent="-227013" algn="l" defTabSz="954088" rtl="0" eaLnBrk="0" fontAlgn="base" hangingPunct="0">
        <a:spcBef>
          <a:spcPct val="20000"/>
        </a:spcBef>
        <a:spcAft>
          <a:spcPct val="0"/>
        </a:spcAft>
        <a:buFont typeface="Times" pitchFamily="-109" charset="0"/>
        <a:buChar char="•"/>
        <a:defRPr sz="2000">
          <a:solidFill>
            <a:schemeClr val="hlink"/>
          </a:solidFill>
          <a:latin typeface="+mn-lt"/>
          <a:ea typeface="ＭＳ Ｐゴシック" pitchFamily="-109" charset="-128"/>
        </a:defRPr>
      </a:lvl3pPr>
      <a:lvl4pPr marL="1250950" indent="-227013" algn="l" defTabSz="9540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" pitchFamily="-109" charset="0"/>
        <a:buChar char="-"/>
        <a:defRPr sz="2000">
          <a:solidFill>
            <a:schemeClr val="hlink"/>
          </a:solidFill>
          <a:latin typeface="+mn-lt"/>
          <a:ea typeface="ＭＳ Ｐゴシック" pitchFamily="-109" charset="-128"/>
        </a:defRPr>
      </a:lvl4pPr>
      <a:lvl5pPr marL="1590675" indent="-225425" algn="l" defTabSz="954088" rtl="0" eaLnBrk="0" fontAlgn="base" hangingPunct="0">
        <a:spcBef>
          <a:spcPct val="20000"/>
        </a:spcBef>
        <a:spcAft>
          <a:spcPct val="0"/>
        </a:spcAft>
        <a:buFont typeface="Times" pitchFamily="-109" charset="0"/>
        <a:buChar char="•"/>
        <a:defRPr sz="2000">
          <a:solidFill>
            <a:schemeClr val="hlink"/>
          </a:solidFill>
          <a:latin typeface="+mn-lt"/>
          <a:ea typeface="ＭＳ Ｐゴシック" pitchFamily="-109" charset="-128"/>
        </a:defRPr>
      </a:lvl5pPr>
      <a:lvl6pPr marL="2047875" indent="-225425" algn="l" defTabSz="954088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hlink"/>
          </a:solidFill>
          <a:latin typeface="+mn-lt"/>
        </a:defRPr>
      </a:lvl6pPr>
      <a:lvl7pPr marL="2505075" indent="-225425" algn="l" defTabSz="954088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hlink"/>
          </a:solidFill>
          <a:latin typeface="+mn-lt"/>
        </a:defRPr>
      </a:lvl7pPr>
      <a:lvl8pPr marL="2962275" indent="-225425" algn="l" defTabSz="954088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hlink"/>
          </a:solidFill>
          <a:latin typeface="+mn-lt"/>
        </a:defRPr>
      </a:lvl8pPr>
      <a:lvl9pPr marL="3419475" indent="-225425" algn="l" defTabSz="954088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2913" y="1620838"/>
            <a:ext cx="8323262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99" tIns="45048" rIns="91599" bIns="450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99"/>
          <p:cNvGrpSpPr>
            <a:grpSpLocks/>
          </p:cNvGrpSpPr>
          <p:nvPr userDrawn="1"/>
        </p:nvGrpSpPr>
        <p:grpSpPr bwMode="auto">
          <a:xfrm>
            <a:off x="0" y="1216025"/>
            <a:ext cx="9144000" cy="82550"/>
            <a:chOff x="0" y="3766"/>
            <a:chExt cx="5760" cy="64"/>
          </a:xfrm>
        </p:grpSpPr>
        <p:sp>
          <p:nvSpPr>
            <p:cNvPr id="93284" name="Rectangle 100"/>
            <p:cNvSpPr>
              <a:spLocks noChangeArrowheads="1"/>
            </p:cNvSpPr>
            <p:nvPr/>
          </p:nvSpPr>
          <p:spPr bwMode="auto">
            <a:xfrm>
              <a:off x="1161" y="3766"/>
              <a:ext cx="1104" cy="64"/>
            </a:xfrm>
            <a:prstGeom prst="rect">
              <a:avLst/>
            </a:prstGeom>
            <a:solidFill>
              <a:srgbClr val="7BB65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93285" name="Rectangle 101"/>
            <p:cNvSpPr>
              <a:spLocks noChangeArrowheads="1"/>
            </p:cNvSpPr>
            <p:nvPr/>
          </p:nvSpPr>
          <p:spPr bwMode="auto">
            <a:xfrm>
              <a:off x="2301" y="3766"/>
              <a:ext cx="1120" cy="64"/>
            </a:xfrm>
            <a:prstGeom prst="rect">
              <a:avLst/>
            </a:prstGeom>
            <a:solidFill>
              <a:srgbClr val="EBB631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93286" name="Rectangle 102"/>
            <p:cNvSpPr>
              <a:spLocks noChangeArrowheads="1"/>
            </p:cNvSpPr>
            <p:nvPr/>
          </p:nvSpPr>
          <p:spPr bwMode="auto">
            <a:xfrm>
              <a:off x="3457" y="3766"/>
              <a:ext cx="1142" cy="64"/>
            </a:xfrm>
            <a:prstGeom prst="rect">
              <a:avLst/>
            </a:prstGeom>
            <a:solidFill>
              <a:srgbClr val="DE8C2F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93287" name="Rectangle 103"/>
            <p:cNvSpPr>
              <a:spLocks noChangeArrowheads="1"/>
            </p:cNvSpPr>
            <p:nvPr/>
          </p:nvSpPr>
          <p:spPr bwMode="auto">
            <a:xfrm>
              <a:off x="4635" y="3766"/>
              <a:ext cx="1125" cy="64"/>
            </a:xfrm>
            <a:prstGeom prst="rect">
              <a:avLst/>
            </a:prstGeom>
            <a:solidFill>
              <a:srgbClr val="CC3429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93288" name="Rectangle 104"/>
            <p:cNvSpPr>
              <a:spLocks noChangeArrowheads="1"/>
            </p:cNvSpPr>
            <p:nvPr/>
          </p:nvSpPr>
          <p:spPr bwMode="auto">
            <a:xfrm>
              <a:off x="0" y="3766"/>
              <a:ext cx="1125" cy="64"/>
            </a:xfrm>
            <a:prstGeom prst="rect">
              <a:avLst/>
            </a:prstGeom>
            <a:solidFill>
              <a:srgbClr val="008BA5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93289" name="Text Box 10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dirty="0">
              <a:solidFill>
                <a:srgbClr val="A1C22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pic>
        <p:nvPicPr>
          <p:cNvPr id="13317" name="Picture 10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-109" charset="-128"/>
          <a:cs typeface="ＭＳ Ｐゴシック" pitchFamily="-109" charset="-128"/>
        </a:defRPr>
      </a:lvl2pPr>
      <a:lvl3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-109" charset="-128"/>
          <a:cs typeface="ＭＳ Ｐゴシック" pitchFamily="-109" charset="-128"/>
        </a:defRPr>
      </a:lvl3pPr>
      <a:lvl4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-109" charset="-128"/>
          <a:cs typeface="ＭＳ Ｐゴシック" pitchFamily="-109" charset="-128"/>
        </a:defRPr>
      </a:lvl4pPr>
      <a:lvl5pPr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954088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69863" indent="-169863" algn="l" defTabSz="954088" rtl="0" eaLnBrk="0" fontAlgn="base" hangingPunct="0">
        <a:spcBef>
          <a:spcPct val="20000"/>
        </a:spcBef>
        <a:spcAft>
          <a:spcPct val="0"/>
        </a:spcAft>
        <a:buFont typeface="Times" pitchFamily="-109" charset="0"/>
        <a:buChar char="•"/>
        <a:defRPr sz="2400" b="1">
          <a:solidFill>
            <a:schemeClr val="hlink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568325" indent="-284163" algn="l" defTabSz="9540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-109" charset="0"/>
        <a:buChar char="–"/>
        <a:defRPr sz="2000">
          <a:solidFill>
            <a:schemeClr val="hlink"/>
          </a:solidFill>
          <a:latin typeface="+mn-lt"/>
          <a:ea typeface="ＭＳ Ｐゴシック" pitchFamily="-109" charset="-128"/>
        </a:defRPr>
      </a:lvl2pPr>
      <a:lvl3pPr marL="909638" indent="-227013" algn="l" defTabSz="954088" rtl="0" eaLnBrk="0" fontAlgn="base" hangingPunct="0">
        <a:spcBef>
          <a:spcPct val="20000"/>
        </a:spcBef>
        <a:spcAft>
          <a:spcPct val="0"/>
        </a:spcAft>
        <a:buFont typeface="Times" pitchFamily="-109" charset="0"/>
        <a:buChar char="•"/>
        <a:defRPr sz="2000">
          <a:solidFill>
            <a:schemeClr val="hlink"/>
          </a:solidFill>
          <a:latin typeface="+mn-lt"/>
          <a:ea typeface="ＭＳ Ｐゴシック" pitchFamily="-109" charset="-128"/>
        </a:defRPr>
      </a:lvl3pPr>
      <a:lvl4pPr marL="1250950" indent="-227013" algn="l" defTabSz="9540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" pitchFamily="-109" charset="0"/>
        <a:buChar char="-"/>
        <a:defRPr sz="2000">
          <a:solidFill>
            <a:schemeClr val="hlink"/>
          </a:solidFill>
          <a:latin typeface="+mn-lt"/>
          <a:ea typeface="ＭＳ Ｐゴシック" pitchFamily="-109" charset="-128"/>
        </a:defRPr>
      </a:lvl4pPr>
      <a:lvl5pPr marL="1590675" indent="-225425" algn="l" defTabSz="954088" rtl="0" eaLnBrk="0" fontAlgn="base" hangingPunct="0">
        <a:spcBef>
          <a:spcPct val="20000"/>
        </a:spcBef>
        <a:spcAft>
          <a:spcPct val="0"/>
        </a:spcAft>
        <a:buFont typeface="Times" pitchFamily="-109" charset="0"/>
        <a:buChar char="•"/>
        <a:defRPr sz="2000">
          <a:solidFill>
            <a:schemeClr val="hlink"/>
          </a:solidFill>
          <a:latin typeface="+mn-lt"/>
          <a:ea typeface="ＭＳ Ｐゴシック" pitchFamily="-109" charset="-128"/>
        </a:defRPr>
      </a:lvl5pPr>
      <a:lvl6pPr marL="2047875" indent="-225425" algn="l" defTabSz="954088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hlink"/>
          </a:solidFill>
          <a:latin typeface="+mn-lt"/>
        </a:defRPr>
      </a:lvl6pPr>
      <a:lvl7pPr marL="2505075" indent="-225425" algn="l" defTabSz="954088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hlink"/>
          </a:solidFill>
          <a:latin typeface="+mn-lt"/>
        </a:defRPr>
      </a:lvl7pPr>
      <a:lvl8pPr marL="2962275" indent="-225425" algn="l" defTabSz="954088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hlink"/>
          </a:solidFill>
          <a:latin typeface="+mn-lt"/>
        </a:defRPr>
      </a:lvl8pPr>
      <a:lvl9pPr marL="3419475" indent="-225425" algn="l" defTabSz="954088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Further </a:t>
            </a:r>
            <a:r>
              <a:rPr lang="en-US" dirty="0" err="1" smtClean="0"/>
              <a:t>Javascript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Uses</a:t>
            </a:r>
          </a:p>
          <a:p>
            <a:pPr lvl="1"/>
            <a:r>
              <a:rPr lang="en-US" dirty="0" smtClean="0"/>
              <a:t>Browser DOM Manipulation and beyond</a:t>
            </a:r>
            <a:endParaRPr lang="en-US" dirty="0"/>
          </a:p>
          <a:p>
            <a:r>
              <a:rPr lang="en-US" dirty="0" smtClean="0"/>
              <a:t>JavaScript Forms</a:t>
            </a:r>
          </a:p>
          <a:p>
            <a:r>
              <a:rPr lang="en-US" dirty="0" smtClean="0"/>
              <a:t>JavaScript Objects</a:t>
            </a:r>
          </a:p>
          <a:p>
            <a:pPr lvl="1"/>
            <a:r>
              <a:rPr lang="en-US" dirty="0" smtClean="0"/>
              <a:t>Prototype operator</a:t>
            </a:r>
          </a:p>
          <a:p>
            <a:r>
              <a:rPr lang="en-US" dirty="0" smtClean="0"/>
              <a:t>Weather Application. AJAX Call</a:t>
            </a:r>
          </a:p>
          <a:p>
            <a:r>
              <a:rPr lang="en-US" dirty="0" smtClean="0"/>
              <a:t>HTML 5</a:t>
            </a:r>
          </a:p>
          <a:p>
            <a:r>
              <a:rPr lang="en-US" dirty="0" smtClean="0"/>
              <a:t>Separate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en-US" dirty="0"/>
              <a:t> and html </a:t>
            </a:r>
            <a:r>
              <a:rPr lang="en-US" dirty="0" smtClean="0"/>
              <a:t>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73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Outside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Scripting Language</a:t>
            </a:r>
          </a:p>
          <a:p>
            <a:pPr lvl="1"/>
            <a:r>
              <a:rPr lang="en-US" dirty="0" smtClean="0"/>
              <a:t>Browser Extensions: Chrome, Opera, Safari, MS Gadgets</a:t>
            </a:r>
          </a:p>
          <a:p>
            <a:pPr lvl="1"/>
            <a:r>
              <a:rPr lang="en-US" dirty="0" smtClean="0"/>
              <a:t>MongoDB accepts queries in JS</a:t>
            </a:r>
          </a:p>
          <a:p>
            <a:pPr lvl="1"/>
            <a:r>
              <a:rPr lang="en-US" dirty="0" smtClean="0"/>
              <a:t>Adobe Acrobat in PDF</a:t>
            </a:r>
          </a:p>
          <a:p>
            <a:pPr lvl="1"/>
            <a:r>
              <a:rPr lang="en-US" dirty="0" smtClean="0"/>
              <a:t>OpenOffice/</a:t>
            </a:r>
            <a:r>
              <a:rPr lang="en-US" dirty="0" err="1" smtClean="0"/>
              <a:t>LibreOffice</a:t>
            </a:r>
            <a:endParaRPr lang="en-US" dirty="0" smtClean="0"/>
          </a:p>
          <a:p>
            <a:pPr lvl="1"/>
            <a:r>
              <a:rPr lang="en-US" dirty="0" smtClean="0"/>
              <a:t>Games etc.</a:t>
            </a:r>
          </a:p>
          <a:p>
            <a:r>
              <a:rPr lang="en-US" dirty="0" smtClean="0"/>
              <a:t>Scripting Engine</a:t>
            </a:r>
          </a:p>
          <a:p>
            <a:pPr lvl="1"/>
            <a:r>
              <a:rPr lang="en-US" dirty="0" smtClean="0"/>
              <a:t>Java 6+ comes with, based on Mozilla Rhino</a:t>
            </a:r>
          </a:p>
          <a:p>
            <a:pPr lvl="1"/>
            <a:r>
              <a:rPr lang="en-US" dirty="0" smtClean="0"/>
              <a:t>OS X Yosemite – write Cocoa apps in JS</a:t>
            </a:r>
          </a:p>
          <a:p>
            <a:pPr lvl="1"/>
            <a:r>
              <a:rPr lang="en-US" dirty="0" smtClean="0"/>
              <a:t>MS – Active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747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Outside Web pages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Platform</a:t>
            </a:r>
          </a:p>
          <a:p>
            <a:pPr lvl="1"/>
            <a:r>
              <a:rPr lang="en-US" dirty="0" smtClean="0"/>
              <a:t>Flash – ActionScript</a:t>
            </a:r>
          </a:p>
          <a:p>
            <a:pPr lvl="1"/>
            <a:r>
              <a:rPr lang="en-US" dirty="0" smtClean="0"/>
              <a:t>AIR – Adobe supports JS for desktop applications</a:t>
            </a:r>
          </a:p>
          <a:p>
            <a:pPr lvl="1"/>
            <a:r>
              <a:rPr lang="en-US" dirty="0" smtClean="0"/>
              <a:t>Atom – open source text editor</a:t>
            </a:r>
          </a:p>
          <a:p>
            <a:pPr lvl="2"/>
            <a:r>
              <a:rPr lang="en-US" dirty="0" smtClean="0"/>
              <a:t>Written in JS</a:t>
            </a:r>
          </a:p>
          <a:p>
            <a:pPr lvl="2"/>
            <a:r>
              <a:rPr lang="en-US" dirty="0" smtClean="0"/>
              <a:t>Extensions</a:t>
            </a:r>
          </a:p>
          <a:p>
            <a:pPr lvl="1"/>
            <a:r>
              <a:rPr lang="en-US" dirty="0" smtClean="0"/>
              <a:t>Mozilla – apps like Firefox,  Thunderbird</a:t>
            </a:r>
          </a:p>
          <a:p>
            <a:pPr lvl="1"/>
            <a:r>
              <a:rPr lang="en-US" dirty="0" smtClean="0"/>
              <a:t>GNOME </a:t>
            </a:r>
            <a:r>
              <a:rPr lang="en-US" dirty="0" smtClean="0"/>
              <a:t>Shell</a:t>
            </a:r>
          </a:p>
          <a:p>
            <a:r>
              <a:rPr lang="en-US" dirty="0" smtClean="0"/>
              <a:t>Server Side</a:t>
            </a:r>
          </a:p>
          <a:p>
            <a:pPr lvl="1"/>
            <a:r>
              <a:rPr lang="en-US" smtClean="0"/>
              <a:t>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89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HTML form validation can be done by JavaScript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Client side validation takes load off server</a:t>
            </a:r>
          </a:p>
          <a:p>
            <a:r>
              <a:rPr lang="en-US" b="0" dirty="0"/>
              <a:t>JavaScript Validation API</a:t>
            </a:r>
          </a:p>
          <a:p>
            <a:r>
              <a:rPr lang="en-US" b="0" dirty="0"/>
              <a:t>See http://www.w3schools.com/js/js_validation.asp</a:t>
            </a:r>
          </a:p>
        </p:txBody>
      </p:sp>
    </p:spTree>
    <p:extLst>
      <p:ext uri="{BB962C8B-B14F-4D97-AF65-F5344CB8AC3E}">
        <p14:creationId xmlns:p14="http://schemas.microsoft.com/office/powerpoint/2010/main" val="2494867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off 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Validation using Validation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688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Prototype</a:t>
            </a:r>
          </a:p>
          <a:p>
            <a:r>
              <a:rPr lang="en-US" dirty="0"/>
              <a:t>http://www.w3schools.com/js/js_object_definition.asp</a:t>
            </a:r>
          </a:p>
        </p:txBody>
      </p:sp>
    </p:spTree>
    <p:extLst>
      <p:ext uri="{BB962C8B-B14F-4D97-AF65-F5344CB8AC3E}">
        <p14:creationId xmlns:p14="http://schemas.microsoft.com/office/powerpoint/2010/main" val="12571686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Parameters</a:t>
            </a:r>
          </a:p>
          <a:p>
            <a:r>
              <a:rPr lang="en-US" dirty="0" smtClean="0"/>
              <a:t>Invocation</a:t>
            </a:r>
          </a:p>
          <a:p>
            <a:r>
              <a:rPr lang="en-US" dirty="0" smtClean="0"/>
              <a:t>Closures</a:t>
            </a:r>
          </a:p>
          <a:p>
            <a:r>
              <a:rPr lang="en-US" dirty="0"/>
              <a:t>http://www.w3schools.com/js/js_function_definition.asp</a:t>
            </a:r>
          </a:p>
        </p:txBody>
      </p:sp>
    </p:spTree>
    <p:extLst>
      <p:ext uri="{BB962C8B-B14F-4D97-AF65-F5344CB8AC3E}">
        <p14:creationId xmlns:p14="http://schemas.microsoft.com/office/powerpoint/2010/main" val="7759517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Write an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Extension Tutorial</a:t>
            </a:r>
          </a:p>
          <a:p>
            <a:pPr lvl="1"/>
            <a:r>
              <a:rPr lang="en-US" dirty="0" smtClean="0"/>
              <a:t>https://developer.chrome.com/extensions/getstarted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6566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nscc_v1">
  <a:themeElements>
    <a:clrScheme name="1_nscc_v1 5">
      <a:dk1>
        <a:srgbClr val="777777"/>
      </a:dk1>
      <a:lt1>
        <a:srgbClr val="F8F8F8"/>
      </a:lt1>
      <a:dk2>
        <a:srgbClr val="10497E"/>
      </a:dk2>
      <a:lt2>
        <a:srgbClr val="8F8F93"/>
      </a:lt2>
      <a:accent1>
        <a:srgbClr val="2267AE"/>
      </a:accent1>
      <a:accent2>
        <a:srgbClr val="8EBBE5"/>
      </a:accent2>
      <a:accent3>
        <a:srgbClr val="FBFBFB"/>
      </a:accent3>
      <a:accent4>
        <a:srgbClr val="656565"/>
      </a:accent4>
      <a:accent5>
        <a:srgbClr val="ABB8D3"/>
      </a:accent5>
      <a:accent6>
        <a:srgbClr val="80A9CF"/>
      </a:accent6>
      <a:hlink>
        <a:srgbClr val="000000"/>
      </a:hlink>
      <a:folHlink>
        <a:srgbClr val="808080"/>
      </a:folHlink>
    </a:clrScheme>
    <a:fontScheme name="1_nscc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rgbClr val="7BB65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rgbClr val="7BB65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itchFamily="34" charset="0"/>
          </a:defRPr>
        </a:defPPr>
      </a:lstStyle>
    </a:lnDef>
  </a:objectDefaults>
  <a:extraClrSchemeLst>
    <a:extraClrScheme>
      <a:clrScheme name="1_nscc_v1 1">
        <a:dk1>
          <a:srgbClr val="8F8F93"/>
        </a:dk1>
        <a:lt1>
          <a:srgbClr val="FFFFFF"/>
        </a:lt1>
        <a:dk2>
          <a:srgbClr val="10497E"/>
        </a:dk2>
        <a:lt2>
          <a:srgbClr val="C7C8CA"/>
        </a:lt2>
        <a:accent1>
          <a:srgbClr val="2267AE"/>
        </a:accent1>
        <a:accent2>
          <a:srgbClr val="8EBBE5"/>
        </a:accent2>
        <a:accent3>
          <a:srgbClr val="AAB1C0"/>
        </a:accent3>
        <a:accent4>
          <a:srgbClr val="DADADA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scc_v1 2">
        <a:dk1>
          <a:srgbClr val="000000"/>
        </a:dk1>
        <a:lt1>
          <a:srgbClr val="F8F8F8"/>
        </a:lt1>
        <a:dk2>
          <a:srgbClr val="C7C8CA"/>
        </a:dk2>
        <a:lt2>
          <a:srgbClr val="8F8F93"/>
        </a:lt2>
        <a:accent1>
          <a:srgbClr val="2267AE"/>
        </a:accent1>
        <a:accent2>
          <a:srgbClr val="8EBBE5"/>
        </a:accent2>
        <a:accent3>
          <a:srgbClr val="FBFBFB"/>
        </a:accent3>
        <a:accent4>
          <a:srgbClr val="000000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scc_v1 3">
        <a:dk1>
          <a:srgbClr val="8F8F93"/>
        </a:dk1>
        <a:lt1>
          <a:srgbClr val="F8F8F8"/>
        </a:lt1>
        <a:dk2>
          <a:srgbClr val="C7C8CA"/>
        </a:dk2>
        <a:lt2>
          <a:srgbClr val="8F8F93"/>
        </a:lt2>
        <a:accent1>
          <a:srgbClr val="2267AE"/>
        </a:accent1>
        <a:accent2>
          <a:srgbClr val="8EBBE5"/>
        </a:accent2>
        <a:accent3>
          <a:srgbClr val="FBFBFB"/>
        </a:accent3>
        <a:accent4>
          <a:srgbClr val="79797D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scc_v1 4">
        <a:dk1>
          <a:srgbClr val="10497E"/>
        </a:dk1>
        <a:lt1>
          <a:srgbClr val="F8F8F8"/>
        </a:lt1>
        <a:dk2>
          <a:srgbClr val="C7C8CA"/>
        </a:dk2>
        <a:lt2>
          <a:srgbClr val="8F8F93"/>
        </a:lt2>
        <a:accent1>
          <a:srgbClr val="2267AE"/>
        </a:accent1>
        <a:accent2>
          <a:srgbClr val="8EBBE5"/>
        </a:accent2>
        <a:accent3>
          <a:srgbClr val="FBFBFB"/>
        </a:accent3>
        <a:accent4>
          <a:srgbClr val="0C3D6B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scc_v1 5">
        <a:dk1>
          <a:srgbClr val="777777"/>
        </a:dk1>
        <a:lt1>
          <a:srgbClr val="F8F8F8"/>
        </a:lt1>
        <a:dk2>
          <a:srgbClr val="10497E"/>
        </a:dk2>
        <a:lt2>
          <a:srgbClr val="8F8F93"/>
        </a:lt2>
        <a:accent1>
          <a:srgbClr val="2267AE"/>
        </a:accent1>
        <a:accent2>
          <a:srgbClr val="8EBBE5"/>
        </a:accent2>
        <a:accent3>
          <a:srgbClr val="FBFBFB"/>
        </a:accent3>
        <a:accent4>
          <a:srgbClr val="656565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scc_v1">
  <a:themeElements>
    <a:clrScheme name="nscc_v1 5">
      <a:dk1>
        <a:srgbClr val="777777"/>
      </a:dk1>
      <a:lt1>
        <a:srgbClr val="F8F8F8"/>
      </a:lt1>
      <a:dk2>
        <a:srgbClr val="10497E"/>
      </a:dk2>
      <a:lt2>
        <a:srgbClr val="8F8F93"/>
      </a:lt2>
      <a:accent1>
        <a:srgbClr val="2267AE"/>
      </a:accent1>
      <a:accent2>
        <a:srgbClr val="8EBBE5"/>
      </a:accent2>
      <a:accent3>
        <a:srgbClr val="FBFBFB"/>
      </a:accent3>
      <a:accent4>
        <a:srgbClr val="656565"/>
      </a:accent4>
      <a:accent5>
        <a:srgbClr val="ABB8D3"/>
      </a:accent5>
      <a:accent6>
        <a:srgbClr val="80A9CF"/>
      </a:accent6>
      <a:hlink>
        <a:srgbClr val="000000"/>
      </a:hlink>
      <a:folHlink>
        <a:srgbClr val="808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rgbClr val="7BB65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rgbClr val="7BB65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itchFamily="34" charset="0"/>
          </a:defRPr>
        </a:defPPr>
      </a:lstStyle>
    </a:lnDef>
  </a:objectDefaults>
  <a:extraClrSchemeLst>
    <a:extraClrScheme>
      <a:clrScheme name="nscc_v1 1">
        <a:dk1>
          <a:srgbClr val="8F8F93"/>
        </a:dk1>
        <a:lt1>
          <a:srgbClr val="FFFFFF"/>
        </a:lt1>
        <a:dk2>
          <a:srgbClr val="10497E"/>
        </a:dk2>
        <a:lt2>
          <a:srgbClr val="C7C8CA"/>
        </a:lt2>
        <a:accent1>
          <a:srgbClr val="2267AE"/>
        </a:accent1>
        <a:accent2>
          <a:srgbClr val="8EBBE5"/>
        </a:accent2>
        <a:accent3>
          <a:srgbClr val="AAB1C0"/>
        </a:accent3>
        <a:accent4>
          <a:srgbClr val="DADADA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cc_v1 2">
        <a:dk1>
          <a:srgbClr val="000000"/>
        </a:dk1>
        <a:lt1>
          <a:srgbClr val="F8F8F8"/>
        </a:lt1>
        <a:dk2>
          <a:srgbClr val="C7C8CA"/>
        </a:dk2>
        <a:lt2>
          <a:srgbClr val="8F8F93"/>
        </a:lt2>
        <a:accent1>
          <a:srgbClr val="2267AE"/>
        </a:accent1>
        <a:accent2>
          <a:srgbClr val="8EBBE5"/>
        </a:accent2>
        <a:accent3>
          <a:srgbClr val="FBFBFB"/>
        </a:accent3>
        <a:accent4>
          <a:srgbClr val="000000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cc_v1 3">
        <a:dk1>
          <a:srgbClr val="8F8F93"/>
        </a:dk1>
        <a:lt1>
          <a:srgbClr val="F8F8F8"/>
        </a:lt1>
        <a:dk2>
          <a:srgbClr val="C7C8CA"/>
        </a:dk2>
        <a:lt2>
          <a:srgbClr val="8F8F93"/>
        </a:lt2>
        <a:accent1>
          <a:srgbClr val="2267AE"/>
        </a:accent1>
        <a:accent2>
          <a:srgbClr val="8EBBE5"/>
        </a:accent2>
        <a:accent3>
          <a:srgbClr val="FBFBFB"/>
        </a:accent3>
        <a:accent4>
          <a:srgbClr val="79797D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cc_v1 4">
        <a:dk1>
          <a:srgbClr val="10497E"/>
        </a:dk1>
        <a:lt1>
          <a:srgbClr val="F8F8F8"/>
        </a:lt1>
        <a:dk2>
          <a:srgbClr val="C7C8CA"/>
        </a:dk2>
        <a:lt2>
          <a:srgbClr val="8F8F93"/>
        </a:lt2>
        <a:accent1>
          <a:srgbClr val="2267AE"/>
        </a:accent1>
        <a:accent2>
          <a:srgbClr val="8EBBE5"/>
        </a:accent2>
        <a:accent3>
          <a:srgbClr val="FBFBFB"/>
        </a:accent3>
        <a:accent4>
          <a:srgbClr val="0C3D6B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cc_v1 5">
        <a:dk1>
          <a:srgbClr val="777777"/>
        </a:dk1>
        <a:lt1>
          <a:srgbClr val="F8F8F8"/>
        </a:lt1>
        <a:dk2>
          <a:srgbClr val="10497E"/>
        </a:dk2>
        <a:lt2>
          <a:srgbClr val="8F8F93"/>
        </a:lt2>
        <a:accent1>
          <a:srgbClr val="2267AE"/>
        </a:accent1>
        <a:accent2>
          <a:srgbClr val="8EBBE5"/>
        </a:accent2>
        <a:accent3>
          <a:srgbClr val="FBFBFB"/>
        </a:accent3>
        <a:accent4>
          <a:srgbClr val="656565"/>
        </a:accent4>
        <a:accent5>
          <a:srgbClr val="ABB8D3"/>
        </a:accent5>
        <a:accent6>
          <a:srgbClr val="80A9CF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98919640BE0B4093F535705A727047" ma:contentTypeVersion="0" ma:contentTypeDescription="Create a new document." ma:contentTypeScope="" ma:versionID="071ec1bc831fcc199fb6c1071b16015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C87F13-061B-41F2-B3B0-83D3B4ADC0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49480D7-E37D-4C3A-99D0-D4C644A8E0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7117</TotalTime>
  <Words>184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Times</vt:lpstr>
      <vt:lpstr>Times New Roman</vt:lpstr>
      <vt:lpstr>Trebuchet MS</vt:lpstr>
      <vt:lpstr>1_nscc_v1</vt:lpstr>
      <vt:lpstr>nscc_v1</vt:lpstr>
      <vt:lpstr>Further Javascript</vt:lpstr>
      <vt:lpstr>Overview</vt:lpstr>
      <vt:lpstr>Uses Outside Web pages</vt:lpstr>
      <vt:lpstr>Uses Outside Web pages 2</vt:lpstr>
      <vt:lpstr>JS Forms</vt:lpstr>
      <vt:lpstr>Finish off Class Exercise</vt:lpstr>
      <vt:lpstr>JavaScript Objects</vt:lpstr>
      <vt:lpstr>JavaScript Functions </vt:lpstr>
      <vt:lpstr>Exercise: Write an 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NSCC PowerPoint Template</dc:title>
  <dc:creator>NSCC</dc:creator>
  <dc:description>Executive summary of larger AOL Devices writeup</dc:description>
  <cp:lastModifiedBy>O'Driscoll,Ronan</cp:lastModifiedBy>
  <cp:revision>265</cp:revision>
  <cp:lastPrinted>2002-03-12T17:59:20Z</cp:lastPrinted>
  <dcterms:created xsi:type="dcterms:W3CDTF">2009-09-16T16:20:19Z</dcterms:created>
  <dcterms:modified xsi:type="dcterms:W3CDTF">2017-01-20T12:58:11Z</dcterms:modified>
</cp:coreProperties>
</file>