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sldIdLst>
    <p:sldId id="256" r:id="rId2"/>
  </p:sldIdLst>
  <p:sldSz cx="30275213" cy="42803763"/>
  <p:notesSz cx="6858000" cy="9144000"/>
  <p:defaultTextStyle>
    <a:defPPr>
      <a:defRPr lang="fr-FR"/>
    </a:defPPr>
    <a:lvl1pPr marL="0" algn="l" defTabSz="3507576" rtl="0" eaLnBrk="1" latinLnBrk="0" hangingPunct="1">
      <a:defRPr sz="6905" kern="1200">
        <a:solidFill>
          <a:schemeClr val="tx1"/>
        </a:solidFill>
        <a:latin typeface="+mn-lt"/>
        <a:ea typeface="+mn-ea"/>
        <a:cs typeface="+mn-cs"/>
      </a:defRPr>
    </a:lvl1pPr>
    <a:lvl2pPr marL="1753788" algn="l" defTabSz="3507576" rtl="0" eaLnBrk="1" latinLnBrk="0" hangingPunct="1">
      <a:defRPr sz="6905" kern="1200">
        <a:solidFill>
          <a:schemeClr val="tx1"/>
        </a:solidFill>
        <a:latin typeface="+mn-lt"/>
        <a:ea typeface="+mn-ea"/>
        <a:cs typeface="+mn-cs"/>
      </a:defRPr>
    </a:lvl2pPr>
    <a:lvl3pPr marL="3507576" algn="l" defTabSz="3507576" rtl="0" eaLnBrk="1" latinLnBrk="0" hangingPunct="1">
      <a:defRPr sz="6905" kern="1200">
        <a:solidFill>
          <a:schemeClr val="tx1"/>
        </a:solidFill>
        <a:latin typeface="+mn-lt"/>
        <a:ea typeface="+mn-ea"/>
        <a:cs typeface="+mn-cs"/>
      </a:defRPr>
    </a:lvl3pPr>
    <a:lvl4pPr marL="5261366" algn="l" defTabSz="3507576" rtl="0" eaLnBrk="1" latinLnBrk="0" hangingPunct="1">
      <a:defRPr sz="6905" kern="1200">
        <a:solidFill>
          <a:schemeClr val="tx1"/>
        </a:solidFill>
        <a:latin typeface="+mn-lt"/>
        <a:ea typeface="+mn-ea"/>
        <a:cs typeface="+mn-cs"/>
      </a:defRPr>
    </a:lvl4pPr>
    <a:lvl5pPr marL="7015154" algn="l" defTabSz="3507576" rtl="0" eaLnBrk="1" latinLnBrk="0" hangingPunct="1">
      <a:defRPr sz="6905" kern="1200">
        <a:solidFill>
          <a:schemeClr val="tx1"/>
        </a:solidFill>
        <a:latin typeface="+mn-lt"/>
        <a:ea typeface="+mn-ea"/>
        <a:cs typeface="+mn-cs"/>
      </a:defRPr>
    </a:lvl5pPr>
    <a:lvl6pPr marL="8768942" algn="l" defTabSz="3507576" rtl="0" eaLnBrk="1" latinLnBrk="0" hangingPunct="1">
      <a:defRPr sz="6905" kern="1200">
        <a:solidFill>
          <a:schemeClr val="tx1"/>
        </a:solidFill>
        <a:latin typeface="+mn-lt"/>
        <a:ea typeface="+mn-ea"/>
        <a:cs typeface="+mn-cs"/>
      </a:defRPr>
    </a:lvl6pPr>
    <a:lvl7pPr marL="10522730" algn="l" defTabSz="3507576" rtl="0" eaLnBrk="1" latinLnBrk="0" hangingPunct="1">
      <a:defRPr sz="6905" kern="1200">
        <a:solidFill>
          <a:schemeClr val="tx1"/>
        </a:solidFill>
        <a:latin typeface="+mn-lt"/>
        <a:ea typeface="+mn-ea"/>
        <a:cs typeface="+mn-cs"/>
      </a:defRPr>
    </a:lvl7pPr>
    <a:lvl8pPr marL="12276519" algn="l" defTabSz="3507576" rtl="0" eaLnBrk="1" latinLnBrk="0" hangingPunct="1">
      <a:defRPr sz="6905" kern="1200">
        <a:solidFill>
          <a:schemeClr val="tx1"/>
        </a:solidFill>
        <a:latin typeface="+mn-lt"/>
        <a:ea typeface="+mn-ea"/>
        <a:cs typeface="+mn-cs"/>
      </a:defRPr>
    </a:lvl8pPr>
    <a:lvl9pPr marL="14030307" algn="l" defTabSz="3507576"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66"/>
    <p:restoredTop sz="94643"/>
  </p:normalViewPr>
  <p:slideViewPr>
    <p:cSldViewPr snapToGrid="0" snapToObjects="1">
      <p:cViewPr>
        <p:scale>
          <a:sx n="57" d="100"/>
          <a:sy n="57" d="100"/>
        </p:scale>
        <p:origin x="576" y="224"/>
      </p:cViewPr>
      <p:guideLst>
        <p:guide orient="horz" pos="13481"/>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smtClean="0"/>
              <a:t>Cliquez et modifiez le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18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98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052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28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361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smtClean="0"/>
              <a:t>Cliquez et modifiez le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964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06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smtClean="0"/>
              <a:t>Cliquez pour 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smtClean="0"/>
              <a:t>Cliquez pour 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030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7577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3388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smtClean="0"/>
              <a:t>Cliquez et modifiez le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1/29/17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685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1/29/17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6856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764DE79-268F-4C1A-8933-263129D2AF90}" type="datetimeFigureOut">
              <a:rPr lang="en-US" dirty="0"/>
              <a:t>1/29/17</a:t>
            </a:fld>
            <a:endParaRPr lang="en-US"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2446984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5934" y="4643388"/>
            <a:ext cx="6372664" cy="4381205"/>
          </a:xfrm>
          <a:prstGeom prst="rect">
            <a:avLst/>
          </a:prstGeom>
        </p:spPr>
      </p:pic>
      <p:sp>
        <p:nvSpPr>
          <p:cNvPr id="3" name="Rectangle 2"/>
          <p:cNvSpPr/>
          <p:nvPr/>
        </p:nvSpPr>
        <p:spPr>
          <a:xfrm>
            <a:off x="-2" y="0"/>
            <a:ext cx="26658889" cy="1727200"/>
          </a:xfrm>
          <a:prstGeom prst="rect">
            <a:avLst/>
          </a:prstGeom>
          <a:solidFill>
            <a:srgbClr val="99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Century Gothic"/>
              <a:ea typeface=""/>
              <a:cs typeface=""/>
            </a:endParaRPr>
          </a:p>
        </p:txBody>
      </p:sp>
      <p:sp>
        <p:nvSpPr>
          <p:cNvPr id="4" name="Title 1"/>
          <p:cNvSpPr txBox="1">
            <a:spLocks/>
          </p:cNvSpPr>
          <p:nvPr/>
        </p:nvSpPr>
        <p:spPr>
          <a:xfrm>
            <a:off x="162461" y="469251"/>
            <a:ext cx="26278571" cy="111941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CH" sz="6000" b="1" i="0" u="none" strike="noStrike" kern="1200" cap="none" spc="0" normalizeH="0" baseline="0" noProof="0" dirty="0" err="1" smtClean="0">
                <a:ln>
                  <a:noFill/>
                </a:ln>
                <a:solidFill>
                  <a:schemeClr val="bg1"/>
                </a:solidFill>
                <a:effectLst/>
                <a:uLnTx/>
                <a:uFillTx/>
                <a:latin typeface="Century Gothic"/>
                <a:ea typeface=""/>
                <a:cs typeface=""/>
              </a:rPr>
              <a:t>Applied</a:t>
            </a:r>
            <a:r>
              <a:rPr kumimoji="0" lang="fr-CH" sz="6000" b="1" i="0" u="none" strike="noStrike" kern="1200" cap="none" spc="0" normalizeH="0" noProof="0" dirty="0" smtClean="0">
                <a:ln>
                  <a:noFill/>
                </a:ln>
                <a:solidFill>
                  <a:schemeClr val="bg1"/>
                </a:solidFill>
                <a:effectLst/>
                <a:uLnTx/>
                <a:uFillTx/>
                <a:latin typeface="Century Gothic"/>
                <a:ea typeface=""/>
                <a:cs typeface=""/>
              </a:rPr>
              <a:t> Data </a:t>
            </a:r>
            <a:r>
              <a:rPr kumimoji="0" lang="fr-CH" sz="6000" b="1" i="0" u="none" strike="noStrike" kern="1200" cap="none" spc="0" normalizeH="0" noProof="0" dirty="0" err="1" smtClean="0">
                <a:ln>
                  <a:noFill/>
                </a:ln>
                <a:solidFill>
                  <a:schemeClr val="bg1"/>
                </a:solidFill>
                <a:effectLst/>
                <a:uLnTx/>
                <a:uFillTx/>
                <a:latin typeface="Century Gothic"/>
                <a:ea typeface=""/>
                <a:cs typeface=""/>
              </a:rPr>
              <a:t>Analysis</a:t>
            </a:r>
            <a:r>
              <a:rPr kumimoji="0" lang="fr-CH" sz="6000" b="1" i="0" u="none" strike="noStrike" kern="1200" cap="none" spc="0" normalizeH="0" noProof="0" dirty="0" smtClean="0">
                <a:ln>
                  <a:noFill/>
                </a:ln>
                <a:solidFill>
                  <a:schemeClr val="bg1"/>
                </a:solidFill>
                <a:effectLst/>
                <a:uLnTx/>
                <a:uFillTx/>
                <a:latin typeface="Century Gothic"/>
                <a:ea typeface=""/>
                <a:cs typeface=""/>
              </a:rPr>
              <a:t> </a:t>
            </a:r>
            <a:r>
              <a:rPr kumimoji="0" lang="mr-IN" sz="6000" b="1" i="0" u="none" strike="noStrike" kern="1200" cap="none" spc="0" normalizeH="0" noProof="0" dirty="0" smtClean="0">
                <a:ln>
                  <a:noFill/>
                </a:ln>
                <a:solidFill>
                  <a:schemeClr val="bg1"/>
                </a:solidFill>
                <a:effectLst/>
                <a:uLnTx/>
                <a:uFillTx/>
                <a:latin typeface="Century Gothic"/>
                <a:ea typeface=""/>
                <a:cs typeface=""/>
              </a:rPr>
              <a:t>–</a:t>
            </a:r>
            <a:r>
              <a:rPr kumimoji="0" lang="fr-CH" sz="6000" b="1" i="0" u="none" strike="noStrike" kern="1200" cap="none" spc="0" normalizeH="0" noProof="0" dirty="0" smtClean="0">
                <a:ln>
                  <a:noFill/>
                </a:ln>
                <a:solidFill>
                  <a:schemeClr val="bg1"/>
                </a:solidFill>
                <a:effectLst/>
                <a:uLnTx/>
                <a:uFillTx/>
                <a:latin typeface="Century Gothic"/>
                <a:ea typeface=""/>
                <a:cs typeface=""/>
              </a:rPr>
              <a:t> Le Temps </a:t>
            </a:r>
            <a:r>
              <a:rPr kumimoji="0" lang="fr-CH" sz="6000" b="1" i="0" u="none" strike="noStrike" kern="1200" cap="none" spc="0" normalizeH="0" noProof="0" dirty="0" err="1" smtClean="0">
                <a:ln>
                  <a:noFill/>
                </a:ln>
                <a:solidFill>
                  <a:schemeClr val="bg1"/>
                </a:solidFill>
                <a:effectLst/>
                <a:uLnTx/>
                <a:uFillTx/>
                <a:latin typeface="Century Gothic"/>
                <a:ea typeface=""/>
                <a:cs typeface=""/>
              </a:rPr>
              <a:t>Dataset</a:t>
            </a:r>
            <a:r>
              <a:rPr kumimoji="0" lang="fr-CH" sz="6000" b="1" i="0" u="none" strike="noStrike" kern="1200" cap="none" spc="0" normalizeH="0" noProof="0" dirty="0" smtClean="0">
                <a:ln>
                  <a:noFill/>
                </a:ln>
                <a:solidFill>
                  <a:schemeClr val="bg1"/>
                </a:solidFill>
                <a:effectLst/>
                <a:uLnTx/>
                <a:uFillTx/>
                <a:latin typeface="Century Gothic"/>
                <a:ea typeface=""/>
                <a:cs typeface=""/>
              </a:rPr>
              <a:t> Word </a:t>
            </a:r>
            <a:r>
              <a:rPr kumimoji="0" lang="fr-CH" sz="6000" b="1" i="0" u="none" strike="noStrike" kern="1200" cap="none" spc="0" normalizeH="0" noProof="0" dirty="0" err="1" smtClean="0">
                <a:ln>
                  <a:noFill/>
                </a:ln>
                <a:solidFill>
                  <a:schemeClr val="bg1"/>
                </a:solidFill>
                <a:effectLst/>
                <a:uLnTx/>
                <a:uFillTx/>
                <a:latin typeface="Century Gothic"/>
                <a:ea typeface=""/>
                <a:cs typeface=""/>
              </a:rPr>
              <a:t>Frequency</a:t>
            </a:r>
            <a:r>
              <a:rPr kumimoji="0" lang="fr-CH" sz="6000" b="1" i="0" u="none" strike="noStrike" kern="1200" cap="none" spc="0" normalizeH="0" noProof="0" dirty="0" smtClean="0">
                <a:ln>
                  <a:noFill/>
                </a:ln>
                <a:solidFill>
                  <a:schemeClr val="bg1"/>
                </a:solidFill>
                <a:effectLst/>
                <a:uLnTx/>
                <a:uFillTx/>
                <a:latin typeface="Century Gothic"/>
                <a:ea typeface=""/>
                <a:cs typeface=""/>
              </a:rPr>
              <a:t> </a:t>
            </a:r>
            <a:r>
              <a:rPr kumimoji="0" lang="fr-CH" sz="6000" b="1" i="0" u="none" strike="noStrike" kern="1200" cap="none" spc="0" normalizeH="0" noProof="0" dirty="0" err="1" smtClean="0">
                <a:ln>
                  <a:noFill/>
                </a:ln>
                <a:solidFill>
                  <a:schemeClr val="bg1"/>
                </a:solidFill>
                <a:effectLst/>
                <a:uLnTx/>
                <a:uFillTx/>
                <a:latin typeface="Century Gothic"/>
                <a:ea typeface=""/>
                <a:cs typeface=""/>
              </a:rPr>
              <a:t>Prediction</a:t>
            </a:r>
            <a:endParaRPr kumimoji="0" lang="fr-CH" sz="6000" b="1" i="0" u="none" strike="noStrike" kern="1200" cap="none" spc="0" normalizeH="0" noProof="0" dirty="0" smtClean="0">
              <a:ln>
                <a:noFill/>
              </a:ln>
              <a:solidFill>
                <a:schemeClr val="bg1"/>
              </a:solidFill>
              <a:effectLst/>
              <a:uLnTx/>
              <a:uFillTx/>
              <a:latin typeface="Century Gothic"/>
              <a:ea typeface=""/>
              <a:cs typeface=""/>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fr-CH" sz="4000" b="1" baseline="0" dirty="0" smtClean="0">
                <a:solidFill>
                  <a:schemeClr val="bg1"/>
                </a:solidFill>
                <a:latin typeface="Century Gothic"/>
                <a:ea typeface=""/>
                <a:cs typeface=""/>
              </a:rPr>
              <a:t>Axel</a:t>
            </a:r>
            <a:r>
              <a:rPr lang="fr-CH" sz="4000" b="1" dirty="0" smtClean="0">
                <a:solidFill>
                  <a:schemeClr val="bg1"/>
                </a:solidFill>
                <a:latin typeface="Century Gothic"/>
                <a:ea typeface=""/>
                <a:cs typeface=""/>
              </a:rPr>
              <a:t> De La Harpe, Thomas Vetterli, </a:t>
            </a:r>
            <a:r>
              <a:rPr lang="fr-CH" sz="4000" b="1" dirty="0" err="1" smtClean="0">
                <a:solidFill>
                  <a:schemeClr val="bg1"/>
                </a:solidFill>
                <a:latin typeface="Century Gothic"/>
                <a:ea typeface=""/>
                <a:cs typeface=""/>
              </a:rPr>
              <a:t>Lukman</a:t>
            </a:r>
            <a:r>
              <a:rPr lang="fr-CH" sz="4000" b="1" dirty="0" smtClean="0">
                <a:solidFill>
                  <a:schemeClr val="bg1"/>
                </a:solidFill>
                <a:latin typeface="Century Gothic"/>
                <a:ea typeface=""/>
                <a:cs typeface=""/>
              </a:rPr>
              <a:t> </a:t>
            </a:r>
            <a:r>
              <a:rPr lang="fr-CH" sz="4000" b="1" dirty="0" err="1" smtClean="0">
                <a:solidFill>
                  <a:schemeClr val="bg1"/>
                </a:solidFill>
                <a:latin typeface="Century Gothic"/>
                <a:ea typeface=""/>
                <a:cs typeface=""/>
              </a:rPr>
              <a:t>Olagoke</a:t>
            </a:r>
            <a:r>
              <a:rPr lang="fr-CH" sz="4000" b="1" dirty="0" smtClean="0">
                <a:solidFill>
                  <a:schemeClr val="bg1"/>
                </a:solidFill>
                <a:latin typeface="Century Gothic"/>
                <a:ea typeface=""/>
                <a:cs typeface=""/>
              </a:rPr>
              <a:t> </a:t>
            </a:r>
            <a:r>
              <a:rPr lang="mr-IN" sz="4000" b="1" dirty="0" smtClean="0">
                <a:solidFill>
                  <a:schemeClr val="bg1"/>
                </a:solidFill>
                <a:latin typeface="Century Gothic"/>
                <a:ea typeface=""/>
                <a:cs typeface=""/>
              </a:rPr>
              <a:t>–</a:t>
            </a:r>
            <a:r>
              <a:rPr lang="fr-CH" sz="4000" b="1" dirty="0" smtClean="0">
                <a:solidFill>
                  <a:schemeClr val="bg1"/>
                </a:solidFill>
                <a:latin typeface="Century Gothic"/>
                <a:ea typeface=""/>
                <a:cs typeface=""/>
              </a:rPr>
              <a:t> </a:t>
            </a:r>
            <a:r>
              <a:rPr lang="fr-CH" sz="4000" b="1" dirty="0" err="1" smtClean="0">
                <a:solidFill>
                  <a:schemeClr val="bg1"/>
                </a:solidFill>
                <a:latin typeface="Century Gothic"/>
                <a:ea typeface=""/>
                <a:cs typeface=""/>
              </a:rPr>
              <a:t>January</a:t>
            </a:r>
            <a:r>
              <a:rPr lang="fr-CH" sz="4000" b="1" dirty="0" smtClean="0">
                <a:solidFill>
                  <a:schemeClr val="bg1"/>
                </a:solidFill>
                <a:latin typeface="Century Gothic"/>
                <a:ea typeface=""/>
                <a:cs typeface=""/>
              </a:rPr>
              <a:t> 2017</a:t>
            </a:r>
            <a:endParaRPr kumimoji="0" lang="fr-CH" sz="4000" b="1" i="0" u="none" strike="noStrike" kern="1200" cap="none" spc="0" normalizeH="0" baseline="0" noProof="0" dirty="0">
              <a:ln>
                <a:noFill/>
              </a:ln>
              <a:solidFill>
                <a:schemeClr val="bg1"/>
              </a:solidFill>
              <a:effectLst/>
              <a:uLnTx/>
              <a:uFillTx/>
              <a:latin typeface="Century Gothic"/>
              <a:ea typeface=""/>
              <a:cs typeface=""/>
            </a:endParaRPr>
          </a:p>
        </p:txBody>
      </p:sp>
      <p:pic>
        <p:nvPicPr>
          <p:cNvPr id="1026" name="Picture 2" descr="https://encrypted-tbn2.gstatic.com/images?q=tbn:ANd9GcQuFFZOWCJYRgmPkXz0VkBTUDvxREeWdZIma4mupYDgMpLxq8AnUzg1Wr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8888" y="0"/>
            <a:ext cx="3616324" cy="1727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413" y="6503994"/>
            <a:ext cx="5323030" cy="738044"/>
          </a:xfrm>
          <a:prstGeom prst="rect">
            <a:avLst/>
          </a:prstGeom>
        </p:spPr>
      </p:pic>
      <p:sp>
        <p:nvSpPr>
          <p:cNvPr id="9" name="TextBox 8"/>
          <p:cNvSpPr txBox="1"/>
          <p:nvPr/>
        </p:nvSpPr>
        <p:spPr>
          <a:xfrm>
            <a:off x="10956000" y="3083131"/>
            <a:ext cx="8803968" cy="7232749"/>
          </a:xfrm>
          <a:prstGeom prst="rect">
            <a:avLst/>
          </a:prstGeom>
          <a:noFill/>
        </p:spPr>
        <p:txBody>
          <a:bodyPr wrap="square" rtlCol="0">
            <a:spAutoFit/>
          </a:bodyPr>
          <a:lstStyle/>
          <a:p>
            <a:pPr>
              <a:buClr>
                <a:srgbClr val="990000"/>
              </a:buClr>
            </a:pPr>
            <a:r>
              <a:rPr lang="fr-CH" sz="4000" b="1" dirty="0" smtClean="0">
                <a:solidFill>
                  <a:srgbClr val="333333"/>
                </a:solidFill>
                <a:latin typeface="Century Gothic"/>
              </a:rPr>
              <a:t>Data </a:t>
            </a:r>
            <a:r>
              <a:rPr lang="fr-CH" sz="4000" b="1" dirty="0" smtClean="0">
                <a:solidFill>
                  <a:srgbClr val="333333"/>
                </a:solidFill>
                <a:latin typeface="Century Gothic"/>
              </a:rPr>
              <a:t>Extraction</a:t>
            </a:r>
            <a:endParaRPr lang="fr-CH" sz="4000" b="1" dirty="0" smtClean="0">
              <a:solidFill>
                <a:srgbClr val="333333"/>
              </a:solidFill>
              <a:latin typeface="Century Gothic"/>
            </a:endParaRPr>
          </a:p>
          <a:p>
            <a:pPr marL="914400" indent="-914400">
              <a:buClr>
                <a:srgbClr val="990000"/>
              </a:buClr>
              <a:buFont typeface="+mj-lt"/>
              <a:buAutoNum type="arabicPeriod"/>
            </a:pPr>
            <a:r>
              <a:rPr lang="fr-CH" sz="2800" dirty="0" err="1" smtClean="0">
                <a:solidFill>
                  <a:srgbClr val="333333"/>
                </a:solidFill>
                <a:latin typeface="Century Gothic"/>
              </a:rPr>
              <a:t>Removal</a:t>
            </a:r>
            <a:r>
              <a:rPr lang="fr-CH" sz="2800" dirty="0" smtClean="0">
                <a:solidFill>
                  <a:srgbClr val="333333"/>
                </a:solidFill>
                <a:latin typeface="Century Gothic"/>
              </a:rPr>
              <a:t> of </a:t>
            </a:r>
            <a:r>
              <a:rPr lang="fr-CH" sz="2800" dirty="0" err="1" smtClean="0">
                <a:solidFill>
                  <a:srgbClr val="333333"/>
                </a:solidFill>
                <a:latin typeface="Century Gothic"/>
              </a:rPr>
              <a:t>punctuation</a:t>
            </a:r>
            <a:r>
              <a:rPr lang="fr-CH" sz="2800" dirty="0" smtClean="0">
                <a:solidFill>
                  <a:srgbClr val="333333"/>
                </a:solidFill>
                <a:latin typeface="Century Gothic"/>
              </a:rPr>
              <a:t> / </a:t>
            </a:r>
            <a:r>
              <a:rPr lang="fr-CH" sz="2800" dirty="0" err="1" smtClean="0">
                <a:solidFill>
                  <a:srgbClr val="333333"/>
                </a:solidFill>
                <a:latin typeface="Century Gothic"/>
              </a:rPr>
              <a:t>numbers</a:t>
            </a:r>
            <a:r>
              <a:rPr lang="fr-CH" sz="2800" dirty="0" smtClean="0">
                <a:solidFill>
                  <a:srgbClr val="333333"/>
                </a:solidFill>
                <a:latin typeface="Century Gothic"/>
              </a:rPr>
              <a:t> </a:t>
            </a:r>
          </a:p>
          <a:p>
            <a:pPr marL="914400" indent="-914400">
              <a:buClr>
                <a:srgbClr val="990000"/>
              </a:buClr>
              <a:buFont typeface="+mj-lt"/>
              <a:buAutoNum type="arabicPeriod"/>
            </a:pPr>
            <a:r>
              <a:rPr lang="fr-CH" sz="2800" dirty="0" err="1" smtClean="0">
                <a:solidFill>
                  <a:srgbClr val="333333"/>
                </a:solidFill>
                <a:latin typeface="Century Gothic"/>
              </a:rPr>
              <a:t>Removal</a:t>
            </a:r>
            <a:r>
              <a:rPr lang="fr-CH" sz="2800" dirty="0" smtClean="0">
                <a:solidFill>
                  <a:srgbClr val="333333"/>
                </a:solidFill>
                <a:latin typeface="Century Gothic"/>
              </a:rPr>
              <a:t> of French stop </a:t>
            </a:r>
            <a:r>
              <a:rPr lang="fr-CH" sz="2800" dirty="0" err="1" smtClean="0">
                <a:solidFill>
                  <a:srgbClr val="333333"/>
                </a:solidFill>
                <a:latin typeface="Century Gothic"/>
              </a:rPr>
              <a:t>words</a:t>
            </a:r>
            <a:endParaRPr lang="fr-CH" sz="2800" dirty="0" smtClean="0">
              <a:solidFill>
                <a:srgbClr val="333333"/>
              </a:solidFill>
              <a:latin typeface="Century Gothic"/>
            </a:endParaRPr>
          </a:p>
          <a:p>
            <a:pPr marL="914400" indent="-914400">
              <a:buClr>
                <a:srgbClr val="990000"/>
              </a:buClr>
              <a:buFont typeface="+mj-lt"/>
              <a:buAutoNum type="arabicPeriod"/>
            </a:pPr>
            <a:r>
              <a:rPr lang="fr-CH" sz="2800" dirty="0" smtClean="0">
                <a:solidFill>
                  <a:srgbClr val="333333"/>
                </a:solidFill>
                <a:latin typeface="Century Gothic"/>
              </a:rPr>
              <a:t>Custom </a:t>
            </a:r>
            <a:r>
              <a:rPr lang="fr-CH" sz="2800" dirty="0" smtClean="0">
                <a:solidFill>
                  <a:srgbClr val="333333"/>
                </a:solidFill>
                <a:latin typeface="Century Gothic"/>
              </a:rPr>
              <a:t>NLTK </a:t>
            </a:r>
            <a:r>
              <a:rPr lang="fr-CH" sz="2800" dirty="0" err="1" smtClean="0">
                <a:solidFill>
                  <a:srgbClr val="333333"/>
                </a:solidFill>
                <a:latin typeface="Century Gothic"/>
              </a:rPr>
              <a:t>processing</a:t>
            </a:r>
            <a:r>
              <a:rPr lang="fr-CH" sz="2800" dirty="0" smtClean="0">
                <a:solidFill>
                  <a:srgbClr val="333333"/>
                </a:solidFill>
                <a:latin typeface="Century Gothic"/>
              </a:rPr>
              <a:t>:</a:t>
            </a:r>
          </a:p>
          <a:p>
            <a:pPr marL="2668188" lvl="1" indent="-914400">
              <a:buClr>
                <a:srgbClr val="990000"/>
              </a:buClr>
              <a:buFont typeface="Arial" charset="0"/>
              <a:buChar char="•"/>
            </a:pPr>
            <a:r>
              <a:rPr lang="fr-CH" sz="2800" dirty="0" err="1" smtClean="0">
                <a:solidFill>
                  <a:srgbClr val="333333"/>
                </a:solidFill>
                <a:latin typeface="Century Gothic"/>
              </a:rPr>
              <a:t>Singular</a:t>
            </a:r>
            <a:r>
              <a:rPr lang="fr-CH" sz="2800" dirty="0" smtClean="0">
                <a:solidFill>
                  <a:srgbClr val="333333"/>
                </a:solidFill>
                <a:latin typeface="Century Gothic"/>
              </a:rPr>
              <a:t> / Plural</a:t>
            </a:r>
          </a:p>
          <a:p>
            <a:pPr marL="2668188" lvl="1" indent="-914400">
              <a:buClr>
                <a:srgbClr val="990000"/>
              </a:buClr>
              <a:buFont typeface="Arial" charset="0"/>
              <a:buChar char="•"/>
            </a:pPr>
            <a:r>
              <a:rPr lang="fr-CH" sz="2800" dirty="0" smtClean="0">
                <a:solidFill>
                  <a:srgbClr val="333333"/>
                </a:solidFill>
                <a:latin typeface="Century Gothic"/>
              </a:rPr>
              <a:t>Masculin / Féminin</a:t>
            </a:r>
          </a:p>
          <a:p>
            <a:pPr marL="2668188" lvl="1" indent="-914400">
              <a:buClr>
                <a:srgbClr val="990000"/>
              </a:buClr>
              <a:buFont typeface="Arial" charset="0"/>
              <a:buChar char="•"/>
            </a:pPr>
            <a:r>
              <a:rPr lang="fr-CH" sz="2800" dirty="0" err="1" smtClean="0">
                <a:solidFill>
                  <a:srgbClr val="333333"/>
                </a:solidFill>
                <a:latin typeface="Century Gothic"/>
              </a:rPr>
              <a:t>Verbs</a:t>
            </a:r>
            <a:r>
              <a:rPr lang="fr-CH" sz="2800" dirty="0" smtClean="0">
                <a:solidFill>
                  <a:srgbClr val="333333"/>
                </a:solidFill>
                <a:latin typeface="Century Gothic"/>
              </a:rPr>
              <a:t> and </a:t>
            </a:r>
            <a:r>
              <a:rPr lang="fr-CH" sz="2800" dirty="0" err="1" smtClean="0">
                <a:solidFill>
                  <a:srgbClr val="333333"/>
                </a:solidFill>
                <a:latin typeface="Century Gothic"/>
              </a:rPr>
              <a:t>their</a:t>
            </a:r>
            <a:r>
              <a:rPr lang="fr-CH" sz="2800" dirty="0" smtClean="0">
                <a:solidFill>
                  <a:srgbClr val="333333"/>
                </a:solidFill>
                <a:latin typeface="Century Gothic"/>
              </a:rPr>
              <a:t> </a:t>
            </a:r>
            <a:r>
              <a:rPr lang="fr-CH" sz="2800" dirty="0" err="1" smtClean="0">
                <a:solidFill>
                  <a:srgbClr val="333333"/>
                </a:solidFill>
                <a:latin typeface="Century Gothic"/>
              </a:rPr>
              <a:t>conjugations</a:t>
            </a:r>
            <a:r>
              <a:rPr lang="fr-CH" sz="2800" dirty="0">
                <a:solidFill>
                  <a:srgbClr val="333333"/>
                </a:solidFill>
                <a:latin typeface="Century Gothic"/>
              </a:rPr>
              <a:t> </a:t>
            </a:r>
          </a:p>
          <a:p>
            <a:pPr marL="2668188" lvl="1" indent="-914400">
              <a:buClr>
                <a:srgbClr val="990000"/>
              </a:buClr>
              <a:buFont typeface="Arial" charset="0"/>
              <a:buChar char="•"/>
            </a:pPr>
            <a:r>
              <a:rPr lang="fr-CH" sz="2800" dirty="0" err="1" smtClean="0">
                <a:solidFill>
                  <a:srgbClr val="333333"/>
                </a:solidFill>
                <a:latin typeface="Century Gothic"/>
              </a:rPr>
              <a:t>Adverbs</a:t>
            </a:r>
            <a:r>
              <a:rPr lang="fr-CH" sz="2800" dirty="0" smtClean="0">
                <a:solidFill>
                  <a:srgbClr val="333333"/>
                </a:solidFill>
                <a:latin typeface="Century Gothic"/>
              </a:rPr>
              <a:t> + Noun</a:t>
            </a:r>
          </a:p>
          <a:p>
            <a:pPr marL="914400" indent="-914400">
              <a:buClr>
                <a:srgbClr val="990000"/>
              </a:buClr>
              <a:buFont typeface="+mj-lt"/>
              <a:buAutoNum type="arabicPeriod"/>
            </a:pPr>
            <a:r>
              <a:rPr lang="fr-CH" sz="2800" dirty="0" err="1" smtClean="0">
                <a:solidFill>
                  <a:srgbClr val="333333"/>
                </a:solidFill>
                <a:latin typeface="Century Gothic"/>
              </a:rPr>
              <a:t>Cutoff</a:t>
            </a:r>
            <a:r>
              <a:rPr lang="fr-CH" sz="2800" dirty="0" smtClean="0">
                <a:solidFill>
                  <a:srgbClr val="333333"/>
                </a:solidFill>
                <a:latin typeface="Century Gothic"/>
              </a:rPr>
              <a:t> </a:t>
            </a:r>
            <a:r>
              <a:rPr lang="fr-CH" sz="2800" dirty="0" err="1" smtClean="0">
                <a:solidFill>
                  <a:srgbClr val="333333"/>
                </a:solidFill>
                <a:latin typeface="Century Gothic"/>
              </a:rPr>
              <a:t>Frequency</a:t>
            </a:r>
            <a:r>
              <a:rPr lang="fr-CH" sz="2800" dirty="0" smtClean="0">
                <a:solidFill>
                  <a:srgbClr val="333333"/>
                </a:solidFill>
                <a:latin typeface="Century Gothic"/>
              </a:rPr>
              <a:t>: </a:t>
            </a:r>
            <a:r>
              <a:rPr lang="fr-CH" sz="2800" dirty="0" err="1" smtClean="0">
                <a:solidFill>
                  <a:srgbClr val="333333"/>
                </a:solidFill>
                <a:latin typeface="Century Gothic"/>
              </a:rPr>
              <a:t>We</a:t>
            </a:r>
            <a:r>
              <a:rPr lang="fr-CH" sz="2800" dirty="0" smtClean="0">
                <a:solidFill>
                  <a:srgbClr val="333333"/>
                </a:solidFill>
                <a:latin typeface="Century Gothic"/>
              </a:rPr>
              <a:t> </a:t>
            </a:r>
            <a:r>
              <a:rPr lang="fr-CH" sz="2800" dirty="0" err="1" smtClean="0">
                <a:solidFill>
                  <a:srgbClr val="333333"/>
                </a:solidFill>
                <a:latin typeface="Century Gothic"/>
              </a:rPr>
              <a:t>only</a:t>
            </a:r>
            <a:r>
              <a:rPr lang="fr-CH" sz="2800" dirty="0" smtClean="0">
                <a:solidFill>
                  <a:srgbClr val="333333"/>
                </a:solidFill>
                <a:latin typeface="Century Gothic"/>
              </a:rPr>
              <a:t> </a:t>
            </a:r>
            <a:r>
              <a:rPr lang="fr-CH" sz="2800" dirty="0" err="1" smtClean="0">
                <a:solidFill>
                  <a:srgbClr val="333333"/>
                </a:solidFill>
                <a:latin typeface="Century Gothic"/>
              </a:rPr>
              <a:t>save</a:t>
            </a:r>
            <a:r>
              <a:rPr lang="fr-CH" sz="2800" dirty="0" smtClean="0">
                <a:solidFill>
                  <a:srgbClr val="333333"/>
                </a:solidFill>
                <a:latin typeface="Century Gothic"/>
              </a:rPr>
              <a:t> the 3000+ </a:t>
            </a:r>
            <a:r>
              <a:rPr lang="fr-CH" sz="2800" dirty="0" err="1" smtClean="0">
                <a:solidFill>
                  <a:srgbClr val="333333"/>
                </a:solidFill>
                <a:latin typeface="Century Gothic"/>
              </a:rPr>
              <a:t>most</a:t>
            </a:r>
            <a:r>
              <a:rPr lang="fr-CH" sz="2800" dirty="0" smtClean="0">
                <a:solidFill>
                  <a:srgbClr val="333333"/>
                </a:solidFill>
                <a:latin typeface="Century Gothic"/>
              </a:rPr>
              <a:t> </a:t>
            </a:r>
            <a:r>
              <a:rPr lang="fr-CH" sz="2800" dirty="0" err="1" smtClean="0">
                <a:solidFill>
                  <a:srgbClr val="333333"/>
                </a:solidFill>
                <a:latin typeface="Century Gothic"/>
              </a:rPr>
              <a:t>frequent</a:t>
            </a:r>
            <a:r>
              <a:rPr lang="fr-CH" sz="2800" dirty="0" smtClean="0">
                <a:solidFill>
                  <a:srgbClr val="333333"/>
                </a:solidFill>
                <a:latin typeface="Century Gothic"/>
              </a:rPr>
              <a:t> </a:t>
            </a:r>
            <a:r>
              <a:rPr lang="fr-CH" sz="2800" dirty="0" err="1" smtClean="0">
                <a:solidFill>
                  <a:srgbClr val="333333"/>
                </a:solidFill>
                <a:latin typeface="Century Gothic"/>
              </a:rPr>
              <a:t>word</a:t>
            </a:r>
            <a:r>
              <a:rPr lang="fr-CH" sz="2800" dirty="0" smtClean="0">
                <a:solidFill>
                  <a:srgbClr val="333333"/>
                </a:solidFill>
                <a:latin typeface="Century Gothic"/>
              </a:rPr>
              <a:t> per </a:t>
            </a:r>
            <a:r>
              <a:rPr lang="fr-CH" sz="2800" dirty="0" err="1" smtClean="0">
                <a:solidFill>
                  <a:srgbClr val="333333"/>
                </a:solidFill>
                <a:latin typeface="Century Gothic"/>
              </a:rPr>
              <a:t>months</a:t>
            </a:r>
            <a:endParaRPr lang="fr-CH" sz="2800" dirty="0" smtClean="0">
              <a:solidFill>
                <a:srgbClr val="333333"/>
              </a:solidFill>
              <a:latin typeface="Century Gothic"/>
            </a:endParaRPr>
          </a:p>
          <a:p>
            <a:pPr marL="914400" indent="-914400">
              <a:buClr>
                <a:srgbClr val="990000"/>
              </a:buClr>
              <a:buFont typeface="+mj-lt"/>
              <a:buAutoNum type="arabicPeriod"/>
            </a:pPr>
            <a:endParaRPr lang="fr-CH" sz="2800" b="1" dirty="0">
              <a:solidFill>
                <a:srgbClr val="333333"/>
              </a:solidFill>
              <a:latin typeface="Century Gothic"/>
            </a:endParaRPr>
          </a:p>
          <a:p>
            <a:pPr>
              <a:buClr>
                <a:srgbClr val="990000"/>
              </a:buClr>
            </a:pPr>
            <a:r>
              <a:rPr lang="fr-CH" sz="2800" b="1" dirty="0" err="1" smtClean="0">
                <a:solidFill>
                  <a:srgbClr val="333333"/>
                </a:solidFill>
                <a:latin typeface="Century Gothic"/>
              </a:rPr>
              <a:t>Result</a:t>
            </a:r>
            <a:r>
              <a:rPr lang="fr-CH" sz="2800" b="1" dirty="0" smtClean="0">
                <a:solidFill>
                  <a:srgbClr val="333333"/>
                </a:solidFill>
                <a:latin typeface="Century Gothic"/>
              </a:rPr>
              <a:t>: </a:t>
            </a:r>
            <a:r>
              <a:rPr lang="fr-CH" sz="2800" dirty="0" smtClean="0">
                <a:solidFill>
                  <a:srgbClr val="333333"/>
                </a:solidFill>
                <a:latin typeface="Century Gothic"/>
              </a:rPr>
              <a:t>Time </a:t>
            </a:r>
            <a:r>
              <a:rPr lang="fr-CH" sz="2800" dirty="0" err="1" smtClean="0">
                <a:solidFill>
                  <a:srgbClr val="333333"/>
                </a:solidFill>
                <a:latin typeface="Century Gothic"/>
              </a:rPr>
              <a:t>serie</a:t>
            </a:r>
            <a:r>
              <a:rPr lang="fr-CH" sz="2800" dirty="0" smtClean="0">
                <a:solidFill>
                  <a:srgbClr val="333333"/>
                </a:solidFill>
                <a:latin typeface="Century Gothic"/>
              </a:rPr>
              <a:t> of the </a:t>
            </a:r>
            <a:r>
              <a:rPr lang="fr-CH" sz="2800" dirty="0" err="1" smtClean="0">
                <a:solidFill>
                  <a:srgbClr val="333333"/>
                </a:solidFill>
                <a:latin typeface="Century Gothic"/>
              </a:rPr>
              <a:t>frequency</a:t>
            </a:r>
            <a:r>
              <a:rPr lang="fr-CH" sz="2800" dirty="0" smtClean="0">
                <a:solidFill>
                  <a:srgbClr val="333333"/>
                </a:solidFill>
                <a:latin typeface="Century Gothic"/>
              </a:rPr>
              <a:t> of </a:t>
            </a:r>
            <a:r>
              <a:rPr lang="fr-CH" sz="2800" dirty="0" err="1" smtClean="0">
                <a:solidFill>
                  <a:srgbClr val="333333"/>
                </a:solidFill>
                <a:latin typeface="Century Gothic"/>
              </a:rPr>
              <a:t>each</a:t>
            </a:r>
            <a:r>
              <a:rPr lang="fr-CH" sz="2800" dirty="0" smtClean="0">
                <a:solidFill>
                  <a:srgbClr val="333333"/>
                </a:solidFill>
                <a:latin typeface="Century Gothic"/>
              </a:rPr>
              <a:t> </a:t>
            </a:r>
            <a:r>
              <a:rPr lang="fr-CH" sz="2800" dirty="0" err="1" smtClean="0">
                <a:solidFill>
                  <a:srgbClr val="333333"/>
                </a:solidFill>
                <a:latin typeface="Century Gothic"/>
              </a:rPr>
              <a:t>word</a:t>
            </a:r>
            <a:endParaRPr lang="fr-CH" sz="2800" dirty="0" smtClean="0">
              <a:solidFill>
                <a:srgbClr val="333333"/>
              </a:solidFill>
              <a:latin typeface="Century Gothic"/>
            </a:endParaRPr>
          </a:p>
          <a:p>
            <a:pPr>
              <a:buClr>
                <a:srgbClr val="990000"/>
              </a:buClr>
            </a:pPr>
            <a:r>
              <a:rPr lang="fr-CH" sz="2800" dirty="0" err="1" smtClean="0">
                <a:solidFill>
                  <a:srgbClr val="333333"/>
                </a:solidFill>
                <a:latin typeface="Century Gothic"/>
              </a:rPr>
              <a:t>Resolution</a:t>
            </a:r>
            <a:r>
              <a:rPr lang="fr-CH" sz="2800" dirty="0" smtClean="0">
                <a:solidFill>
                  <a:srgbClr val="333333"/>
                </a:solidFill>
                <a:latin typeface="Century Gothic"/>
              </a:rPr>
              <a:t>: 1 time point per </a:t>
            </a:r>
            <a:r>
              <a:rPr lang="fr-CH" sz="2800" dirty="0" err="1" smtClean="0">
                <a:solidFill>
                  <a:srgbClr val="333333"/>
                </a:solidFill>
                <a:latin typeface="Century Gothic"/>
              </a:rPr>
              <a:t>month</a:t>
            </a:r>
            <a:endParaRPr lang="fr-CH" sz="2800" dirty="0" smtClean="0">
              <a:solidFill>
                <a:srgbClr val="333333"/>
              </a:solidFill>
              <a:latin typeface="Century Gothic"/>
            </a:endParaRPr>
          </a:p>
          <a:p>
            <a:pPr marL="2668188" lvl="1" indent="-914400">
              <a:buClr>
                <a:srgbClr val="990000"/>
              </a:buClr>
              <a:buFont typeface="+mj-lt"/>
              <a:buAutoNum type="arabicPeriod"/>
            </a:pPr>
            <a:endParaRPr lang="fr-CH" sz="4000" dirty="0" smtClean="0">
              <a:solidFill>
                <a:srgbClr val="333333"/>
              </a:solidFill>
              <a:latin typeface="Century Gothic"/>
            </a:endParaRPr>
          </a:p>
          <a:p>
            <a:pPr marL="914400" indent="-914400">
              <a:buClr>
                <a:srgbClr val="990000"/>
              </a:buClr>
              <a:buFont typeface="+mj-lt"/>
              <a:buAutoNum type="arabicPeriod"/>
            </a:pPr>
            <a:endParaRPr lang="fr-CH" sz="4800" b="1" dirty="0">
              <a:solidFill>
                <a:srgbClr val="333333"/>
              </a:solidFill>
              <a:latin typeface="Century Gothic"/>
            </a:endParaRPr>
          </a:p>
        </p:txBody>
      </p:sp>
      <p:sp>
        <p:nvSpPr>
          <p:cNvPr id="12" name="TextBox 11"/>
          <p:cNvSpPr txBox="1"/>
          <p:nvPr/>
        </p:nvSpPr>
        <p:spPr>
          <a:xfrm>
            <a:off x="844413" y="3083132"/>
            <a:ext cx="12318657" cy="6617196"/>
          </a:xfrm>
          <a:prstGeom prst="rect">
            <a:avLst/>
          </a:prstGeom>
          <a:noFill/>
        </p:spPr>
        <p:txBody>
          <a:bodyPr wrap="square" rtlCol="0">
            <a:spAutoFit/>
          </a:bodyPr>
          <a:lstStyle/>
          <a:p>
            <a:pPr>
              <a:buClr>
                <a:srgbClr val="990000"/>
              </a:buClr>
            </a:pPr>
            <a:r>
              <a:rPr lang="fr-CH" sz="4000" b="1" dirty="0" smtClean="0">
                <a:solidFill>
                  <a:srgbClr val="333333"/>
                </a:solidFill>
                <a:latin typeface="Century Gothic"/>
              </a:rPr>
              <a:t>The </a:t>
            </a:r>
            <a:r>
              <a:rPr lang="fr-CH" sz="4000" b="1" dirty="0" err="1" smtClean="0">
                <a:solidFill>
                  <a:srgbClr val="333333"/>
                </a:solidFill>
                <a:latin typeface="Century Gothic"/>
              </a:rPr>
              <a:t>Dataset</a:t>
            </a:r>
            <a:endParaRPr lang="fr-CH" sz="4000" b="1" dirty="0" smtClean="0">
              <a:solidFill>
                <a:srgbClr val="333333"/>
              </a:solidFill>
              <a:latin typeface="Century Gothic"/>
            </a:endParaRPr>
          </a:p>
          <a:p>
            <a:pPr>
              <a:buClr>
                <a:srgbClr val="990000"/>
              </a:buClr>
            </a:pPr>
            <a:r>
              <a:rPr lang="fr-CH" sz="2800" dirty="0" smtClean="0">
                <a:solidFill>
                  <a:srgbClr val="333333"/>
                </a:solidFill>
                <a:latin typeface="Century Gothic"/>
              </a:rPr>
              <a:t>200 </a:t>
            </a:r>
            <a:r>
              <a:rPr lang="fr-CH" sz="2800" dirty="0" err="1" smtClean="0">
                <a:solidFill>
                  <a:srgbClr val="333333"/>
                </a:solidFill>
                <a:latin typeface="Century Gothic"/>
              </a:rPr>
              <a:t>years</a:t>
            </a:r>
            <a:r>
              <a:rPr lang="fr-CH" sz="2800" dirty="0" smtClean="0">
                <a:solidFill>
                  <a:srgbClr val="333333"/>
                </a:solidFill>
                <a:latin typeface="Century Gothic"/>
              </a:rPr>
              <a:t> of </a:t>
            </a:r>
            <a:r>
              <a:rPr lang="fr-CH" sz="2800" dirty="0" err="1" smtClean="0">
                <a:solidFill>
                  <a:srgbClr val="333333"/>
                </a:solidFill>
                <a:latin typeface="Century Gothic"/>
              </a:rPr>
              <a:t>daily</a:t>
            </a:r>
            <a:r>
              <a:rPr lang="fr-CH" sz="2800" dirty="0" smtClean="0">
                <a:solidFill>
                  <a:srgbClr val="333333"/>
                </a:solidFill>
                <a:latin typeface="Century Gothic"/>
              </a:rPr>
              <a:t> articles </a:t>
            </a:r>
            <a:r>
              <a:rPr lang="fr-CH" sz="2800" dirty="0" err="1" smtClean="0">
                <a:solidFill>
                  <a:srgbClr val="333333"/>
                </a:solidFill>
                <a:latin typeface="Century Gothic"/>
              </a:rPr>
              <a:t>from</a:t>
            </a:r>
            <a:r>
              <a:rPr lang="fr-CH" sz="2800" dirty="0" smtClean="0">
                <a:solidFill>
                  <a:srgbClr val="333333"/>
                </a:solidFill>
                <a:latin typeface="Century Gothic"/>
              </a:rPr>
              <a:t>:</a:t>
            </a:r>
          </a:p>
          <a:p>
            <a:pPr>
              <a:buClr>
                <a:srgbClr val="990000"/>
              </a:buClr>
            </a:pPr>
            <a:endParaRPr lang="fr-CH" sz="2800" dirty="0">
              <a:solidFill>
                <a:srgbClr val="333333"/>
              </a:solidFill>
              <a:latin typeface="Century Gothic"/>
            </a:endParaRPr>
          </a:p>
          <a:p>
            <a:pPr>
              <a:buClr>
                <a:srgbClr val="990000"/>
              </a:buClr>
            </a:pPr>
            <a:endParaRPr lang="fr-CH" sz="2800" dirty="0" smtClean="0">
              <a:solidFill>
                <a:srgbClr val="333333"/>
              </a:solidFill>
              <a:latin typeface="Century Gothic"/>
            </a:endParaRPr>
          </a:p>
          <a:p>
            <a:pPr>
              <a:buClr>
                <a:srgbClr val="990000"/>
              </a:buClr>
            </a:pPr>
            <a:r>
              <a:rPr lang="fr-CH" sz="2800" dirty="0" smtClean="0">
                <a:solidFill>
                  <a:srgbClr val="333333"/>
                </a:solidFill>
                <a:latin typeface="Century Gothic"/>
              </a:rPr>
              <a:t> 	                    Publication dates</a:t>
            </a:r>
            <a:r>
              <a:rPr lang="fr-CH" sz="2800" dirty="0" smtClean="0">
                <a:solidFill>
                  <a:srgbClr val="333333"/>
                </a:solidFill>
                <a:latin typeface="Century Gothic"/>
              </a:rPr>
              <a:t>:</a:t>
            </a:r>
          </a:p>
          <a:p>
            <a:pPr>
              <a:buClr>
                <a:srgbClr val="990000"/>
              </a:buClr>
            </a:pPr>
            <a:r>
              <a:rPr lang="fr-CH" sz="2800" dirty="0">
                <a:solidFill>
                  <a:srgbClr val="333333"/>
                </a:solidFill>
                <a:latin typeface="Century Gothic"/>
              </a:rPr>
              <a:t>	 </a:t>
            </a:r>
            <a:r>
              <a:rPr lang="fr-CH" sz="2800" dirty="0" smtClean="0">
                <a:solidFill>
                  <a:srgbClr val="333333"/>
                </a:solidFill>
                <a:latin typeface="Century Gothic"/>
              </a:rPr>
              <a:t>                   </a:t>
            </a:r>
            <a:r>
              <a:rPr lang="fr-CH" sz="2800" dirty="0" smtClean="0">
                <a:solidFill>
                  <a:srgbClr val="333333"/>
                </a:solidFill>
                <a:latin typeface="Century Gothic"/>
              </a:rPr>
              <a:t> </a:t>
            </a:r>
            <a:r>
              <a:rPr lang="fr-CH" sz="2800" dirty="0" smtClean="0">
                <a:solidFill>
                  <a:srgbClr val="333333"/>
                </a:solidFill>
                <a:latin typeface="Century Gothic"/>
              </a:rPr>
              <a:t>1798 </a:t>
            </a:r>
            <a:r>
              <a:rPr lang="mr-IN" sz="2800" dirty="0" smtClean="0">
                <a:solidFill>
                  <a:srgbClr val="333333"/>
                </a:solidFill>
                <a:latin typeface="Century Gothic"/>
              </a:rPr>
              <a:t>–</a:t>
            </a:r>
            <a:r>
              <a:rPr lang="fr-CH" sz="2800" dirty="0" smtClean="0">
                <a:solidFill>
                  <a:srgbClr val="333333"/>
                </a:solidFill>
                <a:latin typeface="Century Gothic"/>
              </a:rPr>
              <a:t> 1998</a:t>
            </a:r>
          </a:p>
          <a:p>
            <a:pPr>
              <a:buClr>
                <a:srgbClr val="990000"/>
              </a:buClr>
            </a:pPr>
            <a:endParaRPr lang="fr-CH" sz="2800" dirty="0">
              <a:solidFill>
                <a:srgbClr val="333333"/>
              </a:solidFill>
              <a:latin typeface="Century Gothic"/>
            </a:endParaRPr>
          </a:p>
          <a:p>
            <a:pPr>
              <a:buClr>
                <a:srgbClr val="990000"/>
              </a:buClr>
            </a:pPr>
            <a:r>
              <a:rPr lang="fr-CH" sz="2800" dirty="0" smtClean="0">
                <a:solidFill>
                  <a:srgbClr val="333333"/>
                </a:solidFill>
                <a:latin typeface="Century Gothic"/>
              </a:rPr>
              <a:t>	</a:t>
            </a:r>
          </a:p>
          <a:p>
            <a:pPr>
              <a:buClr>
                <a:srgbClr val="990000"/>
              </a:buClr>
            </a:pPr>
            <a:r>
              <a:rPr lang="fr-CH" sz="2800" dirty="0">
                <a:solidFill>
                  <a:srgbClr val="333333"/>
                </a:solidFill>
                <a:latin typeface="Century Gothic"/>
              </a:rPr>
              <a:t>	 </a:t>
            </a:r>
            <a:r>
              <a:rPr lang="fr-CH" sz="2800" dirty="0" smtClean="0">
                <a:solidFill>
                  <a:srgbClr val="333333"/>
                </a:solidFill>
                <a:latin typeface="Century Gothic"/>
              </a:rPr>
              <a:t>                   Publication dates: </a:t>
            </a:r>
            <a:endParaRPr lang="fr-CH" sz="2800" dirty="0" smtClean="0">
              <a:solidFill>
                <a:srgbClr val="333333"/>
              </a:solidFill>
              <a:latin typeface="Century Gothic"/>
            </a:endParaRPr>
          </a:p>
          <a:p>
            <a:pPr>
              <a:buClr>
                <a:srgbClr val="990000"/>
              </a:buClr>
            </a:pPr>
            <a:r>
              <a:rPr lang="fr-CH" sz="2800" dirty="0">
                <a:solidFill>
                  <a:srgbClr val="333333"/>
                </a:solidFill>
                <a:latin typeface="Century Gothic"/>
              </a:rPr>
              <a:t>	 </a:t>
            </a:r>
            <a:r>
              <a:rPr lang="fr-CH" sz="2800" dirty="0" smtClean="0">
                <a:solidFill>
                  <a:srgbClr val="333333"/>
                </a:solidFill>
                <a:latin typeface="Century Gothic"/>
              </a:rPr>
              <a:t>                   </a:t>
            </a:r>
            <a:r>
              <a:rPr lang="fr-CH" sz="2800" dirty="0" smtClean="0">
                <a:solidFill>
                  <a:srgbClr val="333333"/>
                </a:solidFill>
                <a:latin typeface="Century Gothic"/>
              </a:rPr>
              <a:t>1826 </a:t>
            </a:r>
            <a:r>
              <a:rPr lang="mr-IN" sz="2800" dirty="0" smtClean="0">
                <a:solidFill>
                  <a:srgbClr val="333333"/>
                </a:solidFill>
                <a:latin typeface="Century Gothic"/>
              </a:rPr>
              <a:t>–</a:t>
            </a:r>
            <a:r>
              <a:rPr lang="fr-CH" sz="2800" dirty="0" smtClean="0">
                <a:solidFill>
                  <a:srgbClr val="333333"/>
                </a:solidFill>
                <a:latin typeface="Century Gothic"/>
              </a:rPr>
              <a:t> </a:t>
            </a:r>
            <a:r>
              <a:rPr lang="fr-CH" sz="2800" dirty="0" smtClean="0">
                <a:solidFill>
                  <a:srgbClr val="333333"/>
                </a:solidFill>
                <a:latin typeface="Century Gothic"/>
              </a:rPr>
              <a:t>1998</a:t>
            </a:r>
            <a:endParaRPr lang="fr-CH" sz="2800" dirty="0">
              <a:solidFill>
                <a:srgbClr val="333333"/>
              </a:solidFill>
              <a:latin typeface="Century Gothic"/>
            </a:endParaRPr>
          </a:p>
          <a:p>
            <a:pPr>
              <a:buClr>
                <a:srgbClr val="990000"/>
              </a:buClr>
            </a:pPr>
            <a:endParaRPr lang="fr-CH" sz="2800" b="1" dirty="0">
              <a:solidFill>
                <a:srgbClr val="333333"/>
              </a:solidFill>
              <a:latin typeface="Century Gothic"/>
            </a:endParaRPr>
          </a:p>
          <a:p>
            <a:pPr>
              <a:buClr>
                <a:srgbClr val="990000"/>
              </a:buClr>
            </a:pPr>
            <a:r>
              <a:rPr lang="fr-CH" sz="2800" b="1" dirty="0" smtClean="0">
                <a:solidFill>
                  <a:srgbClr val="333333"/>
                </a:solidFill>
                <a:latin typeface="Century Gothic"/>
              </a:rPr>
              <a:t>Extraction</a:t>
            </a:r>
            <a:r>
              <a:rPr lang="fr-CH" sz="2800" b="1" dirty="0" smtClean="0">
                <a:solidFill>
                  <a:srgbClr val="333333"/>
                </a:solidFill>
                <a:latin typeface="Century Gothic"/>
              </a:rPr>
              <a:t>: </a:t>
            </a:r>
            <a:r>
              <a:rPr lang="fr-CH" sz="2800" dirty="0" err="1" smtClean="0">
                <a:solidFill>
                  <a:srgbClr val="333333"/>
                </a:solidFill>
                <a:latin typeface="Century Gothic"/>
              </a:rPr>
              <a:t>Counting</a:t>
            </a:r>
            <a:r>
              <a:rPr lang="fr-CH" sz="2800" dirty="0" smtClean="0">
                <a:solidFill>
                  <a:srgbClr val="333333"/>
                </a:solidFill>
                <a:latin typeface="Century Gothic"/>
              </a:rPr>
              <a:t> the 3000+ </a:t>
            </a:r>
            <a:r>
              <a:rPr lang="fr-CH" sz="2800" dirty="0" err="1" smtClean="0">
                <a:solidFill>
                  <a:srgbClr val="333333"/>
                </a:solidFill>
                <a:latin typeface="Century Gothic"/>
              </a:rPr>
              <a:t>most</a:t>
            </a:r>
            <a:r>
              <a:rPr lang="fr-CH" sz="2800" dirty="0" smtClean="0">
                <a:solidFill>
                  <a:srgbClr val="333333"/>
                </a:solidFill>
                <a:latin typeface="Century Gothic"/>
              </a:rPr>
              <a:t> </a:t>
            </a:r>
            <a:endParaRPr lang="fr-CH" sz="2800" dirty="0" smtClean="0">
              <a:solidFill>
                <a:srgbClr val="333333"/>
              </a:solidFill>
              <a:latin typeface="Century Gothic"/>
            </a:endParaRPr>
          </a:p>
          <a:p>
            <a:pPr>
              <a:buClr>
                <a:srgbClr val="990000"/>
              </a:buClr>
            </a:pPr>
            <a:r>
              <a:rPr lang="fr-CH" sz="2800" dirty="0" err="1" smtClean="0">
                <a:solidFill>
                  <a:srgbClr val="333333"/>
                </a:solidFill>
                <a:latin typeface="Century Gothic"/>
              </a:rPr>
              <a:t>frequent</a:t>
            </a:r>
            <a:r>
              <a:rPr lang="fr-CH" sz="2800" dirty="0" smtClean="0">
                <a:solidFill>
                  <a:srgbClr val="333333"/>
                </a:solidFill>
                <a:latin typeface="Century Gothic"/>
              </a:rPr>
              <a:t> </a:t>
            </a:r>
            <a:r>
              <a:rPr lang="fr-CH" sz="2800" dirty="0" err="1" smtClean="0">
                <a:solidFill>
                  <a:srgbClr val="333333"/>
                </a:solidFill>
                <a:latin typeface="Century Gothic"/>
              </a:rPr>
              <a:t>words</a:t>
            </a:r>
            <a:r>
              <a:rPr lang="fr-CH" sz="2800" dirty="0" smtClean="0">
                <a:solidFill>
                  <a:srgbClr val="333333"/>
                </a:solidFill>
                <a:latin typeface="Century Gothic"/>
              </a:rPr>
              <a:t> per </a:t>
            </a:r>
            <a:r>
              <a:rPr lang="fr-CH" sz="2800" dirty="0" err="1" smtClean="0">
                <a:solidFill>
                  <a:srgbClr val="333333"/>
                </a:solidFill>
                <a:latin typeface="Century Gothic"/>
              </a:rPr>
              <a:t>month</a:t>
            </a:r>
            <a:endParaRPr lang="fr-CH" sz="2800" b="1" dirty="0" smtClean="0">
              <a:solidFill>
                <a:srgbClr val="333333"/>
              </a:solidFill>
              <a:latin typeface="Century Gothic"/>
            </a:endParaRPr>
          </a:p>
          <a:p>
            <a:pPr>
              <a:buClr>
                <a:srgbClr val="990000"/>
              </a:buClr>
            </a:pPr>
            <a:endParaRPr lang="fr-CH" sz="4800" dirty="0">
              <a:solidFill>
                <a:srgbClr val="333333"/>
              </a:solidFill>
              <a:latin typeface="Century Gothic"/>
            </a:endParaRPr>
          </a:p>
        </p:txBody>
      </p:sp>
      <p:pic>
        <p:nvPicPr>
          <p:cNvPr id="13" name="Picture 8" descr="ésultat de recherche d'images pour &quot;gazette de lausan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657" y="4729630"/>
            <a:ext cx="5070474" cy="138294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10130017" y="3279007"/>
            <a:ext cx="35202" cy="540319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0315" y="9193145"/>
            <a:ext cx="29388485" cy="314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82074" y="9427559"/>
            <a:ext cx="5817518" cy="830997"/>
          </a:xfrm>
          <a:prstGeom prst="rect">
            <a:avLst/>
          </a:prstGeom>
          <a:noFill/>
        </p:spPr>
        <p:txBody>
          <a:bodyPr wrap="square" rtlCol="0">
            <a:spAutoFit/>
          </a:bodyPr>
          <a:lstStyle/>
          <a:p>
            <a:pPr>
              <a:buClr>
                <a:srgbClr val="990000"/>
              </a:buClr>
            </a:pPr>
            <a:r>
              <a:rPr lang="fr-CH" sz="4800" b="1" dirty="0" smtClean="0">
                <a:solidFill>
                  <a:srgbClr val="990100"/>
                </a:solidFill>
                <a:latin typeface="Century Gothic"/>
              </a:rPr>
              <a:t>Data </a:t>
            </a:r>
            <a:r>
              <a:rPr lang="fr-CH" sz="4800" b="1" dirty="0" err="1" smtClean="0">
                <a:solidFill>
                  <a:srgbClr val="990100"/>
                </a:solidFill>
                <a:latin typeface="Century Gothic"/>
              </a:rPr>
              <a:t>Visualization</a:t>
            </a:r>
            <a:endParaRPr lang="fr-CH" sz="4800" dirty="0" smtClean="0">
              <a:solidFill>
                <a:srgbClr val="990100"/>
              </a:solidFill>
              <a:latin typeface="Century Gothic"/>
            </a:endParaRPr>
          </a:p>
        </p:txBody>
      </p:sp>
      <p:grpSp>
        <p:nvGrpSpPr>
          <p:cNvPr id="11" name="Group 10"/>
          <p:cNvGrpSpPr/>
          <p:nvPr/>
        </p:nvGrpSpPr>
        <p:grpSpPr>
          <a:xfrm>
            <a:off x="1142083" y="10627127"/>
            <a:ext cx="11608681" cy="5880281"/>
            <a:chOff x="4056185" y="15399344"/>
            <a:chExt cx="11608681" cy="5880281"/>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6185" y="15922565"/>
              <a:ext cx="7792088" cy="5357060"/>
            </a:xfrm>
            <a:prstGeom prst="rect">
              <a:avLst/>
            </a:prstGeom>
          </p:spPr>
        </p:pic>
        <p:sp>
          <p:nvSpPr>
            <p:cNvPr id="10" name="TextBox 9"/>
            <p:cNvSpPr txBox="1"/>
            <p:nvPr/>
          </p:nvSpPr>
          <p:spPr>
            <a:xfrm>
              <a:off x="5657266" y="15399344"/>
              <a:ext cx="10007600" cy="5232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Total word count over the years</a:t>
              </a:r>
              <a:endParaRPr lang="en-US" sz="2800" dirty="0">
                <a:latin typeface="Century Gothic" charset="0"/>
                <a:ea typeface="Century Gothic" charset="0"/>
                <a:cs typeface="Century Gothic" charset="0"/>
              </a:endParaRPr>
            </a:p>
          </p:txBody>
        </p:sp>
      </p:grpSp>
      <p:sp>
        <p:nvSpPr>
          <p:cNvPr id="20" name="TextBox 19"/>
          <p:cNvSpPr txBox="1"/>
          <p:nvPr/>
        </p:nvSpPr>
        <p:spPr>
          <a:xfrm>
            <a:off x="10956000" y="9838143"/>
            <a:ext cx="8821826" cy="1323439"/>
          </a:xfrm>
          <a:prstGeom prst="rect">
            <a:avLst/>
          </a:prstGeom>
          <a:noFill/>
        </p:spPr>
        <p:txBody>
          <a:bodyPr wrap="square" rtlCol="0">
            <a:spAutoFit/>
          </a:bodyPr>
          <a:lstStyle/>
          <a:p>
            <a:r>
              <a:rPr lang="en-US" sz="4000" b="1" dirty="0" smtClean="0">
                <a:latin typeface="Century Gothic" charset="0"/>
                <a:ea typeface="Century Gothic" charset="0"/>
                <a:cs typeface="Century Gothic" charset="0"/>
              </a:rPr>
              <a:t>How much of the data was not extracted</a:t>
            </a:r>
            <a:r>
              <a:rPr lang="en-US" sz="4000" b="1" dirty="0" smtClean="0">
                <a:latin typeface="Century Gothic" charset="0"/>
                <a:ea typeface="Century Gothic" charset="0"/>
                <a:cs typeface="Century Gothic" charset="0"/>
              </a:rPr>
              <a:t>?</a:t>
            </a:r>
          </a:p>
        </p:txBody>
      </p:sp>
      <p:sp>
        <p:nvSpPr>
          <p:cNvPr id="26" name="TextBox 25"/>
          <p:cNvSpPr txBox="1"/>
          <p:nvPr/>
        </p:nvSpPr>
        <p:spPr>
          <a:xfrm>
            <a:off x="21845934" y="2576679"/>
            <a:ext cx="7708161" cy="1384995"/>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Long </a:t>
            </a:r>
            <a:r>
              <a:rPr lang="en-US" sz="2800" dirty="0" smtClean="0">
                <a:latin typeface="Century Gothic" charset="0"/>
                <a:ea typeface="Century Gothic" charset="0"/>
                <a:cs typeface="Century Gothic" charset="0"/>
              </a:rPr>
              <a:t>tail </a:t>
            </a:r>
            <a:r>
              <a:rPr lang="en-US" sz="2800" dirty="0">
                <a:latin typeface="Century Gothic" charset="0"/>
                <a:ea typeface="Century Gothic" charset="0"/>
                <a:cs typeface="Century Gothic" charset="0"/>
              </a:rPr>
              <a:t>d</a:t>
            </a:r>
            <a:r>
              <a:rPr lang="en-US" sz="2800" dirty="0" smtClean="0">
                <a:latin typeface="Century Gothic" charset="0"/>
                <a:ea typeface="Century Gothic" charset="0"/>
                <a:cs typeface="Century Gothic" charset="0"/>
              </a:rPr>
              <a:t>istribution </a:t>
            </a:r>
            <a:r>
              <a:rPr lang="en-US" sz="2800" dirty="0" smtClean="0">
                <a:latin typeface="Century Gothic" charset="0"/>
                <a:ea typeface="Century Gothic" charset="0"/>
                <a:cs typeface="Century Gothic" charset="0"/>
              </a:rPr>
              <a:t>of </a:t>
            </a:r>
            <a:r>
              <a:rPr lang="en-US" sz="2800" dirty="0" smtClean="0">
                <a:latin typeface="Century Gothic" charset="0"/>
                <a:ea typeface="Century Gothic" charset="0"/>
                <a:cs typeface="Century Gothic" charset="0"/>
              </a:rPr>
              <a:t>word frequency:</a:t>
            </a:r>
            <a:endParaRPr lang="en-US" sz="2800" dirty="0" smtClean="0">
              <a:latin typeface="Century Gothic" charset="0"/>
              <a:ea typeface="Century Gothic" charset="0"/>
              <a:cs typeface="Century Gothic" charset="0"/>
            </a:endParaRPr>
          </a:p>
          <a:p>
            <a:r>
              <a:rPr lang="en-US" sz="2800" dirty="0" smtClean="0">
                <a:latin typeface="Century Gothic" charset="0"/>
                <a:ea typeface="Century Gothic" charset="0"/>
                <a:cs typeface="Century Gothic" charset="0"/>
              </a:rPr>
              <a:t>Due to our </a:t>
            </a:r>
            <a:r>
              <a:rPr lang="en-US" sz="2800" dirty="0" smtClean="0">
                <a:latin typeface="Century Gothic" charset="0"/>
                <a:ea typeface="Century Gothic" charset="0"/>
                <a:cs typeface="Century Gothic" charset="0"/>
              </a:rPr>
              <a:t>cutoff frequency, </a:t>
            </a:r>
            <a:r>
              <a:rPr lang="en-US" sz="2800" dirty="0" smtClean="0">
                <a:latin typeface="Century Gothic" charset="0"/>
                <a:ea typeface="Century Gothic" charset="0"/>
                <a:cs typeface="Century Gothic" charset="0"/>
              </a:rPr>
              <a:t>we miss a part of the data:</a:t>
            </a:r>
            <a:endParaRPr lang="en-US" sz="2800" dirty="0">
              <a:latin typeface="Century Gothic" charset="0"/>
              <a:ea typeface="Century Gothic" charset="0"/>
              <a:cs typeface="Century Gothic" charset="0"/>
            </a:endParaRPr>
          </a:p>
        </p:txBody>
      </p:sp>
      <p:cxnSp>
        <p:nvCxnSpPr>
          <p:cNvPr id="27" name="Straight Connector 26"/>
          <p:cNvCxnSpPr/>
          <p:nvPr/>
        </p:nvCxnSpPr>
        <p:spPr>
          <a:xfrm>
            <a:off x="10096833" y="9843057"/>
            <a:ext cx="33184" cy="68865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055486" y="9903369"/>
            <a:ext cx="8902820" cy="954107"/>
          </a:xfrm>
          <a:prstGeom prst="rect">
            <a:avLst/>
          </a:prstGeom>
          <a:noFill/>
        </p:spPr>
        <p:txBody>
          <a:bodyPr wrap="square" rtlCol="0">
            <a:spAutoFit/>
          </a:bodyPr>
          <a:lstStyle/>
          <a:p>
            <a:pPr algn="ctr"/>
            <a:r>
              <a:rPr lang="en-US" sz="2800" dirty="0" smtClean="0">
                <a:latin typeface="Century Gothic" charset="0"/>
                <a:ea typeface="Century Gothic" charset="0"/>
                <a:cs typeface="Century Gothic" charset="0"/>
              </a:rPr>
              <a:t>Number </a:t>
            </a:r>
            <a:r>
              <a:rPr lang="en-US" sz="2800" smtClean="0">
                <a:latin typeface="Century Gothic" charset="0"/>
                <a:ea typeface="Century Gothic" charset="0"/>
                <a:cs typeface="Century Gothic" charset="0"/>
              </a:rPr>
              <a:t>of occurrences of the least </a:t>
            </a:r>
            <a:r>
              <a:rPr lang="en-US" sz="2800" dirty="0" smtClean="0">
                <a:latin typeface="Century Gothic" charset="0"/>
                <a:ea typeface="Century Gothic" charset="0"/>
                <a:cs typeface="Century Gothic" charset="0"/>
              </a:rPr>
              <a:t>frequent word with percentage of the data that was missed</a:t>
            </a:r>
            <a:endParaRPr lang="en-US" sz="2800" dirty="0">
              <a:latin typeface="Century Gothic" charset="0"/>
              <a:ea typeface="Century Gothic" charset="0"/>
              <a:cs typeface="Century Gothic" charset="0"/>
            </a:endParaRPr>
          </a:p>
        </p:txBody>
      </p:sp>
      <p:sp>
        <p:nvSpPr>
          <p:cNvPr id="17" name="TextBox 16"/>
          <p:cNvSpPr txBox="1"/>
          <p:nvPr/>
        </p:nvSpPr>
        <p:spPr>
          <a:xfrm>
            <a:off x="11060867" y="11340815"/>
            <a:ext cx="4864311" cy="5693866"/>
          </a:xfrm>
          <a:prstGeom prst="rect">
            <a:avLst/>
          </a:prstGeom>
          <a:noFill/>
        </p:spPr>
        <p:txBody>
          <a:bodyPr wrap="square" rtlCol="0">
            <a:spAutoFit/>
          </a:bodyPr>
          <a:lstStyle/>
          <a:p>
            <a:pPr marL="457200" indent="-457200" algn="just">
              <a:buFont typeface="Arial" charset="0"/>
              <a:buChar char="•"/>
            </a:pPr>
            <a:r>
              <a:rPr lang="en-US" sz="2800" dirty="0" smtClean="0">
                <a:latin typeface="Century Gothic" charset="0"/>
                <a:ea typeface="Century Gothic" charset="0"/>
                <a:cs typeface="Century Gothic" charset="0"/>
              </a:rPr>
              <a:t>Long tail distribution is </a:t>
            </a:r>
          </a:p>
          <a:p>
            <a:pPr algn="just"/>
            <a:r>
              <a:rPr lang="en-US" sz="2800" dirty="0">
                <a:latin typeface="Century Gothic" charset="0"/>
                <a:ea typeface="Century Gothic" charset="0"/>
                <a:cs typeface="Century Gothic" charset="0"/>
              </a:rPr>
              <a:t> </a:t>
            </a:r>
            <a:r>
              <a:rPr lang="en-US" sz="2800" dirty="0" smtClean="0">
                <a:latin typeface="Century Gothic" charset="0"/>
                <a:ea typeface="Century Gothic" charset="0"/>
                <a:cs typeface="Century Gothic" charset="0"/>
              </a:rPr>
              <a:t>    linear </a:t>
            </a:r>
            <a:r>
              <a:rPr lang="en-US" sz="2800" dirty="0">
                <a:latin typeface="Century Gothic" charset="0"/>
                <a:ea typeface="Century Gothic" charset="0"/>
                <a:cs typeface="Century Gothic" charset="0"/>
              </a:rPr>
              <a:t>in log-</a:t>
            </a:r>
            <a:r>
              <a:rPr lang="en-US" sz="2800" dirty="0" err="1">
                <a:latin typeface="Century Gothic" charset="0"/>
                <a:ea typeface="Century Gothic" charset="0"/>
                <a:cs typeface="Century Gothic" charset="0"/>
              </a:rPr>
              <a:t>lin</a:t>
            </a:r>
            <a:r>
              <a:rPr lang="en-US" sz="2800" dirty="0">
                <a:latin typeface="Century Gothic" charset="0"/>
                <a:ea typeface="Century Gothic" charset="0"/>
                <a:cs typeface="Century Gothic" charset="0"/>
              </a:rPr>
              <a:t> scale</a:t>
            </a:r>
          </a:p>
          <a:p>
            <a:pPr marL="457200" indent="-457200" algn="just">
              <a:buFont typeface="Arial" charset="0"/>
              <a:buChar char="•"/>
            </a:pPr>
            <a:r>
              <a:rPr lang="en-US" sz="2800" dirty="0" smtClean="0">
                <a:latin typeface="Century Gothic" charset="0"/>
                <a:ea typeface="Century Gothic" charset="0"/>
                <a:cs typeface="Century Gothic" charset="0"/>
              </a:rPr>
              <a:t>Linear regression:</a:t>
            </a:r>
          </a:p>
          <a:p>
            <a:pPr algn="just"/>
            <a:r>
              <a:rPr lang="en-US" sz="2800" dirty="0">
                <a:latin typeface="Century Gothic" charset="0"/>
                <a:ea typeface="Century Gothic" charset="0"/>
                <a:cs typeface="Century Gothic" charset="0"/>
              </a:rPr>
              <a:t> </a:t>
            </a:r>
            <a:r>
              <a:rPr lang="en-US" sz="2800" dirty="0" smtClean="0">
                <a:latin typeface="Century Gothic" charset="0"/>
                <a:ea typeface="Century Gothic" charset="0"/>
                <a:cs typeface="Century Gothic" charset="0"/>
              </a:rPr>
              <a:t>    We predict the tail of     the distribution.</a:t>
            </a:r>
            <a:endParaRPr lang="en-US" sz="2800" dirty="0">
              <a:latin typeface="Century Gothic" charset="0"/>
              <a:ea typeface="Century Gothic" charset="0"/>
              <a:cs typeface="Century Gothic" charset="0"/>
            </a:endParaRPr>
          </a:p>
          <a:p>
            <a:r>
              <a:rPr lang="en-US" sz="2800" dirty="0">
                <a:latin typeface="Century Gothic" charset="0"/>
                <a:ea typeface="Century Gothic" charset="0"/>
                <a:cs typeface="Century Gothic" charset="0"/>
              </a:rPr>
              <a:t>      </a:t>
            </a:r>
            <a:endParaRPr lang="en-US" sz="2800" dirty="0" smtClean="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smtClean="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smtClean="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a:p>
        </p:txBody>
      </p:sp>
      <p:sp>
        <p:nvSpPr>
          <p:cNvPr id="22" name="TextBox 21"/>
          <p:cNvSpPr txBox="1"/>
          <p:nvPr/>
        </p:nvSpPr>
        <p:spPr>
          <a:xfrm>
            <a:off x="10956119" y="14504612"/>
            <a:ext cx="10099367" cy="2677656"/>
          </a:xfrm>
          <a:prstGeom prst="rect">
            <a:avLst/>
          </a:prstGeom>
          <a:noFill/>
        </p:spPr>
        <p:txBody>
          <a:bodyPr wrap="square" rtlCol="0">
            <a:spAutoFit/>
          </a:bodyPr>
          <a:lstStyle/>
          <a:p>
            <a:r>
              <a:rPr lang="en-US" sz="2800" dirty="0">
                <a:latin typeface="Century Gothic" charset="0"/>
                <a:ea typeface="Century Gothic" charset="0"/>
                <a:cs typeface="Century Gothic" charset="0"/>
              </a:rPr>
              <a:t>We can predict the percentage of the distribution</a:t>
            </a:r>
          </a:p>
          <a:p>
            <a:r>
              <a:rPr lang="en-US" sz="2800" dirty="0" smtClean="0">
                <a:latin typeface="Century Gothic" charset="0"/>
                <a:ea typeface="Century Gothic" charset="0"/>
                <a:cs typeface="Century Gothic" charset="0"/>
              </a:rPr>
              <a:t>that </a:t>
            </a:r>
            <a:r>
              <a:rPr lang="en-US" sz="2800" dirty="0">
                <a:latin typeface="Century Gothic" charset="0"/>
                <a:ea typeface="Century Gothic" charset="0"/>
                <a:cs typeface="Century Gothic" charset="0"/>
              </a:rPr>
              <a:t>we did not </a:t>
            </a:r>
            <a:r>
              <a:rPr lang="en-US" sz="2800" dirty="0" smtClean="0">
                <a:latin typeface="Century Gothic" charset="0"/>
                <a:ea typeface="Century Gothic" charset="0"/>
                <a:cs typeface="Century Gothic" charset="0"/>
              </a:rPr>
              <a:t>extract.</a:t>
            </a:r>
          </a:p>
          <a:p>
            <a:endParaRPr lang="en-US" sz="2800" dirty="0">
              <a:latin typeface="Century Gothic" charset="0"/>
              <a:ea typeface="Century Gothic" charset="0"/>
              <a:cs typeface="Century Gothic" charset="0"/>
            </a:endParaRPr>
          </a:p>
          <a:p>
            <a:r>
              <a:rPr lang="en-US" sz="2800" dirty="0" smtClean="0">
                <a:latin typeface="Century Gothic" charset="0"/>
                <a:ea typeface="Century Gothic" charset="0"/>
                <a:cs typeface="Century Gothic" charset="0"/>
              </a:rPr>
              <a:t>We can see that in theory we did not miss an large</a:t>
            </a:r>
          </a:p>
          <a:p>
            <a:r>
              <a:rPr lang="en-US" sz="2800" dirty="0" smtClean="0">
                <a:latin typeface="Century Gothic" charset="0"/>
                <a:ea typeface="Century Gothic" charset="0"/>
                <a:cs typeface="Century Gothic" charset="0"/>
              </a:rPr>
              <a:t>part of the word distribution (graph on the right)</a:t>
            </a:r>
            <a:endParaRPr lang="en-US" sz="2800" dirty="0">
              <a:latin typeface="Century Gothic" charset="0"/>
              <a:ea typeface="Century Gothic" charset="0"/>
              <a:cs typeface="Century Gothic" charset="0"/>
            </a:endParaRPr>
          </a:p>
          <a:p>
            <a:endParaRPr lang="en-US" sz="2800" dirty="0"/>
          </a:p>
        </p:txBody>
      </p:sp>
      <p:sp>
        <p:nvSpPr>
          <p:cNvPr id="37" name="TextBox 36"/>
          <p:cNvSpPr txBox="1"/>
          <p:nvPr/>
        </p:nvSpPr>
        <p:spPr>
          <a:xfrm>
            <a:off x="782074" y="2098675"/>
            <a:ext cx="10770738" cy="830997"/>
          </a:xfrm>
          <a:prstGeom prst="rect">
            <a:avLst/>
          </a:prstGeom>
          <a:noFill/>
        </p:spPr>
        <p:txBody>
          <a:bodyPr wrap="square" rtlCol="0">
            <a:spAutoFit/>
          </a:bodyPr>
          <a:lstStyle/>
          <a:p>
            <a:pPr>
              <a:buClr>
                <a:srgbClr val="990000"/>
              </a:buClr>
            </a:pPr>
            <a:r>
              <a:rPr lang="fr-CH" sz="4800" b="1" dirty="0" err="1" smtClean="0">
                <a:solidFill>
                  <a:srgbClr val="990100"/>
                </a:solidFill>
                <a:latin typeface="Century Gothic"/>
              </a:rPr>
              <a:t>Extract</a:t>
            </a:r>
            <a:r>
              <a:rPr lang="fr-CH" sz="4800" b="1" dirty="0" smtClean="0">
                <a:solidFill>
                  <a:srgbClr val="990100"/>
                </a:solidFill>
                <a:latin typeface="Century Gothic"/>
              </a:rPr>
              <a:t> </a:t>
            </a:r>
            <a:r>
              <a:rPr lang="fr-CH" sz="4800" b="1" dirty="0" err="1" smtClean="0">
                <a:solidFill>
                  <a:srgbClr val="990100"/>
                </a:solidFill>
                <a:latin typeface="Century Gothic"/>
              </a:rPr>
              <a:t>Transfom</a:t>
            </a:r>
            <a:r>
              <a:rPr lang="fr-CH" sz="4800" b="1" dirty="0" smtClean="0">
                <a:solidFill>
                  <a:srgbClr val="990100"/>
                </a:solidFill>
                <a:latin typeface="Century Gothic"/>
              </a:rPr>
              <a:t> Pipeline</a:t>
            </a:r>
            <a:endParaRPr lang="fr-CH" sz="4800" dirty="0" smtClean="0">
              <a:solidFill>
                <a:srgbClr val="990100"/>
              </a:solidFill>
              <a:latin typeface="Century Gothic"/>
            </a:endParaRPr>
          </a:p>
        </p:txBody>
      </p:sp>
      <p:sp>
        <p:nvSpPr>
          <p:cNvPr id="44" name="TextBox 43"/>
          <p:cNvSpPr txBox="1"/>
          <p:nvPr/>
        </p:nvSpPr>
        <p:spPr>
          <a:xfrm>
            <a:off x="888657" y="17779484"/>
            <a:ext cx="8821826" cy="707886"/>
          </a:xfrm>
          <a:prstGeom prst="rect">
            <a:avLst/>
          </a:prstGeom>
          <a:noFill/>
        </p:spPr>
        <p:txBody>
          <a:bodyPr wrap="square" rtlCol="0">
            <a:spAutoFit/>
          </a:bodyPr>
          <a:lstStyle/>
          <a:p>
            <a:r>
              <a:rPr lang="en-US" sz="4000" b="1" dirty="0" smtClean="0">
                <a:latin typeface="Century Gothic" charset="0"/>
                <a:ea typeface="Century Gothic" charset="0"/>
                <a:cs typeface="Century Gothic" charset="0"/>
              </a:rPr>
              <a:t>Words with interesting time series</a:t>
            </a:r>
          </a:p>
        </p:txBody>
      </p:sp>
      <p:grpSp>
        <p:nvGrpSpPr>
          <p:cNvPr id="47" name="Group 46"/>
          <p:cNvGrpSpPr/>
          <p:nvPr/>
        </p:nvGrpSpPr>
        <p:grpSpPr>
          <a:xfrm>
            <a:off x="777317" y="22545246"/>
            <a:ext cx="6073715" cy="4685694"/>
            <a:chOff x="11363634" y="19840490"/>
            <a:chExt cx="6073715" cy="4685694"/>
          </a:xfrm>
        </p:grpSpPr>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63634" y="20442842"/>
              <a:ext cx="5939407" cy="4083342"/>
            </a:xfrm>
            <a:prstGeom prst="rect">
              <a:avLst/>
            </a:prstGeom>
          </p:spPr>
        </p:pic>
        <p:sp>
          <p:nvSpPr>
            <p:cNvPr id="45" name="TextBox 44"/>
            <p:cNvSpPr txBox="1"/>
            <p:nvPr/>
          </p:nvSpPr>
          <p:spPr>
            <a:xfrm>
              <a:off x="11771268" y="19840490"/>
              <a:ext cx="5666081" cy="5246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Words with monthly periodicity</a:t>
              </a:r>
              <a:endParaRPr lang="en-US" sz="2800" dirty="0">
                <a:latin typeface="Century Gothic" charset="0"/>
                <a:ea typeface="Century Gothic" charset="0"/>
                <a:cs typeface="Century Gothic" charset="0"/>
              </a:endParaRPr>
            </a:p>
          </p:txBody>
        </p:sp>
      </p:grpSp>
      <p:sp>
        <p:nvSpPr>
          <p:cNvPr id="46" name="TextBox 45"/>
          <p:cNvSpPr txBox="1"/>
          <p:nvPr/>
        </p:nvSpPr>
        <p:spPr>
          <a:xfrm>
            <a:off x="844412" y="18650696"/>
            <a:ext cx="9856331" cy="5232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To find relevant time series, several methods were used:</a:t>
            </a:r>
          </a:p>
        </p:txBody>
      </p:sp>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2751" y="23147598"/>
            <a:ext cx="5939405" cy="4083342"/>
          </a:xfrm>
          <a:prstGeom prst="rect">
            <a:avLst/>
          </a:prstGeom>
        </p:spPr>
      </p:pic>
      <p:sp>
        <p:nvSpPr>
          <p:cNvPr id="50" name="TextBox 49"/>
          <p:cNvSpPr txBox="1"/>
          <p:nvPr/>
        </p:nvSpPr>
        <p:spPr>
          <a:xfrm>
            <a:off x="8350270" y="22546646"/>
            <a:ext cx="5981917" cy="5232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Words with </a:t>
            </a:r>
            <a:r>
              <a:rPr lang="en-US" sz="2800" smtClean="0">
                <a:latin typeface="Century Gothic" charset="0"/>
                <a:ea typeface="Century Gothic" charset="0"/>
                <a:cs typeface="Century Gothic" charset="0"/>
              </a:rPr>
              <a:t>multi year periodicity</a:t>
            </a:r>
            <a:endParaRPr lang="en-US" sz="2800" dirty="0">
              <a:latin typeface="Century Gothic" charset="0"/>
              <a:ea typeface="Century Gothic" charset="0"/>
              <a:cs typeface="Century Gothic" charset="0"/>
            </a:endParaRPr>
          </a:p>
        </p:txBody>
      </p:sp>
      <p:sp>
        <p:nvSpPr>
          <p:cNvPr id="51" name="TextBox 50"/>
          <p:cNvSpPr txBox="1"/>
          <p:nvPr/>
        </p:nvSpPr>
        <p:spPr>
          <a:xfrm>
            <a:off x="782074" y="35644936"/>
            <a:ext cx="4653526" cy="6432530"/>
          </a:xfrm>
          <a:prstGeom prst="rect">
            <a:avLst/>
          </a:prstGeom>
          <a:noFill/>
        </p:spPr>
        <p:txBody>
          <a:bodyPr wrap="square" rtlCol="0">
            <a:spAutoFit/>
          </a:bodyPr>
          <a:lstStyle/>
          <a:p>
            <a:pPr algn="just">
              <a:buClr>
                <a:srgbClr val="990000"/>
              </a:buClr>
            </a:pPr>
            <a:r>
              <a:rPr lang="fr-CH" sz="2800" b="1" dirty="0" err="1" smtClean="0">
                <a:solidFill>
                  <a:srgbClr val="333333"/>
                </a:solidFill>
                <a:latin typeface="Century Gothic"/>
              </a:rPr>
              <a:t>Result</a:t>
            </a:r>
            <a:r>
              <a:rPr lang="fr-CH" sz="2800" b="1" dirty="0" smtClean="0">
                <a:solidFill>
                  <a:srgbClr val="333333"/>
                </a:solidFill>
                <a:latin typeface="Century Gothic"/>
              </a:rPr>
              <a:t>: </a:t>
            </a:r>
            <a:r>
              <a:rPr lang="fr-CH" sz="2800" dirty="0" smtClean="0">
                <a:solidFill>
                  <a:srgbClr val="333333"/>
                </a:solidFill>
                <a:latin typeface="Century Gothic"/>
              </a:rPr>
              <a:t>The model is not </a:t>
            </a:r>
            <a:r>
              <a:rPr lang="fr-CH" sz="2800" dirty="0" err="1" smtClean="0">
                <a:solidFill>
                  <a:srgbClr val="333333"/>
                </a:solidFill>
                <a:latin typeface="Century Gothic"/>
              </a:rPr>
              <a:t>making</a:t>
            </a:r>
            <a:r>
              <a:rPr lang="fr-CH" sz="2800" dirty="0" smtClean="0">
                <a:solidFill>
                  <a:srgbClr val="333333"/>
                </a:solidFill>
                <a:latin typeface="Century Gothic"/>
              </a:rPr>
              <a:t> </a:t>
            </a:r>
            <a:r>
              <a:rPr lang="fr-CH" sz="2800" dirty="0" smtClean="0">
                <a:solidFill>
                  <a:srgbClr val="333333"/>
                </a:solidFill>
                <a:latin typeface="Century Gothic"/>
              </a:rPr>
              <a:t>a </a:t>
            </a:r>
            <a:r>
              <a:rPr lang="fr-CH" sz="2800" dirty="0" err="1" smtClean="0">
                <a:solidFill>
                  <a:srgbClr val="333333"/>
                </a:solidFill>
                <a:latin typeface="Century Gothic"/>
              </a:rPr>
              <a:t>true</a:t>
            </a:r>
            <a:r>
              <a:rPr lang="fr-CH" sz="2800" dirty="0" smtClean="0">
                <a:solidFill>
                  <a:srgbClr val="333333"/>
                </a:solidFill>
                <a:latin typeface="Century Gothic"/>
              </a:rPr>
              <a:t> </a:t>
            </a:r>
            <a:r>
              <a:rPr lang="fr-CH" sz="2800" dirty="0" smtClean="0">
                <a:solidFill>
                  <a:srgbClr val="333333"/>
                </a:solidFill>
                <a:latin typeface="Century Gothic"/>
              </a:rPr>
              <a:t>forecast. </a:t>
            </a:r>
            <a:r>
              <a:rPr lang="fr-CH" sz="2800" dirty="0" smtClean="0">
                <a:solidFill>
                  <a:srgbClr val="333333"/>
                </a:solidFill>
                <a:latin typeface="Century Gothic"/>
              </a:rPr>
              <a:t>It </a:t>
            </a:r>
            <a:r>
              <a:rPr lang="fr-CH" sz="2800" dirty="0" smtClean="0">
                <a:solidFill>
                  <a:srgbClr val="333333"/>
                </a:solidFill>
                <a:latin typeface="Century Gothic"/>
              </a:rPr>
              <a:t>has </a:t>
            </a:r>
            <a:r>
              <a:rPr lang="fr-CH" sz="2800" dirty="0" err="1" smtClean="0">
                <a:solidFill>
                  <a:srgbClr val="333333"/>
                </a:solidFill>
                <a:latin typeface="Century Gothic"/>
              </a:rPr>
              <a:t>simply</a:t>
            </a:r>
            <a:r>
              <a:rPr lang="fr-CH" sz="2800" dirty="0" smtClean="0">
                <a:solidFill>
                  <a:srgbClr val="333333"/>
                </a:solidFill>
                <a:latin typeface="Century Gothic"/>
              </a:rPr>
              <a:t> </a:t>
            </a:r>
            <a:r>
              <a:rPr lang="fr-CH" sz="2800" dirty="0" err="1" smtClean="0">
                <a:solidFill>
                  <a:srgbClr val="333333"/>
                </a:solidFill>
                <a:latin typeface="Century Gothic"/>
              </a:rPr>
              <a:t>learnt</a:t>
            </a:r>
            <a:r>
              <a:rPr lang="fr-CH" sz="2800" dirty="0" smtClean="0">
                <a:solidFill>
                  <a:srgbClr val="333333"/>
                </a:solidFill>
                <a:latin typeface="Century Gothic"/>
              </a:rPr>
              <a:t> </a:t>
            </a:r>
            <a:r>
              <a:rPr lang="fr-CH" sz="2800" dirty="0" smtClean="0">
                <a:solidFill>
                  <a:srgbClr val="333333"/>
                </a:solidFill>
                <a:latin typeface="Century Gothic"/>
              </a:rPr>
              <a:t>to output the previous time value with some minor </a:t>
            </a:r>
            <a:r>
              <a:rPr lang="fr-CH" sz="2800" dirty="0" smtClean="0">
                <a:solidFill>
                  <a:srgbClr val="333333"/>
                </a:solidFill>
                <a:latin typeface="Century Gothic"/>
              </a:rPr>
              <a:t>changes. </a:t>
            </a:r>
            <a:r>
              <a:rPr lang="fr-CH" sz="2800" dirty="0" smtClean="0">
                <a:solidFill>
                  <a:srgbClr val="333333"/>
                </a:solidFill>
                <a:latin typeface="Century Gothic"/>
              </a:rPr>
              <a:t>In </a:t>
            </a:r>
            <a:r>
              <a:rPr lang="fr-CH" sz="2800" dirty="0" err="1" smtClean="0">
                <a:solidFill>
                  <a:srgbClr val="333333"/>
                </a:solidFill>
                <a:latin typeface="Century Gothic"/>
              </a:rPr>
              <a:t>other</a:t>
            </a:r>
            <a:r>
              <a:rPr lang="fr-CH" sz="2800" dirty="0" smtClean="0">
                <a:solidFill>
                  <a:srgbClr val="333333"/>
                </a:solidFill>
                <a:latin typeface="Century Gothic"/>
              </a:rPr>
              <a:t> </a:t>
            </a:r>
            <a:r>
              <a:rPr lang="fr-CH" sz="2800" dirty="0" smtClean="0">
                <a:solidFill>
                  <a:srgbClr val="333333"/>
                </a:solidFill>
                <a:latin typeface="Century Gothic"/>
              </a:rPr>
              <a:t>words, it </a:t>
            </a:r>
            <a:r>
              <a:rPr lang="fr-CH" sz="2800" dirty="0" err="1" smtClean="0">
                <a:solidFill>
                  <a:srgbClr val="333333"/>
                </a:solidFill>
                <a:latin typeface="Century Gothic"/>
              </a:rPr>
              <a:t>simply</a:t>
            </a:r>
            <a:r>
              <a:rPr lang="fr-CH" sz="2800" dirty="0" smtClean="0">
                <a:solidFill>
                  <a:srgbClr val="333333"/>
                </a:solidFill>
                <a:latin typeface="Century Gothic"/>
              </a:rPr>
              <a:t> </a:t>
            </a:r>
            <a:r>
              <a:rPr lang="fr-CH" sz="2800" dirty="0" err="1" smtClean="0">
                <a:solidFill>
                  <a:srgbClr val="333333"/>
                </a:solidFill>
                <a:latin typeface="Century Gothic"/>
              </a:rPr>
              <a:t>mimicks</a:t>
            </a:r>
            <a:r>
              <a:rPr lang="fr-CH" sz="2800" dirty="0" smtClean="0">
                <a:solidFill>
                  <a:srgbClr val="333333"/>
                </a:solidFill>
                <a:latin typeface="Century Gothic"/>
              </a:rPr>
              <a:t> </a:t>
            </a:r>
            <a:r>
              <a:rPr lang="fr-CH" sz="2800" dirty="0" smtClean="0">
                <a:solidFill>
                  <a:srgbClr val="333333"/>
                </a:solidFill>
                <a:latin typeface="Century Gothic"/>
              </a:rPr>
              <a:t>the time serie. It make sense as the model is trying to reduce the error and the previous time </a:t>
            </a:r>
            <a:r>
              <a:rPr lang="fr-CH" sz="2800" dirty="0" smtClean="0">
                <a:solidFill>
                  <a:srgbClr val="333333"/>
                </a:solidFill>
                <a:latin typeface="Century Gothic"/>
              </a:rPr>
              <a:t>value </a:t>
            </a:r>
            <a:r>
              <a:rPr lang="fr-CH" sz="2800" dirty="0" smtClean="0">
                <a:solidFill>
                  <a:srgbClr val="333333"/>
                </a:solidFill>
                <a:latin typeface="Century Gothic"/>
              </a:rPr>
              <a:t>are not </a:t>
            </a:r>
            <a:r>
              <a:rPr lang="fr-CH" sz="2800" dirty="0" err="1" smtClean="0">
                <a:solidFill>
                  <a:srgbClr val="333333"/>
                </a:solidFill>
                <a:latin typeface="Century Gothic"/>
              </a:rPr>
              <a:t>too</a:t>
            </a:r>
            <a:r>
              <a:rPr lang="fr-CH" sz="2800" dirty="0" smtClean="0">
                <a:solidFill>
                  <a:srgbClr val="333333"/>
                </a:solidFill>
                <a:latin typeface="Century Gothic"/>
              </a:rPr>
              <a:t> </a:t>
            </a:r>
            <a:r>
              <a:rPr lang="fr-CH" sz="2800" dirty="0" smtClean="0">
                <a:solidFill>
                  <a:srgbClr val="333333"/>
                </a:solidFill>
                <a:latin typeface="Century Gothic"/>
              </a:rPr>
              <a:t>far away from the future time </a:t>
            </a:r>
            <a:r>
              <a:rPr lang="fr-CH" sz="2800" dirty="0" smtClean="0">
                <a:solidFill>
                  <a:srgbClr val="333333"/>
                </a:solidFill>
                <a:latin typeface="Century Gothic"/>
              </a:rPr>
              <a:t>value. </a:t>
            </a:r>
            <a:endParaRPr lang="fr-CH" sz="2800" dirty="0" smtClean="0">
              <a:solidFill>
                <a:srgbClr val="333333"/>
              </a:solidFill>
              <a:latin typeface="Century Gothic"/>
            </a:endParaRPr>
          </a:p>
          <a:p>
            <a:pPr marL="914400" indent="-914400" algn="just">
              <a:buClr>
                <a:srgbClr val="990000"/>
              </a:buClr>
              <a:buFont typeface="+mj-lt"/>
              <a:buAutoNum type="arabicPeriod"/>
            </a:pPr>
            <a:endParaRPr lang="fr-CH" sz="4800" b="1" dirty="0">
              <a:solidFill>
                <a:srgbClr val="333333"/>
              </a:solidFill>
              <a:latin typeface="Century Gothic"/>
            </a:endParaRPr>
          </a:p>
        </p:txBody>
      </p:sp>
      <p:sp>
        <p:nvSpPr>
          <p:cNvPr id="52" name="TextBox 51"/>
          <p:cNvSpPr txBox="1"/>
          <p:nvPr/>
        </p:nvSpPr>
        <p:spPr>
          <a:xfrm>
            <a:off x="15925178" y="32958330"/>
            <a:ext cx="14124822" cy="2477036"/>
          </a:xfrm>
          <a:prstGeom prst="rect">
            <a:avLst/>
          </a:prstGeom>
          <a:noFill/>
        </p:spPr>
        <p:txBody>
          <a:bodyPr wrap="square" rtlCol="0">
            <a:spAutoFit/>
          </a:bodyPr>
          <a:lstStyle/>
          <a:p>
            <a:pPr>
              <a:buClr>
                <a:srgbClr val="990000"/>
              </a:buClr>
            </a:pPr>
            <a:r>
              <a:rPr lang="fr-CH" sz="4000" b="1" dirty="0" smtClean="0">
                <a:solidFill>
                  <a:srgbClr val="333333"/>
                </a:solidFill>
                <a:latin typeface="Century Gothic"/>
              </a:rPr>
              <a:t>SARIMA model prediction for seasonal words:</a:t>
            </a:r>
          </a:p>
          <a:p>
            <a:pPr>
              <a:buClr>
                <a:srgbClr val="990000"/>
              </a:buClr>
            </a:pPr>
            <a:endParaRPr lang="fr-CH" sz="3000" dirty="0">
              <a:solidFill>
                <a:srgbClr val="333333"/>
              </a:solidFill>
              <a:latin typeface="Century Gothic"/>
            </a:endParaRPr>
          </a:p>
          <a:p>
            <a:pPr algn="just">
              <a:buClr>
                <a:srgbClr val="990000"/>
              </a:buClr>
            </a:pPr>
            <a:r>
              <a:rPr lang="fr-CH" sz="2800" b="1" dirty="0" smtClean="0">
                <a:solidFill>
                  <a:srgbClr val="333333"/>
                </a:solidFill>
                <a:latin typeface="Century Gothic"/>
              </a:rPr>
              <a:t>Model: </a:t>
            </a:r>
            <a:r>
              <a:rPr lang="fr-CH" sz="2800" dirty="0" smtClean="0">
                <a:solidFill>
                  <a:srgbClr val="333333"/>
                </a:solidFill>
                <a:latin typeface="Century Gothic"/>
              </a:rPr>
              <a:t>A SARIMA (Seasonal autoregressive integraded moving average) </a:t>
            </a:r>
            <a:r>
              <a:rPr lang="fr-CH" sz="2800" dirty="0" smtClean="0">
                <a:solidFill>
                  <a:srgbClr val="333333"/>
                </a:solidFill>
                <a:latin typeface="Century Gothic"/>
              </a:rPr>
              <a:t>model </a:t>
            </a:r>
            <a:r>
              <a:rPr lang="fr-CH" sz="2800" dirty="0" err="1" smtClean="0">
                <a:solidFill>
                  <a:srgbClr val="333333"/>
                </a:solidFill>
                <a:latin typeface="Century Gothic"/>
              </a:rPr>
              <a:t>is</a:t>
            </a:r>
            <a:r>
              <a:rPr lang="fr-CH" sz="2800" dirty="0" smtClean="0">
                <a:solidFill>
                  <a:srgbClr val="333333"/>
                </a:solidFill>
                <a:latin typeface="Century Gothic"/>
              </a:rPr>
              <a:t> </a:t>
            </a:r>
            <a:r>
              <a:rPr lang="fr-CH" sz="2800" dirty="0" smtClean="0">
                <a:solidFill>
                  <a:srgbClr val="333333"/>
                </a:solidFill>
                <a:latin typeface="Century Gothic"/>
              </a:rPr>
              <a:t>a combination of autoregression with moving average component plus seasonal component in order to predict the future time </a:t>
            </a:r>
            <a:r>
              <a:rPr lang="fr-CH" sz="2800" dirty="0" smtClean="0">
                <a:solidFill>
                  <a:srgbClr val="333333"/>
                </a:solidFill>
                <a:latin typeface="Century Gothic"/>
              </a:rPr>
              <a:t>values.</a:t>
            </a:r>
            <a:endParaRPr lang="fr-CH" sz="2800" dirty="0" smtClean="0">
              <a:solidFill>
                <a:srgbClr val="333333"/>
              </a:solidFill>
              <a:latin typeface="Century Gothic"/>
            </a:endParaRPr>
          </a:p>
        </p:txBody>
      </p:sp>
      <p:pic>
        <p:nvPicPr>
          <p:cNvPr id="53" name="Picture 52" descr="Neiger_three_year_forecas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055486" y="35644936"/>
            <a:ext cx="8881878" cy="6104484"/>
          </a:xfrm>
          <a:prstGeom prst="rect">
            <a:avLst/>
          </a:prstGeom>
        </p:spPr>
      </p:pic>
      <p:pic>
        <p:nvPicPr>
          <p:cNvPr id="54" name="Picture 53" descr="LSTM_figur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1122" y="35644936"/>
            <a:ext cx="8881880" cy="6104484"/>
          </a:xfrm>
          <a:prstGeom prst="rect">
            <a:avLst/>
          </a:prstGeom>
        </p:spPr>
      </p:pic>
      <p:sp>
        <p:nvSpPr>
          <p:cNvPr id="55" name="TextBox 54"/>
          <p:cNvSpPr txBox="1"/>
          <p:nvPr/>
        </p:nvSpPr>
        <p:spPr>
          <a:xfrm>
            <a:off x="756919" y="33074682"/>
            <a:ext cx="13766743" cy="2031325"/>
          </a:xfrm>
          <a:prstGeom prst="rect">
            <a:avLst/>
          </a:prstGeom>
          <a:noFill/>
        </p:spPr>
        <p:txBody>
          <a:bodyPr wrap="square" rtlCol="0">
            <a:spAutoFit/>
          </a:bodyPr>
          <a:lstStyle/>
          <a:p>
            <a:pPr>
              <a:buClr>
                <a:srgbClr val="990000"/>
              </a:buClr>
            </a:pPr>
            <a:r>
              <a:rPr lang="fr-CH" sz="4000" b="1" dirty="0" smtClean="0">
                <a:solidFill>
                  <a:srgbClr val="333333"/>
                </a:solidFill>
                <a:latin typeface="Century Gothic"/>
              </a:rPr>
              <a:t>LSTM model prediction:</a:t>
            </a:r>
          </a:p>
          <a:p>
            <a:pPr>
              <a:buClr>
                <a:srgbClr val="990000"/>
              </a:buClr>
            </a:pPr>
            <a:endParaRPr lang="fr-CH" sz="3000" dirty="0" smtClean="0">
              <a:solidFill>
                <a:srgbClr val="333333"/>
              </a:solidFill>
              <a:latin typeface="Century Gothic"/>
            </a:endParaRPr>
          </a:p>
          <a:p>
            <a:pPr>
              <a:buClr>
                <a:srgbClr val="990000"/>
              </a:buClr>
            </a:pPr>
            <a:r>
              <a:rPr lang="fr-CH" sz="2800" b="1" dirty="0" smtClean="0">
                <a:solidFill>
                  <a:srgbClr val="333333"/>
                </a:solidFill>
                <a:latin typeface="Century Gothic"/>
              </a:rPr>
              <a:t>Model: </a:t>
            </a:r>
            <a:r>
              <a:rPr lang="fr-CH" sz="2800" dirty="0" smtClean="0">
                <a:solidFill>
                  <a:srgbClr val="333333"/>
                </a:solidFill>
                <a:latin typeface="Century Gothic"/>
              </a:rPr>
              <a:t>A simple LSTM (long short term memory). The problem is formed as a regression </a:t>
            </a:r>
            <a:r>
              <a:rPr lang="fr-CH" sz="2800" dirty="0" err="1" smtClean="0">
                <a:solidFill>
                  <a:srgbClr val="333333"/>
                </a:solidFill>
                <a:latin typeface="Century Gothic"/>
              </a:rPr>
              <a:t>task</a:t>
            </a:r>
            <a:r>
              <a:rPr lang="fr-CH" sz="2800" dirty="0" smtClean="0">
                <a:solidFill>
                  <a:srgbClr val="333333"/>
                </a:solidFill>
                <a:latin typeface="Century Gothic"/>
              </a:rPr>
              <a:t> </a:t>
            </a:r>
            <a:r>
              <a:rPr lang="fr-CH" sz="2800" dirty="0" err="1" smtClean="0">
                <a:solidFill>
                  <a:srgbClr val="333333"/>
                </a:solidFill>
                <a:latin typeface="Century Gothic"/>
              </a:rPr>
              <a:t>with</a:t>
            </a:r>
            <a:r>
              <a:rPr lang="fr-CH" sz="2800" dirty="0" smtClean="0">
                <a:solidFill>
                  <a:srgbClr val="333333"/>
                </a:solidFill>
                <a:latin typeface="Century Gothic"/>
              </a:rPr>
              <a:t> a </a:t>
            </a:r>
            <a:r>
              <a:rPr lang="fr-CH" sz="2800" dirty="0" smtClean="0">
                <a:solidFill>
                  <a:srgbClr val="333333"/>
                </a:solidFill>
                <a:latin typeface="Century Gothic"/>
              </a:rPr>
              <a:t>RNN (Recurent neura network). </a:t>
            </a:r>
          </a:p>
        </p:txBody>
      </p:sp>
      <p:sp>
        <p:nvSpPr>
          <p:cNvPr id="56" name="TextBox 55"/>
          <p:cNvSpPr txBox="1"/>
          <p:nvPr/>
        </p:nvSpPr>
        <p:spPr>
          <a:xfrm>
            <a:off x="777317" y="32067181"/>
            <a:ext cx="8585543" cy="830997"/>
          </a:xfrm>
          <a:prstGeom prst="rect">
            <a:avLst/>
          </a:prstGeom>
          <a:noFill/>
        </p:spPr>
        <p:txBody>
          <a:bodyPr wrap="square" rtlCol="0">
            <a:spAutoFit/>
          </a:bodyPr>
          <a:lstStyle/>
          <a:p>
            <a:pPr>
              <a:buClr>
                <a:srgbClr val="990000"/>
              </a:buClr>
            </a:pPr>
            <a:r>
              <a:rPr lang="fr-CH" sz="4800" b="1" dirty="0" smtClean="0">
                <a:solidFill>
                  <a:srgbClr val="990100"/>
                </a:solidFill>
                <a:latin typeface="Century Gothic"/>
              </a:rPr>
              <a:t>Word </a:t>
            </a:r>
            <a:r>
              <a:rPr lang="fr-CH" sz="4800" b="1" dirty="0" err="1" smtClean="0">
                <a:solidFill>
                  <a:srgbClr val="990100"/>
                </a:solidFill>
                <a:latin typeface="Century Gothic"/>
              </a:rPr>
              <a:t>Frequency</a:t>
            </a:r>
            <a:r>
              <a:rPr lang="fr-CH" sz="4800" b="1" dirty="0" smtClean="0">
                <a:solidFill>
                  <a:srgbClr val="990100"/>
                </a:solidFill>
                <a:latin typeface="Century Gothic"/>
              </a:rPr>
              <a:t> </a:t>
            </a:r>
            <a:r>
              <a:rPr lang="fr-CH" sz="4800" b="1" dirty="0" err="1" smtClean="0">
                <a:solidFill>
                  <a:srgbClr val="990100"/>
                </a:solidFill>
                <a:latin typeface="Century Gothic"/>
              </a:rPr>
              <a:t>Prediction</a:t>
            </a:r>
            <a:endParaRPr lang="fr-CH" sz="4800" dirty="0" smtClean="0">
              <a:solidFill>
                <a:srgbClr val="990100"/>
              </a:solidFill>
              <a:latin typeface="Century Gothic"/>
            </a:endParaRPr>
          </a:p>
        </p:txBody>
      </p:sp>
      <p:sp>
        <p:nvSpPr>
          <p:cNvPr id="49" name="TextBox 48"/>
          <p:cNvSpPr txBox="1"/>
          <p:nvPr/>
        </p:nvSpPr>
        <p:spPr>
          <a:xfrm>
            <a:off x="15925178" y="35644936"/>
            <a:ext cx="4680337" cy="6986528"/>
          </a:xfrm>
          <a:prstGeom prst="rect">
            <a:avLst/>
          </a:prstGeom>
          <a:noFill/>
        </p:spPr>
        <p:txBody>
          <a:bodyPr wrap="square" rtlCol="0">
            <a:spAutoFit/>
          </a:bodyPr>
          <a:lstStyle/>
          <a:p>
            <a:pPr algn="just"/>
            <a:r>
              <a:rPr lang="en-US" sz="2800" b="1" dirty="0" smtClean="0">
                <a:solidFill>
                  <a:srgbClr val="333333"/>
                </a:solidFill>
                <a:latin typeface="Century Gothic"/>
              </a:rPr>
              <a:t>Result: </a:t>
            </a:r>
            <a:r>
              <a:rPr lang="en-US" sz="2800" dirty="0" smtClean="0">
                <a:solidFill>
                  <a:srgbClr val="333333"/>
                </a:solidFill>
                <a:latin typeface="Century Gothic"/>
              </a:rPr>
              <a:t>The model is able to predict the correct seasonality of the word and outputs a coherent local trend. It is not able to integrate changing trend which can be regarded as random movement. The output is a repetitive sequence in the same direction. The reliability of the prediction decreases as we increase the length of the prediction. </a:t>
            </a:r>
            <a:endParaRPr lang="en-US" sz="2800" b="1" dirty="0" smtClean="0">
              <a:solidFill>
                <a:srgbClr val="333333"/>
              </a:solidFill>
              <a:latin typeface="Century Gothic"/>
            </a:endParaRPr>
          </a:p>
          <a:p>
            <a:pPr algn="just"/>
            <a:endParaRPr lang="en-US" sz="2800" dirty="0"/>
          </a:p>
        </p:txBody>
      </p:sp>
      <p:cxnSp>
        <p:nvCxnSpPr>
          <p:cNvPr id="58" name="Straight Connector 57"/>
          <p:cNvCxnSpPr/>
          <p:nvPr/>
        </p:nvCxnSpPr>
        <p:spPr>
          <a:xfrm>
            <a:off x="380315" y="31882357"/>
            <a:ext cx="29388485" cy="314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5300192" y="32595544"/>
            <a:ext cx="66721" cy="94819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862462" y="19179973"/>
            <a:ext cx="6789483" cy="2246769"/>
          </a:xfrm>
          <a:prstGeom prst="rect">
            <a:avLst/>
          </a:prstGeom>
          <a:noFill/>
        </p:spPr>
        <p:txBody>
          <a:bodyPr wrap="square" rtlCol="0">
            <a:spAutoFit/>
          </a:bodyPr>
          <a:lstStyle/>
          <a:p>
            <a:pPr marL="457200" indent="-457200">
              <a:buFont typeface="Arial" charset="0"/>
              <a:buChar char="•"/>
            </a:pPr>
            <a:r>
              <a:rPr lang="en-US" sz="2800" dirty="0" err="1">
                <a:latin typeface="Century Gothic" charset="0"/>
                <a:ea typeface="Century Gothic" charset="0"/>
                <a:cs typeface="Century Gothic" charset="0"/>
              </a:rPr>
              <a:t>Dendogram</a:t>
            </a:r>
            <a:r>
              <a:rPr lang="en-US" sz="2800" dirty="0">
                <a:latin typeface="Century Gothic" charset="0"/>
                <a:ea typeface="Century Gothic" charset="0"/>
                <a:cs typeface="Century Gothic" charset="0"/>
              </a:rPr>
              <a:t> clustering</a:t>
            </a:r>
          </a:p>
          <a:p>
            <a:pPr marL="457200" indent="-457200">
              <a:buFont typeface="Arial" charset="0"/>
              <a:buChar char="•"/>
            </a:pPr>
            <a:r>
              <a:rPr lang="en-US" sz="2800" dirty="0">
                <a:latin typeface="Century Gothic" charset="0"/>
                <a:ea typeface="Century Gothic" charset="0"/>
                <a:cs typeface="Century Gothic" charset="0"/>
              </a:rPr>
              <a:t>Frequency ranking</a:t>
            </a:r>
          </a:p>
          <a:p>
            <a:pPr marL="457200" indent="-457200">
              <a:buFont typeface="Arial" charset="0"/>
              <a:buChar char="•"/>
            </a:pPr>
            <a:r>
              <a:rPr lang="en-US" sz="2800" dirty="0">
                <a:latin typeface="Century Gothic" charset="0"/>
                <a:ea typeface="Century Gothic" charset="0"/>
                <a:cs typeface="Century Gothic" charset="0"/>
              </a:rPr>
              <a:t>Manual Search</a:t>
            </a:r>
          </a:p>
          <a:p>
            <a:pPr marL="457200" indent="-457200">
              <a:buFont typeface="Arial" charset="0"/>
              <a:buChar char="•"/>
            </a:pPr>
            <a:r>
              <a:rPr lang="en-US" sz="2800" dirty="0" smtClean="0">
                <a:latin typeface="Century Gothic" charset="0"/>
                <a:ea typeface="Century Gothic" charset="0"/>
                <a:cs typeface="Century Gothic" charset="0"/>
              </a:rPr>
              <a:t>Working with smoothed time series :</a:t>
            </a:r>
          </a:p>
          <a:p>
            <a:r>
              <a:rPr lang="en-US" sz="2800" dirty="0">
                <a:latin typeface="Century Gothic" charset="0"/>
                <a:ea typeface="Century Gothic" charset="0"/>
                <a:cs typeface="Century Gothic" charset="0"/>
              </a:rPr>
              <a:t> </a:t>
            </a:r>
            <a:r>
              <a:rPr lang="en-US" sz="2800" dirty="0" smtClean="0">
                <a:latin typeface="Century Gothic" charset="0"/>
                <a:ea typeface="Century Gothic" charset="0"/>
                <a:cs typeface="Century Gothic" charset="0"/>
              </a:rPr>
              <a:t>    Rolling mean, Interpolation</a:t>
            </a:r>
            <a:endParaRPr lang="en-US" sz="2800" dirty="0">
              <a:latin typeface="Century Gothic" charset="0"/>
              <a:ea typeface="Century Gothic" charset="0"/>
              <a:cs typeface="Century Gothic" charset="0"/>
            </a:endParaRPr>
          </a:p>
        </p:txBody>
      </p:sp>
      <p:sp>
        <p:nvSpPr>
          <p:cNvPr id="62" name="TextBox 61"/>
          <p:cNvSpPr txBox="1"/>
          <p:nvPr/>
        </p:nvSpPr>
        <p:spPr>
          <a:xfrm>
            <a:off x="756919" y="19172650"/>
            <a:ext cx="6789483" cy="2677656"/>
          </a:xfrm>
          <a:prstGeom prst="rect">
            <a:avLst/>
          </a:prstGeom>
          <a:noFill/>
        </p:spPr>
        <p:txBody>
          <a:bodyPr wrap="square" rtlCol="0">
            <a:spAutoFit/>
          </a:bodyPr>
          <a:lstStyle/>
          <a:p>
            <a:pPr marL="457200" indent="-457200">
              <a:buFont typeface="Arial" charset="0"/>
              <a:buChar char="•"/>
            </a:pPr>
            <a:r>
              <a:rPr lang="en-US" sz="2800" dirty="0">
                <a:latin typeface="Century Gothic" charset="0"/>
                <a:ea typeface="Century Gothic" charset="0"/>
                <a:cs typeface="Century Gothic" charset="0"/>
              </a:rPr>
              <a:t>Pearson </a:t>
            </a:r>
            <a:r>
              <a:rPr lang="en-US" sz="2800" dirty="0" smtClean="0">
                <a:latin typeface="Century Gothic" charset="0"/>
                <a:ea typeface="Century Gothic" charset="0"/>
                <a:cs typeface="Century Gothic" charset="0"/>
              </a:rPr>
              <a:t>correlation </a:t>
            </a:r>
            <a:r>
              <a:rPr lang="en-US" sz="2800" dirty="0">
                <a:latin typeface="Century Gothic" charset="0"/>
                <a:ea typeface="Century Gothic" charset="0"/>
                <a:cs typeface="Century Gothic" charset="0"/>
              </a:rPr>
              <a:t>: </a:t>
            </a:r>
            <a:r>
              <a:rPr lang="en-US" sz="2800" dirty="0" smtClean="0">
                <a:latin typeface="Century Gothic" charset="0"/>
                <a:ea typeface="Century Gothic" charset="0"/>
                <a:cs typeface="Century Gothic" charset="0"/>
              </a:rPr>
              <a:t>Computing </a:t>
            </a:r>
            <a:r>
              <a:rPr lang="en-US" sz="2800" dirty="0">
                <a:latin typeface="Century Gothic" charset="0"/>
                <a:ea typeface="Century Gothic" charset="0"/>
                <a:cs typeface="Century Gothic" charset="0"/>
              </a:rPr>
              <a:t>similarity </a:t>
            </a:r>
            <a:r>
              <a:rPr lang="en-US" sz="2800" dirty="0" smtClean="0">
                <a:latin typeface="Century Gothic" charset="0"/>
                <a:ea typeface="Century Gothic" charset="0"/>
                <a:cs typeface="Century Gothic" charset="0"/>
              </a:rPr>
              <a:t>between time series</a:t>
            </a:r>
            <a:endParaRPr lang="en-US" sz="2800" dirty="0">
              <a:latin typeface="Century Gothic" charset="0"/>
              <a:ea typeface="Century Gothic" charset="0"/>
              <a:cs typeface="Century Gothic" charset="0"/>
            </a:endParaRPr>
          </a:p>
          <a:p>
            <a:pPr marL="457200" indent="-457200">
              <a:buFont typeface="Arial" charset="0"/>
              <a:buChar char="•"/>
            </a:pPr>
            <a:r>
              <a:rPr lang="en-US" sz="2800" dirty="0">
                <a:latin typeface="Century Gothic" charset="0"/>
                <a:ea typeface="Century Gothic" charset="0"/>
                <a:cs typeface="Century Gothic" charset="0"/>
              </a:rPr>
              <a:t>Fourier t</a:t>
            </a:r>
            <a:r>
              <a:rPr lang="en-US" sz="2800" dirty="0" smtClean="0">
                <a:latin typeface="Century Gothic" charset="0"/>
                <a:ea typeface="Century Gothic" charset="0"/>
                <a:cs typeface="Century Gothic" charset="0"/>
              </a:rPr>
              <a:t>ransform </a:t>
            </a:r>
            <a:r>
              <a:rPr lang="en-US" sz="2800" dirty="0">
                <a:latin typeface="Century Gothic" charset="0"/>
                <a:ea typeface="Century Gothic" charset="0"/>
                <a:cs typeface="Century Gothic" charset="0"/>
              </a:rPr>
              <a:t>: Finding words with periodicity</a:t>
            </a:r>
          </a:p>
          <a:p>
            <a:pPr marL="457200" indent="-457200">
              <a:buFont typeface="Arial" charset="0"/>
              <a:buChar char="•"/>
            </a:pPr>
            <a:r>
              <a:rPr lang="en-US" sz="2800" dirty="0">
                <a:latin typeface="Century Gothic" charset="0"/>
                <a:ea typeface="Century Gothic" charset="0"/>
                <a:cs typeface="Century Gothic" charset="0"/>
              </a:rPr>
              <a:t>Gradient : Finding decreasing and increasing time </a:t>
            </a:r>
            <a:r>
              <a:rPr lang="en-US" sz="2800" dirty="0" smtClean="0">
                <a:latin typeface="Century Gothic" charset="0"/>
                <a:ea typeface="Century Gothic" charset="0"/>
                <a:cs typeface="Century Gothic" charset="0"/>
              </a:rPr>
              <a:t>series</a:t>
            </a:r>
            <a:endParaRPr lang="en-US" sz="2800" dirty="0">
              <a:latin typeface="Century Gothic" charset="0"/>
              <a:ea typeface="Century Gothic" charset="0"/>
              <a:cs typeface="Century Gothic" charset="0"/>
            </a:endParaRPr>
          </a:p>
        </p:txBody>
      </p:sp>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8657" y="27787527"/>
            <a:ext cx="5775193" cy="3970445"/>
          </a:xfrm>
          <a:prstGeom prst="rect">
            <a:avLst/>
          </a:prstGeom>
        </p:spPr>
      </p:pic>
      <p:sp>
        <p:nvSpPr>
          <p:cNvPr id="65" name="TextBox 64"/>
          <p:cNvSpPr txBox="1"/>
          <p:nvPr/>
        </p:nvSpPr>
        <p:spPr>
          <a:xfrm>
            <a:off x="2205086" y="27311041"/>
            <a:ext cx="5666081" cy="5246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Appearing Words</a:t>
            </a:r>
            <a:endParaRPr lang="en-US" sz="2800" dirty="0">
              <a:latin typeface="Century Gothic" charset="0"/>
              <a:ea typeface="Century Gothic" charset="0"/>
              <a:cs typeface="Century Gothic" charset="0"/>
            </a:endParaRPr>
          </a:p>
        </p:txBody>
      </p:sp>
      <p:pic>
        <p:nvPicPr>
          <p:cNvPr id="66" name="Picture 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50270" y="27846470"/>
            <a:ext cx="5628760" cy="3869773"/>
          </a:xfrm>
          <a:prstGeom prst="rect">
            <a:avLst/>
          </a:prstGeom>
        </p:spPr>
      </p:pic>
      <p:sp>
        <p:nvSpPr>
          <p:cNvPr id="68" name="TextBox 67"/>
          <p:cNvSpPr txBox="1"/>
          <p:nvPr/>
        </p:nvSpPr>
        <p:spPr>
          <a:xfrm>
            <a:off x="9380709" y="27315879"/>
            <a:ext cx="3921038" cy="542025"/>
          </a:xfrm>
          <a:prstGeom prst="rect">
            <a:avLst/>
          </a:prstGeom>
          <a:noFill/>
        </p:spPr>
        <p:txBody>
          <a:bodyPr wrap="square" rtlCol="0">
            <a:spAutoFit/>
          </a:bodyPr>
          <a:lstStyle/>
          <a:p>
            <a:r>
              <a:rPr lang="en-US" sz="2800" smtClean="0">
                <a:latin typeface="Century Gothic" charset="0"/>
                <a:ea typeface="Century Gothic" charset="0"/>
                <a:cs typeface="Century Gothic" charset="0"/>
              </a:rPr>
              <a:t>Disappearing Words</a:t>
            </a:r>
            <a:endParaRPr lang="en-US" sz="2800" dirty="0">
              <a:latin typeface="Century Gothic" charset="0"/>
              <a:ea typeface="Century Gothic" charset="0"/>
              <a:cs typeface="Century Gothic" charset="0"/>
            </a:endParaRPr>
          </a:p>
        </p:txBody>
      </p:sp>
      <p:sp>
        <p:nvSpPr>
          <p:cNvPr id="67" name="TextBox 66"/>
          <p:cNvSpPr txBox="1"/>
          <p:nvPr/>
        </p:nvSpPr>
        <p:spPr>
          <a:xfrm>
            <a:off x="15563357" y="17779484"/>
            <a:ext cx="6099042" cy="707886"/>
          </a:xfrm>
          <a:prstGeom prst="rect">
            <a:avLst/>
          </a:prstGeom>
          <a:noFill/>
        </p:spPr>
        <p:txBody>
          <a:bodyPr wrap="square" rtlCol="0">
            <a:spAutoFit/>
          </a:bodyPr>
          <a:lstStyle/>
          <a:p>
            <a:r>
              <a:rPr lang="en-US" sz="4000" b="1" dirty="0" smtClean="0">
                <a:latin typeface="Century Gothic" charset="0"/>
                <a:ea typeface="Century Gothic" charset="0"/>
                <a:cs typeface="Century Gothic" charset="0"/>
              </a:rPr>
              <a:t>Historic Words</a:t>
            </a:r>
          </a:p>
        </p:txBody>
      </p:sp>
      <p:cxnSp>
        <p:nvCxnSpPr>
          <p:cNvPr id="70" name="Straight Connector 69"/>
          <p:cNvCxnSpPr/>
          <p:nvPr/>
        </p:nvCxnSpPr>
        <p:spPr>
          <a:xfrm>
            <a:off x="15112072" y="18114993"/>
            <a:ext cx="122854" cy="130856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5563356" y="18653184"/>
            <a:ext cx="6782732" cy="3539430"/>
          </a:xfrm>
          <a:prstGeom prst="rect">
            <a:avLst/>
          </a:prstGeom>
          <a:noFill/>
        </p:spPr>
        <p:txBody>
          <a:bodyPr wrap="square" rtlCol="0">
            <a:spAutoFit/>
          </a:bodyPr>
          <a:lstStyle/>
          <a:p>
            <a:r>
              <a:rPr lang="en-US" sz="2800" dirty="0">
                <a:latin typeface="Century Gothic" charset="0"/>
                <a:ea typeface="Century Gothic" charset="0"/>
                <a:cs typeface="Century Gothic" charset="0"/>
              </a:rPr>
              <a:t>The time series of certain words </a:t>
            </a:r>
          </a:p>
          <a:p>
            <a:r>
              <a:rPr lang="en-US" sz="2800" dirty="0">
                <a:latin typeface="Century Gothic" charset="0"/>
                <a:ea typeface="Century Gothic" charset="0"/>
                <a:cs typeface="Century Gothic" charset="0"/>
              </a:rPr>
              <a:t>follow historic events</a:t>
            </a:r>
            <a:r>
              <a:rPr lang="en-US" sz="2800" dirty="0" smtClean="0">
                <a:latin typeface="Century Gothic" charset="0"/>
                <a:ea typeface="Century Gothic" charset="0"/>
                <a:cs typeface="Century Gothic" charset="0"/>
              </a:rPr>
              <a:t>.</a:t>
            </a:r>
          </a:p>
          <a:p>
            <a:r>
              <a:rPr lang="en-US" sz="2800" dirty="0" smtClean="0">
                <a:latin typeface="Century Gothic" charset="0"/>
                <a:ea typeface="Century Gothic" charset="0"/>
                <a:cs typeface="Century Gothic" charset="0"/>
              </a:rPr>
              <a:t>1848: Second republic of France</a:t>
            </a:r>
          </a:p>
          <a:p>
            <a:r>
              <a:rPr lang="en-US" sz="2800" dirty="0" smtClean="0">
                <a:latin typeface="Century Gothic" charset="0"/>
                <a:ea typeface="Century Gothic" charset="0"/>
                <a:cs typeface="Century Gothic" charset="0"/>
              </a:rPr>
              <a:t>1870: Third republic of France</a:t>
            </a:r>
          </a:p>
          <a:p>
            <a:r>
              <a:rPr lang="en-US" sz="2800" dirty="0" smtClean="0">
                <a:latin typeface="Century Gothic" charset="0"/>
                <a:ea typeface="Century Gothic" charset="0"/>
                <a:cs typeface="Century Gothic" charset="0"/>
              </a:rPr>
              <a:t>1918: First World War</a:t>
            </a:r>
          </a:p>
          <a:p>
            <a:r>
              <a:rPr lang="en-US" sz="2800" dirty="0" smtClean="0">
                <a:latin typeface="Century Gothic" charset="0"/>
                <a:ea typeface="Century Gothic" charset="0"/>
                <a:cs typeface="Century Gothic" charset="0"/>
              </a:rPr>
              <a:t>1929 - 31: Financial Crisis</a:t>
            </a:r>
          </a:p>
          <a:p>
            <a:r>
              <a:rPr lang="en-US" sz="2800" dirty="0" smtClean="0">
                <a:latin typeface="Century Gothic" charset="0"/>
                <a:ea typeface="Century Gothic" charset="0"/>
                <a:cs typeface="Century Gothic" charset="0"/>
              </a:rPr>
              <a:t>1939-1945:  Second World War</a:t>
            </a:r>
          </a:p>
          <a:p>
            <a:r>
              <a:rPr lang="en-US" sz="2800" dirty="0" smtClean="0">
                <a:latin typeface="Century Gothic" charset="0"/>
                <a:ea typeface="Century Gothic" charset="0"/>
                <a:cs typeface="Century Gothic" charset="0"/>
              </a:rPr>
              <a:t>1955 </a:t>
            </a:r>
            <a:r>
              <a:rPr lang="mr-IN" sz="2800" dirty="0" smtClean="0">
                <a:latin typeface="Century Gothic" charset="0"/>
                <a:ea typeface="Century Gothic" charset="0"/>
                <a:cs typeface="Century Gothic" charset="0"/>
              </a:rPr>
              <a:t>–</a:t>
            </a:r>
            <a:r>
              <a:rPr lang="en-US" sz="2800" dirty="0" smtClean="0">
                <a:latin typeface="Century Gothic" charset="0"/>
                <a:ea typeface="Century Gothic" charset="0"/>
                <a:cs typeface="Century Gothic" charset="0"/>
              </a:rPr>
              <a:t> 1975: Vietnam War</a:t>
            </a:r>
            <a:endParaRPr lang="en-US" sz="2800" dirty="0">
              <a:latin typeface="Century Gothic" charset="0"/>
              <a:ea typeface="Century Gothic" charset="0"/>
              <a:cs typeface="Century Gothic" charset="0"/>
            </a:endParaRPr>
          </a:p>
        </p:txBody>
      </p:sp>
      <p:pic>
        <p:nvPicPr>
          <p:cNvPr id="72" name="Picture 7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235152" y="18080198"/>
            <a:ext cx="7242093" cy="4978939"/>
          </a:xfrm>
          <a:prstGeom prst="rect">
            <a:avLst/>
          </a:prstGeom>
        </p:spPr>
      </p:pic>
      <p:cxnSp>
        <p:nvCxnSpPr>
          <p:cNvPr id="75" name="Straight Connector 74"/>
          <p:cNvCxnSpPr/>
          <p:nvPr/>
        </p:nvCxnSpPr>
        <p:spPr>
          <a:xfrm>
            <a:off x="380315" y="17367011"/>
            <a:ext cx="29388485" cy="314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5563357" y="23316362"/>
            <a:ext cx="14205443" cy="1521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5563356" y="23640731"/>
            <a:ext cx="6650388" cy="707886"/>
          </a:xfrm>
          <a:prstGeom prst="rect">
            <a:avLst/>
          </a:prstGeom>
          <a:noFill/>
        </p:spPr>
        <p:txBody>
          <a:bodyPr wrap="square" rtlCol="0">
            <a:spAutoFit/>
          </a:bodyPr>
          <a:lstStyle/>
          <a:p>
            <a:r>
              <a:rPr lang="en-US" sz="4000" b="1" dirty="0" smtClean="0">
                <a:latin typeface="Century Gothic" charset="0"/>
                <a:ea typeface="Century Gothic" charset="0"/>
                <a:cs typeface="Century Gothic" charset="0"/>
              </a:rPr>
              <a:t>Ranking of the words:</a:t>
            </a:r>
            <a:endParaRPr lang="en-US" sz="4000" b="1" dirty="0">
              <a:latin typeface="Century Gothic" charset="0"/>
              <a:ea typeface="Century Gothic" charset="0"/>
              <a:cs typeface="Century Gothic" charset="0"/>
            </a:endParaRPr>
          </a:p>
        </p:txBody>
      </p:sp>
      <p:sp>
        <p:nvSpPr>
          <p:cNvPr id="86" name="TextBox 85"/>
          <p:cNvSpPr txBox="1"/>
          <p:nvPr/>
        </p:nvSpPr>
        <p:spPr>
          <a:xfrm>
            <a:off x="15563356" y="24586752"/>
            <a:ext cx="14486644" cy="2677656"/>
          </a:xfrm>
          <a:prstGeom prst="rect">
            <a:avLst/>
          </a:prstGeom>
          <a:noFill/>
        </p:spPr>
        <p:txBody>
          <a:bodyPr wrap="square" rtlCol="0">
            <a:spAutoFit/>
          </a:bodyPr>
          <a:lstStyle/>
          <a:p>
            <a:pPr algn="just"/>
            <a:r>
              <a:rPr lang="en-US" sz="2800" dirty="0" smtClean="0">
                <a:latin typeface="Century Gothic" charset="0"/>
                <a:ea typeface="Century Gothic" charset="0"/>
                <a:cs typeface="Century Gothic" charset="0"/>
              </a:rPr>
              <a:t>We have analyzed how the set of 15’000 most frequent words evolved over time. We plot on the left the probability of finding the n</a:t>
            </a:r>
            <a:r>
              <a:rPr lang="en-US" sz="2800" baseline="30000" dirty="0" smtClean="0">
                <a:latin typeface="Century Gothic" charset="0"/>
                <a:ea typeface="Century Gothic" charset="0"/>
                <a:cs typeface="Century Gothic" charset="0"/>
              </a:rPr>
              <a:t>th</a:t>
            </a:r>
            <a:r>
              <a:rPr lang="en-US" sz="2800" dirty="0" smtClean="0">
                <a:latin typeface="Century Gothic" charset="0"/>
                <a:ea typeface="Century Gothic" charset="0"/>
                <a:cs typeface="Century Gothic" charset="0"/>
              </a:rPr>
              <a:t> most frequent word in a given year. We see that the 1700 first words are always present (working language, P = 1) and then the other words are situation specific, as the curve takes some time to reach 0, we see that the word set in these two journals is very large. On the right we see the evolution of the rank of certain words over time (1 = most frequent).</a:t>
            </a:r>
          </a:p>
        </p:txBody>
      </p:sp>
      <p:pic>
        <p:nvPicPr>
          <p:cNvPr id="87" name="Picture 8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58941" y="27420421"/>
            <a:ext cx="6282578" cy="4319272"/>
          </a:xfrm>
          <a:prstGeom prst="rect">
            <a:avLst/>
          </a:prstGeom>
        </p:spPr>
      </p:pic>
      <p:pic>
        <p:nvPicPr>
          <p:cNvPr id="88" name="Picture 8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138244" y="27376880"/>
            <a:ext cx="6077952" cy="4178591"/>
          </a:xfrm>
          <a:prstGeom prst="rect">
            <a:avLst/>
          </a:prstGeom>
        </p:spPr>
      </p:pic>
      <p:sp>
        <p:nvSpPr>
          <p:cNvPr id="89" name="TextBox 88"/>
          <p:cNvSpPr txBox="1"/>
          <p:nvPr/>
        </p:nvSpPr>
        <p:spPr>
          <a:xfrm>
            <a:off x="888657" y="21947164"/>
            <a:ext cx="8568400" cy="954107"/>
          </a:xfrm>
          <a:prstGeom prst="rect">
            <a:avLst/>
          </a:prstGeom>
          <a:noFill/>
        </p:spPr>
        <p:txBody>
          <a:bodyPr wrap="square" rtlCol="0">
            <a:spAutoFit/>
          </a:bodyPr>
          <a:lstStyle/>
          <a:p>
            <a:r>
              <a:rPr lang="en-US" sz="2800" dirty="0">
                <a:latin typeface="Century Gothic" charset="0"/>
                <a:ea typeface="Century Gothic" charset="0"/>
                <a:cs typeface="Century Gothic" charset="0"/>
              </a:rPr>
              <a:t>We show below a few interesting </a:t>
            </a:r>
            <a:r>
              <a:rPr lang="en-US" sz="2800" dirty="0" smtClean="0">
                <a:latin typeface="Century Gothic" charset="0"/>
                <a:ea typeface="Century Gothic" charset="0"/>
                <a:cs typeface="Century Gothic" charset="0"/>
              </a:rPr>
              <a:t>results:</a:t>
            </a:r>
            <a:endParaRPr lang="en-US" sz="2800" dirty="0">
              <a:latin typeface="Century Gothic" charset="0"/>
              <a:ea typeface="Century Gothic" charset="0"/>
              <a:cs typeface="Century Gothic" charset="0"/>
            </a:endParaRPr>
          </a:p>
          <a:p>
            <a:endParaRPr lang="en-US" sz="2800" dirty="0"/>
          </a:p>
        </p:txBody>
      </p:sp>
      <p:pic>
        <p:nvPicPr>
          <p:cNvPr id="91" name="Picture 9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043464" y="10953172"/>
            <a:ext cx="5085749" cy="3496452"/>
          </a:xfrm>
          <a:prstGeom prst="rect">
            <a:avLst/>
          </a:prstGeom>
        </p:spPr>
      </p:pic>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707003" y="11080582"/>
            <a:ext cx="8066918" cy="5546006"/>
          </a:xfrm>
          <a:prstGeom prst="rect">
            <a:avLst/>
          </a:prstGeom>
        </p:spPr>
      </p:pic>
    </p:spTree>
    <p:extLst>
      <p:ext uri="{BB962C8B-B14F-4D97-AF65-F5344CB8AC3E}">
        <p14:creationId xmlns:p14="http://schemas.microsoft.com/office/powerpoint/2010/main" val="177779417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4013</TotalTime>
  <Words>645</Words>
  <Application>Microsoft Macintosh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Century Gothic</vt:lpstr>
      <vt:lpstr>Mangal</vt:lpstr>
      <vt:lpstr>Arial</vt:lpstr>
      <vt:lpstr>Thème Office</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Kilian</dc:creator>
  <cp:lastModifiedBy>Thomas Vetterli</cp:lastModifiedBy>
  <cp:revision>98</cp:revision>
  <cp:lastPrinted>2017-01-29T22:30:57Z</cp:lastPrinted>
  <dcterms:created xsi:type="dcterms:W3CDTF">2016-08-22T07:54:24Z</dcterms:created>
  <dcterms:modified xsi:type="dcterms:W3CDTF">2017-01-29T22:31:00Z</dcterms:modified>
</cp:coreProperties>
</file>