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sldIdLst>
    <p:sldId id="256" r:id="rId2"/>
  </p:sldIdLst>
  <p:sldSz cx="30275213" cy="42803763"/>
  <p:notesSz cx="6858000" cy="9144000"/>
  <p:defaultTextStyle>
    <a:defPPr>
      <a:defRPr lang="fr-FR"/>
    </a:defPPr>
    <a:lvl1pPr marL="0" algn="l" defTabSz="3507576" rtl="0" eaLnBrk="1" latinLnBrk="0" hangingPunct="1">
      <a:defRPr sz="6905" kern="1200">
        <a:solidFill>
          <a:schemeClr val="tx1"/>
        </a:solidFill>
        <a:latin typeface="+mn-lt"/>
        <a:ea typeface="+mn-ea"/>
        <a:cs typeface="+mn-cs"/>
      </a:defRPr>
    </a:lvl1pPr>
    <a:lvl2pPr marL="1753788" algn="l" defTabSz="3507576" rtl="0" eaLnBrk="1" latinLnBrk="0" hangingPunct="1">
      <a:defRPr sz="6905" kern="1200">
        <a:solidFill>
          <a:schemeClr val="tx1"/>
        </a:solidFill>
        <a:latin typeface="+mn-lt"/>
        <a:ea typeface="+mn-ea"/>
        <a:cs typeface="+mn-cs"/>
      </a:defRPr>
    </a:lvl2pPr>
    <a:lvl3pPr marL="3507576" algn="l" defTabSz="3507576" rtl="0" eaLnBrk="1" latinLnBrk="0" hangingPunct="1">
      <a:defRPr sz="6905" kern="1200">
        <a:solidFill>
          <a:schemeClr val="tx1"/>
        </a:solidFill>
        <a:latin typeface="+mn-lt"/>
        <a:ea typeface="+mn-ea"/>
        <a:cs typeface="+mn-cs"/>
      </a:defRPr>
    </a:lvl3pPr>
    <a:lvl4pPr marL="5261366" algn="l" defTabSz="3507576" rtl="0" eaLnBrk="1" latinLnBrk="0" hangingPunct="1">
      <a:defRPr sz="6905" kern="1200">
        <a:solidFill>
          <a:schemeClr val="tx1"/>
        </a:solidFill>
        <a:latin typeface="+mn-lt"/>
        <a:ea typeface="+mn-ea"/>
        <a:cs typeface="+mn-cs"/>
      </a:defRPr>
    </a:lvl4pPr>
    <a:lvl5pPr marL="7015154" algn="l" defTabSz="3507576" rtl="0" eaLnBrk="1" latinLnBrk="0" hangingPunct="1">
      <a:defRPr sz="6905" kern="1200">
        <a:solidFill>
          <a:schemeClr val="tx1"/>
        </a:solidFill>
        <a:latin typeface="+mn-lt"/>
        <a:ea typeface="+mn-ea"/>
        <a:cs typeface="+mn-cs"/>
      </a:defRPr>
    </a:lvl5pPr>
    <a:lvl6pPr marL="8768942" algn="l" defTabSz="3507576" rtl="0" eaLnBrk="1" latinLnBrk="0" hangingPunct="1">
      <a:defRPr sz="6905" kern="1200">
        <a:solidFill>
          <a:schemeClr val="tx1"/>
        </a:solidFill>
        <a:latin typeface="+mn-lt"/>
        <a:ea typeface="+mn-ea"/>
        <a:cs typeface="+mn-cs"/>
      </a:defRPr>
    </a:lvl6pPr>
    <a:lvl7pPr marL="10522730" algn="l" defTabSz="3507576" rtl="0" eaLnBrk="1" latinLnBrk="0" hangingPunct="1">
      <a:defRPr sz="6905" kern="1200">
        <a:solidFill>
          <a:schemeClr val="tx1"/>
        </a:solidFill>
        <a:latin typeface="+mn-lt"/>
        <a:ea typeface="+mn-ea"/>
        <a:cs typeface="+mn-cs"/>
      </a:defRPr>
    </a:lvl7pPr>
    <a:lvl8pPr marL="12276519" algn="l" defTabSz="3507576" rtl="0" eaLnBrk="1" latinLnBrk="0" hangingPunct="1">
      <a:defRPr sz="6905" kern="1200">
        <a:solidFill>
          <a:schemeClr val="tx1"/>
        </a:solidFill>
        <a:latin typeface="+mn-lt"/>
        <a:ea typeface="+mn-ea"/>
        <a:cs typeface="+mn-cs"/>
      </a:defRPr>
    </a:lvl8pPr>
    <a:lvl9pPr marL="14030307" algn="l" defTabSz="3507576" rtl="0" eaLnBrk="1" latinLnBrk="0" hangingPunct="1">
      <a:defRPr sz="6905"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481"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66"/>
    <p:restoredTop sz="94643"/>
  </p:normalViewPr>
  <p:slideViewPr>
    <p:cSldViewPr snapToGrid="0" snapToObjects="1">
      <p:cViewPr>
        <p:scale>
          <a:sx n="50" d="100"/>
          <a:sy n="50" d="100"/>
        </p:scale>
        <p:origin x="-216" y="8800"/>
      </p:cViewPr>
      <p:guideLst>
        <p:guide orient="horz" pos="13481"/>
        <p:guide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smtClean="0"/>
              <a:t>Cliquez et modifiez le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29.01.17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18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29.01.17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98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29.01.17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0528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28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29.01.17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5361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smtClean="0"/>
              <a:t>Cliquez et modifiez le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C764DE79-268F-4C1A-8933-263129D2AF90}" type="datetimeFigureOut">
              <a:rPr lang="en-US" dirty="0"/>
              <a:t>29.01.17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964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29.01.17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062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smtClean="0"/>
              <a:t>Cliquez pour modifier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smtClean="0"/>
              <a:t>Cliquez pour modifier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29.01.17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6030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29.01.17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7577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29.01.17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3388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smtClean="0"/>
              <a:t>Cliquez et modifiez le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C764DE79-268F-4C1A-8933-263129D2AF90}" type="datetimeFigureOut">
              <a:rPr lang="en-US" dirty="0"/>
              <a:t>29.01.17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9685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C764DE79-268F-4C1A-8933-263129D2AF90}" type="datetimeFigureOut">
              <a:rPr lang="en-US" dirty="0"/>
              <a:t>29.01.17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6856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C764DE79-268F-4C1A-8933-263129D2AF90}" type="datetimeFigureOut">
              <a:rPr lang="en-US" dirty="0"/>
              <a:t>29.01.17</a:t>
            </a:fld>
            <a:endParaRPr lang="en-US"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52446984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0"/>
            <a:ext cx="26658889" cy="1727200"/>
          </a:xfrm>
          <a:prstGeom prst="rect">
            <a:avLst/>
          </a:prstGeom>
          <a:solidFill>
            <a:srgbClr val="99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Century Gothic"/>
              <a:ea typeface=""/>
              <a:cs typeface=""/>
            </a:endParaRPr>
          </a:p>
        </p:txBody>
      </p:sp>
      <p:sp>
        <p:nvSpPr>
          <p:cNvPr id="4" name="Title 1"/>
          <p:cNvSpPr txBox="1">
            <a:spLocks/>
          </p:cNvSpPr>
          <p:nvPr/>
        </p:nvSpPr>
        <p:spPr>
          <a:xfrm>
            <a:off x="380315" y="0"/>
            <a:ext cx="26278571" cy="14986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accent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CH" sz="6000" b="1" i="0" u="none" strike="noStrike" kern="1200" cap="none" spc="0" normalizeH="0" baseline="0" noProof="0" dirty="0" err="1" smtClean="0">
                <a:ln>
                  <a:noFill/>
                </a:ln>
                <a:solidFill>
                  <a:schemeClr val="bg1"/>
                </a:solidFill>
                <a:effectLst/>
                <a:uLnTx/>
                <a:uFillTx/>
                <a:latin typeface="Century Gothic"/>
                <a:ea typeface=""/>
                <a:cs typeface=""/>
              </a:rPr>
              <a:t>Applied</a:t>
            </a:r>
            <a:r>
              <a:rPr kumimoji="0" lang="fr-CH" sz="6000" b="1" i="0" u="none" strike="noStrike" kern="1200" cap="none" spc="0" normalizeH="0" noProof="0" dirty="0" smtClean="0">
                <a:ln>
                  <a:noFill/>
                </a:ln>
                <a:solidFill>
                  <a:schemeClr val="bg1"/>
                </a:solidFill>
                <a:effectLst/>
                <a:uLnTx/>
                <a:uFillTx/>
                <a:latin typeface="Century Gothic"/>
                <a:ea typeface=""/>
                <a:cs typeface=""/>
              </a:rPr>
              <a:t> Data </a:t>
            </a:r>
            <a:r>
              <a:rPr kumimoji="0" lang="fr-CH" sz="6000" b="1" i="0" u="none" strike="noStrike" kern="1200" cap="none" spc="0" normalizeH="0" noProof="0" dirty="0" err="1" smtClean="0">
                <a:ln>
                  <a:noFill/>
                </a:ln>
                <a:solidFill>
                  <a:schemeClr val="bg1"/>
                </a:solidFill>
                <a:effectLst/>
                <a:uLnTx/>
                <a:uFillTx/>
                <a:latin typeface="Century Gothic"/>
                <a:ea typeface=""/>
                <a:cs typeface=""/>
              </a:rPr>
              <a:t>Analysis</a:t>
            </a:r>
            <a:r>
              <a:rPr kumimoji="0" lang="fr-CH" sz="6000" b="1" i="0" u="none" strike="noStrike" kern="1200" cap="none" spc="0" normalizeH="0" noProof="0" dirty="0" smtClean="0">
                <a:ln>
                  <a:noFill/>
                </a:ln>
                <a:solidFill>
                  <a:schemeClr val="bg1"/>
                </a:solidFill>
                <a:effectLst/>
                <a:uLnTx/>
                <a:uFillTx/>
                <a:latin typeface="Century Gothic"/>
                <a:ea typeface=""/>
                <a:cs typeface=""/>
              </a:rPr>
              <a:t> </a:t>
            </a:r>
            <a:r>
              <a:rPr kumimoji="0" lang="mr-IN" sz="6000" b="1" i="0" u="none" strike="noStrike" kern="1200" cap="none" spc="0" normalizeH="0" noProof="0" dirty="0" smtClean="0">
                <a:ln>
                  <a:noFill/>
                </a:ln>
                <a:solidFill>
                  <a:schemeClr val="bg1"/>
                </a:solidFill>
                <a:effectLst/>
                <a:uLnTx/>
                <a:uFillTx/>
                <a:latin typeface="Century Gothic"/>
                <a:ea typeface=""/>
                <a:cs typeface=""/>
              </a:rPr>
              <a:t>–</a:t>
            </a:r>
            <a:r>
              <a:rPr kumimoji="0" lang="fr-CH" sz="6000" b="1" i="0" u="none" strike="noStrike" kern="1200" cap="none" spc="0" normalizeH="0" noProof="0" dirty="0" smtClean="0">
                <a:ln>
                  <a:noFill/>
                </a:ln>
                <a:solidFill>
                  <a:schemeClr val="bg1"/>
                </a:solidFill>
                <a:effectLst/>
                <a:uLnTx/>
                <a:uFillTx/>
                <a:latin typeface="Century Gothic"/>
                <a:ea typeface=""/>
                <a:cs typeface=""/>
              </a:rPr>
              <a:t> Le Temps </a:t>
            </a:r>
            <a:r>
              <a:rPr kumimoji="0" lang="fr-CH" sz="6000" b="1" i="0" u="none" strike="noStrike" kern="1200" cap="none" spc="0" normalizeH="0" noProof="0" dirty="0" err="1" smtClean="0">
                <a:ln>
                  <a:noFill/>
                </a:ln>
                <a:solidFill>
                  <a:schemeClr val="bg1"/>
                </a:solidFill>
                <a:effectLst/>
                <a:uLnTx/>
                <a:uFillTx/>
                <a:latin typeface="Century Gothic"/>
                <a:ea typeface=""/>
                <a:cs typeface=""/>
              </a:rPr>
              <a:t>Dataset</a:t>
            </a:r>
            <a:r>
              <a:rPr kumimoji="0" lang="fr-CH" sz="6000" b="1" i="0" u="none" strike="noStrike" kern="1200" cap="none" spc="0" normalizeH="0" noProof="0" dirty="0" smtClean="0">
                <a:ln>
                  <a:noFill/>
                </a:ln>
                <a:solidFill>
                  <a:schemeClr val="bg1"/>
                </a:solidFill>
                <a:effectLst/>
                <a:uLnTx/>
                <a:uFillTx/>
                <a:latin typeface="Century Gothic"/>
                <a:ea typeface=""/>
                <a:cs typeface=""/>
              </a:rPr>
              <a:t> Word </a:t>
            </a:r>
            <a:r>
              <a:rPr kumimoji="0" lang="fr-CH" sz="6000" b="1" i="0" u="none" strike="noStrike" kern="1200" cap="none" spc="0" normalizeH="0" noProof="0" dirty="0" err="1" smtClean="0">
                <a:ln>
                  <a:noFill/>
                </a:ln>
                <a:solidFill>
                  <a:schemeClr val="bg1"/>
                </a:solidFill>
                <a:effectLst/>
                <a:uLnTx/>
                <a:uFillTx/>
                <a:latin typeface="Century Gothic"/>
                <a:ea typeface=""/>
                <a:cs typeface=""/>
              </a:rPr>
              <a:t>Frequency</a:t>
            </a:r>
            <a:r>
              <a:rPr kumimoji="0" lang="fr-CH" sz="6000" b="1" i="0" u="none" strike="noStrike" kern="1200" cap="none" spc="0" normalizeH="0" noProof="0" dirty="0" smtClean="0">
                <a:ln>
                  <a:noFill/>
                </a:ln>
                <a:solidFill>
                  <a:schemeClr val="bg1"/>
                </a:solidFill>
                <a:effectLst/>
                <a:uLnTx/>
                <a:uFillTx/>
                <a:latin typeface="Century Gothic"/>
                <a:ea typeface=""/>
                <a:cs typeface=""/>
              </a:rPr>
              <a:t> </a:t>
            </a:r>
            <a:r>
              <a:rPr kumimoji="0" lang="fr-CH" sz="6000" b="1" i="0" u="none" strike="noStrike" kern="1200" cap="none" spc="0" normalizeH="0" noProof="0" dirty="0" err="1" smtClean="0">
                <a:ln>
                  <a:noFill/>
                </a:ln>
                <a:solidFill>
                  <a:schemeClr val="bg1"/>
                </a:solidFill>
                <a:effectLst/>
                <a:uLnTx/>
                <a:uFillTx/>
                <a:latin typeface="Century Gothic"/>
                <a:ea typeface=""/>
                <a:cs typeface=""/>
              </a:rPr>
              <a:t>Prediction</a:t>
            </a:r>
            <a:endParaRPr kumimoji="0" lang="fr-CH" sz="6000" b="1" i="0" u="none" strike="noStrike" kern="1200" cap="none" spc="0" normalizeH="0" baseline="0" noProof="0" dirty="0">
              <a:ln>
                <a:noFill/>
              </a:ln>
              <a:solidFill>
                <a:schemeClr val="bg1"/>
              </a:solidFill>
              <a:effectLst/>
              <a:uLnTx/>
              <a:uFillTx/>
              <a:latin typeface="Century Gothic"/>
              <a:ea typeface=""/>
              <a:cs typeface=""/>
            </a:endParaRPr>
          </a:p>
        </p:txBody>
      </p:sp>
      <p:pic>
        <p:nvPicPr>
          <p:cNvPr id="1026" name="Picture 2" descr="https://encrypted-tbn2.gstatic.com/images?q=tbn:ANd9GcQuFFZOWCJYRgmPkXz0VkBTUDvxREeWdZIma4mupYDgMpLxq8AnUzg1Wr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8888" y="0"/>
            <a:ext cx="3616324" cy="1727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657" y="6598327"/>
            <a:ext cx="5323030" cy="738044"/>
          </a:xfrm>
          <a:prstGeom prst="rect">
            <a:avLst/>
          </a:prstGeom>
        </p:spPr>
      </p:pic>
      <p:sp>
        <p:nvSpPr>
          <p:cNvPr id="9" name="TextBox 8"/>
          <p:cNvSpPr txBox="1"/>
          <p:nvPr/>
        </p:nvSpPr>
        <p:spPr>
          <a:xfrm>
            <a:off x="16381862" y="2260600"/>
            <a:ext cx="13360401" cy="8956298"/>
          </a:xfrm>
          <a:prstGeom prst="rect">
            <a:avLst/>
          </a:prstGeom>
          <a:noFill/>
        </p:spPr>
        <p:txBody>
          <a:bodyPr wrap="square" rtlCol="0">
            <a:spAutoFit/>
          </a:bodyPr>
          <a:lstStyle/>
          <a:p>
            <a:pPr>
              <a:buClr>
                <a:srgbClr val="990000"/>
              </a:buClr>
            </a:pPr>
            <a:r>
              <a:rPr lang="fr-CH" sz="4800" b="1" dirty="0" smtClean="0">
                <a:solidFill>
                  <a:srgbClr val="333333"/>
                </a:solidFill>
                <a:latin typeface="Century Gothic"/>
              </a:rPr>
              <a:t>Data Extraction:</a:t>
            </a:r>
          </a:p>
          <a:p>
            <a:pPr marL="914400" indent="-914400">
              <a:buClr>
                <a:srgbClr val="990000"/>
              </a:buClr>
              <a:buFont typeface="+mj-lt"/>
              <a:buAutoNum type="arabicPeriod"/>
            </a:pPr>
            <a:r>
              <a:rPr lang="fr-CH" sz="4000" dirty="0" err="1" smtClean="0">
                <a:solidFill>
                  <a:srgbClr val="333333"/>
                </a:solidFill>
                <a:latin typeface="Century Gothic"/>
              </a:rPr>
              <a:t>Removal</a:t>
            </a:r>
            <a:r>
              <a:rPr lang="fr-CH" sz="4000" dirty="0" smtClean="0">
                <a:solidFill>
                  <a:srgbClr val="333333"/>
                </a:solidFill>
                <a:latin typeface="Century Gothic"/>
              </a:rPr>
              <a:t> of </a:t>
            </a:r>
            <a:r>
              <a:rPr lang="fr-CH" sz="4000" dirty="0" err="1" smtClean="0">
                <a:solidFill>
                  <a:srgbClr val="333333"/>
                </a:solidFill>
                <a:latin typeface="Century Gothic"/>
              </a:rPr>
              <a:t>punctuation</a:t>
            </a:r>
            <a:endParaRPr lang="fr-CH" sz="4000" dirty="0" smtClean="0">
              <a:solidFill>
                <a:srgbClr val="333333"/>
              </a:solidFill>
              <a:latin typeface="Century Gothic"/>
            </a:endParaRPr>
          </a:p>
          <a:p>
            <a:pPr marL="914400" indent="-914400">
              <a:buClr>
                <a:srgbClr val="990000"/>
              </a:buClr>
              <a:buFont typeface="+mj-lt"/>
              <a:buAutoNum type="arabicPeriod"/>
            </a:pPr>
            <a:r>
              <a:rPr lang="fr-CH" sz="4000" dirty="0" err="1" smtClean="0">
                <a:solidFill>
                  <a:srgbClr val="333333"/>
                </a:solidFill>
                <a:latin typeface="Century Gothic"/>
              </a:rPr>
              <a:t>Removal</a:t>
            </a:r>
            <a:r>
              <a:rPr lang="fr-CH" sz="4000" dirty="0" smtClean="0">
                <a:solidFill>
                  <a:srgbClr val="333333"/>
                </a:solidFill>
                <a:latin typeface="Century Gothic"/>
              </a:rPr>
              <a:t> of French stop </a:t>
            </a:r>
            <a:r>
              <a:rPr lang="fr-CH" sz="4000" dirty="0" err="1" smtClean="0">
                <a:solidFill>
                  <a:srgbClr val="333333"/>
                </a:solidFill>
                <a:latin typeface="Century Gothic"/>
              </a:rPr>
              <a:t>words</a:t>
            </a:r>
            <a:endParaRPr lang="fr-CH" sz="4000" dirty="0" smtClean="0">
              <a:solidFill>
                <a:srgbClr val="333333"/>
              </a:solidFill>
              <a:latin typeface="Century Gothic"/>
            </a:endParaRPr>
          </a:p>
          <a:p>
            <a:pPr marL="914400" indent="-914400">
              <a:buClr>
                <a:srgbClr val="990000"/>
              </a:buClr>
              <a:buFont typeface="+mj-lt"/>
              <a:buAutoNum type="arabicPeriod"/>
            </a:pPr>
            <a:r>
              <a:rPr lang="fr-CH" sz="4000" dirty="0" smtClean="0">
                <a:solidFill>
                  <a:srgbClr val="333333"/>
                </a:solidFill>
                <a:latin typeface="Century Gothic"/>
              </a:rPr>
              <a:t>Custom NLTK </a:t>
            </a:r>
            <a:r>
              <a:rPr lang="fr-CH" sz="4000" dirty="0" err="1" smtClean="0">
                <a:solidFill>
                  <a:srgbClr val="333333"/>
                </a:solidFill>
                <a:latin typeface="Century Gothic"/>
              </a:rPr>
              <a:t>processing</a:t>
            </a:r>
            <a:r>
              <a:rPr lang="fr-CH" sz="4000" dirty="0" smtClean="0">
                <a:solidFill>
                  <a:srgbClr val="333333"/>
                </a:solidFill>
                <a:latin typeface="Century Gothic"/>
              </a:rPr>
              <a:t>:</a:t>
            </a:r>
          </a:p>
          <a:p>
            <a:pPr marL="2668188" lvl="1" indent="-914400">
              <a:buClr>
                <a:srgbClr val="990000"/>
              </a:buClr>
              <a:buFont typeface="Arial" charset="0"/>
              <a:buChar char="•"/>
            </a:pPr>
            <a:r>
              <a:rPr lang="fr-CH" sz="4000" dirty="0" err="1" smtClean="0">
                <a:solidFill>
                  <a:srgbClr val="333333"/>
                </a:solidFill>
                <a:latin typeface="Century Gothic"/>
              </a:rPr>
              <a:t>Singular</a:t>
            </a:r>
            <a:r>
              <a:rPr lang="fr-CH" sz="4000" dirty="0" smtClean="0">
                <a:solidFill>
                  <a:srgbClr val="333333"/>
                </a:solidFill>
                <a:latin typeface="Century Gothic"/>
              </a:rPr>
              <a:t> / Plural</a:t>
            </a:r>
          </a:p>
          <a:p>
            <a:pPr marL="2668188" lvl="1" indent="-914400">
              <a:buClr>
                <a:srgbClr val="990000"/>
              </a:buClr>
              <a:buFont typeface="Arial" charset="0"/>
              <a:buChar char="•"/>
            </a:pPr>
            <a:r>
              <a:rPr lang="fr-CH" sz="4000" dirty="0" smtClean="0">
                <a:solidFill>
                  <a:srgbClr val="333333"/>
                </a:solidFill>
                <a:latin typeface="Century Gothic"/>
              </a:rPr>
              <a:t>Masculin / Féminin</a:t>
            </a:r>
          </a:p>
          <a:p>
            <a:pPr marL="2668188" lvl="1" indent="-914400">
              <a:buClr>
                <a:srgbClr val="990000"/>
              </a:buClr>
              <a:buFont typeface="Arial" charset="0"/>
              <a:buChar char="•"/>
            </a:pPr>
            <a:r>
              <a:rPr lang="fr-CH" sz="4000" dirty="0" smtClean="0">
                <a:solidFill>
                  <a:srgbClr val="333333"/>
                </a:solidFill>
                <a:latin typeface="Century Gothic"/>
              </a:rPr>
              <a:t>Verbs and their conjugations</a:t>
            </a:r>
            <a:r>
              <a:rPr lang="fr-CH" sz="4000" dirty="0">
                <a:solidFill>
                  <a:srgbClr val="333333"/>
                </a:solidFill>
                <a:latin typeface="Century Gothic"/>
              </a:rPr>
              <a:t> </a:t>
            </a:r>
          </a:p>
          <a:p>
            <a:pPr marL="2668188" lvl="1" indent="-914400">
              <a:buClr>
                <a:srgbClr val="990000"/>
              </a:buClr>
              <a:buFont typeface="Arial" charset="0"/>
              <a:buChar char="•"/>
            </a:pPr>
            <a:r>
              <a:rPr lang="fr-CH" sz="4000" dirty="0" err="1" smtClean="0">
                <a:solidFill>
                  <a:srgbClr val="333333"/>
                </a:solidFill>
                <a:latin typeface="Century Gothic"/>
              </a:rPr>
              <a:t>Adverbs</a:t>
            </a:r>
            <a:r>
              <a:rPr lang="fr-CH" sz="4000" dirty="0" smtClean="0">
                <a:solidFill>
                  <a:srgbClr val="333333"/>
                </a:solidFill>
                <a:latin typeface="Century Gothic"/>
              </a:rPr>
              <a:t> + Noun</a:t>
            </a:r>
          </a:p>
          <a:p>
            <a:pPr marL="914400" indent="-914400">
              <a:buClr>
                <a:srgbClr val="990000"/>
              </a:buClr>
              <a:buFont typeface="+mj-lt"/>
              <a:buAutoNum type="arabicPeriod"/>
            </a:pPr>
            <a:endParaRPr lang="fr-CH" sz="4000" dirty="0">
              <a:solidFill>
                <a:srgbClr val="333333"/>
              </a:solidFill>
              <a:latin typeface="Century Gothic"/>
            </a:endParaRPr>
          </a:p>
          <a:p>
            <a:pPr marL="914400" indent="-914400">
              <a:buClr>
                <a:srgbClr val="990000"/>
              </a:buClr>
              <a:buFont typeface="+mj-lt"/>
              <a:buAutoNum type="arabicPeriod"/>
            </a:pPr>
            <a:r>
              <a:rPr lang="fr-CH" sz="4000" dirty="0" err="1" smtClean="0">
                <a:solidFill>
                  <a:srgbClr val="333333"/>
                </a:solidFill>
                <a:latin typeface="Century Gothic"/>
              </a:rPr>
              <a:t>Removal</a:t>
            </a:r>
            <a:r>
              <a:rPr lang="fr-CH" sz="4000" dirty="0" smtClean="0">
                <a:solidFill>
                  <a:srgbClr val="333333"/>
                </a:solidFill>
                <a:latin typeface="Century Gothic"/>
              </a:rPr>
              <a:t> of </a:t>
            </a:r>
            <a:r>
              <a:rPr lang="fr-CH" sz="4000" dirty="0" err="1" smtClean="0">
                <a:solidFill>
                  <a:srgbClr val="333333"/>
                </a:solidFill>
                <a:latin typeface="Century Gothic"/>
              </a:rPr>
              <a:t>words</a:t>
            </a:r>
            <a:r>
              <a:rPr lang="fr-CH" sz="4000" dirty="0" smtClean="0">
                <a:solidFill>
                  <a:srgbClr val="333333"/>
                </a:solidFill>
                <a:latin typeface="Century Gothic"/>
              </a:rPr>
              <a:t> </a:t>
            </a:r>
            <a:r>
              <a:rPr lang="fr-CH" sz="4000" dirty="0" err="1" smtClean="0">
                <a:solidFill>
                  <a:srgbClr val="333333"/>
                </a:solidFill>
                <a:latin typeface="Century Gothic"/>
              </a:rPr>
              <a:t>that</a:t>
            </a:r>
            <a:r>
              <a:rPr lang="fr-CH" sz="4000" dirty="0" smtClean="0">
                <a:solidFill>
                  <a:srgbClr val="333333"/>
                </a:solidFill>
                <a:latin typeface="Century Gothic"/>
              </a:rPr>
              <a:t> </a:t>
            </a:r>
            <a:r>
              <a:rPr lang="fr-CH" sz="4000" dirty="0" err="1" smtClean="0">
                <a:solidFill>
                  <a:srgbClr val="333333"/>
                </a:solidFill>
                <a:latin typeface="Century Gothic"/>
              </a:rPr>
              <a:t>were</a:t>
            </a:r>
            <a:r>
              <a:rPr lang="fr-CH" sz="4000" dirty="0" smtClean="0">
                <a:solidFill>
                  <a:srgbClr val="333333"/>
                </a:solidFill>
                <a:latin typeface="Century Gothic"/>
              </a:rPr>
              <a:t> not </a:t>
            </a:r>
            <a:r>
              <a:rPr lang="fr-CH" sz="4000" dirty="0" err="1" smtClean="0">
                <a:solidFill>
                  <a:srgbClr val="333333"/>
                </a:solidFill>
                <a:latin typeface="Century Gothic"/>
              </a:rPr>
              <a:t>present</a:t>
            </a:r>
            <a:r>
              <a:rPr lang="fr-CH" sz="4000" dirty="0" smtClean="0">
                <a:solidFill>
                  <a:srgbClr val="333333"/>
                </a:solidFill>
                <a:latin typeface="Century Gothic"/>
              </a:rPr>
              <a:t> </a:t>
            </a:r>
            <a:r>
              <a:rPr lang="fr-CH" sz="4000" dirty="0" err="1" smtClean="0">
                <a:solidFill>
                  <a:srgbClr val="333333"/>
                </a:solidFill>
                <a:latin typeface="Century Gothic"/>
              </a:rPr>
              <a:t>enough</a:t>
            </a:r>
            <a:endParaRPr lang="fr-CH" sz="4000" dirty="0" smtClean="0">
              <a:solidFill>
                <a:srgbClr val="333333"/>
              </a:solidFill>
              <a:latin typeface="Century Gothic"/>
            </a:endParaRPr>
          </a:p>
          <a:p>
            <a:pPr>
              <a:buClr>
                <a:srgbClr val="990000"/>
              </a:buClr>
            </a:pPr>
            <a:endParaRPr lang="fr-CH" sz="4000" b="1" dirty="0">
              <a:solidFill>
                <a:srgbClr val="333333"/>
              </a:solidFill>
              <a:latin typeface="Century Gothic"/>
            </a:endParaRPr>
          </a:p>
          <a:p>
            <a:pPr>
              <a:buClr>
                <a:srgbClr val="990000"/>
              </a:buClr>
            </a:pPr>
            <a:r>
              <a:rPr lang="fr-CH" sz="4000" b="1" dirty="0" err="1" smtClean="0">
                <a:solidFill>
                  <a:srgbClr val="333333"/>
                </a:solidFill>
                <a:latin typeface="Century Gothic"/>
              </a:rPr>
              <a:t>Result</a:t>
            </a:r>
            <a:r>
              <a:rPr lang="fr-CH" sz="4000" b="1" dirty="0" smtClean="0">
                <a:solidFill>
                  <a:srgbClr val="333333"/>
                </a:solidFill>
                <a:latin typeface="Century Gothic"/>
              </a:rPr>
              <a:t>: </a:t>
            </a:r>
            <a:r>
              <a:rPr lang="fr-CH" sz="4000" dirty="0" smtClean="0">
                <a:solidFill>
                  <a:srgbClr val="333333"/>
                </a:solidFill>
                <a:latin typeface="Century Gothic"/>
              </a:rPr>
              <a:t>Time </a:t>
            </a:r>
            <a:r>
              <a:rPr lang="fr-CH" sz="4000" dirty="0" err="1" smtClean="0">
                <a:solidFill>
                  <a:srgbClr val="333333"/>
                </a:solidFill>
                <a:latin typeface="Century Gothic"/>
              </a:rPr>
              <a:t>serie</a:t>
            </a:r>
            <a:r>
              <a:rPr lang="fr-CH" sz="4000" dirty="0" smtClean="0">
                <a:solidFill>
                  <a:srgbClr val="333333"/>
                </a:solidFill>
                <a:latin typeface="Century Gothic"/>
              </a:rPr>
              <a:t> of the </a:t>
            </a:r>
            <a:r>
              <a:rPr lang="fr-CH" sz="4000" dirty="0" err="1" smtClean="0">
                <a:solidFill>
                  <a:srgbClr val="333333"/>
                </a:solidFill>
                <a:latin typeface="Century Gothic"/>
              </a:rPr>
              <a:t>frequency</a:t>
            </a:r>
            <a:r>
              <a:rPr lang="fr-CH" sz="4000" dirty="0" smtClean="0">
                <a:solidFill>
                  <a:srgbClr val="333333"/>
                </a:solidFill>
                <a:latin typeface="Century Gothic"/>
              </a:rPr>
              <a:t> of </a:t>
            </a:r>
            <a:r>
              <a:rPr lang="fr-CH" sz="4000" dirty="0" err="1" smtClean="0">
                <a:solidFill>
                  <a:srgbClr val="333333"/>
                </a:solidFill>
                <a:latin typeface="Century Gothic"/>
              </a:rPr>
              <a:t>each</a:t>
            </a:r>
            <a:r>
              <a:rPr lang="fr-CH" sz="4000" dirty="0" smtClean="0">
                <a:solidFill>
                  <a:srgbClr val="333333"/>
                </a:solidFill>
                <a:latin typeface="Century Gothic"/>
              </a:rPr>
              <a:t> </a:t>
            </a:r>
            <a:r>
              <a:rPr lang="fr-CH" sz="4000" dirty="0" err="1" smtClean="0">
                <a:solidFill>
                  <a:srgbClr val="333333"/>
                </a:solidFill>
                <a:latin typeface="Century Gothic"/>
              </a:rPr>
              <a:t>word</a:t>
            </a:r>
            <a:endParaRPr lang="fr-CH" sz="4000" b="1" dirty="0" smtClean="0">
              <a:solidFill>
                <a:srgbClr val="333333"/>
              </a:solidFill>
              <a:latin typeface="Century Gothic"/>
            </a:endParaRPr>
          </a:p>
          <a:p>
            <a:pPr marL="2668188" lvl="1" indent="-914400">
              <a:buClr>
                <a:srgbClr val="990000"/>
              </a:buClr>
              <a:buFont typeface="+mj-lt"/>
              <a:buAutoNum type="arabicPeriod"/>
            </a:pPr>
            <a:endParaRPr lang="fr-CH" sz="4000" dirty="0" smtClean="0">
              <a:solidFill>
                <a:srgbClr val="333333"/>
              </a:solidFill>
              <a:latin typeface="Century Gothic"/>
            </a:endParaRPr>
          </a:p>
          <a:p>
            <a:pPr marL="914400" indent="-914400">
              <a:buClr>
                <a:srgbClr val="990000"/>
              </a:buClr>
              <a:buFont typeface="+mj-lt"/>
              <a:buAutoNum type="arabicPeriod"/>
            </a:pPr>
            <a:endParaRPr lang="fr-CH" sz="4800" b="1" dirty="0">
              <a:solidFill>
                <a:srgbClr val="333333"/>
              </a:solidFill>
              <a:latin typeface="Century Gothic"/>
            </a:endParaRPr>
          </a:p>
        </p:txBody>
      </p:sp>
      <p:sp>
        <p:nvSpPr>
          <p:cNvPr id="12" name="TextBox 11"/>
          <p:cNvSpPr txBox="1"/>
          <p:nvPr/>
        </p:nvSpPr>
        <p:spPr>
          <a:xfrm>
            <a:off x="888657" y="2260600"/>
            <a:ext cx="13716000" cy="8340745"/>
          </a:xfrm>
          <a:prstGeom prst="rect">
            <a:avLst/>
          </a:prstGeom>
          <a:noFill/>
        </p:spPr>
        <p:txBody>
          <a:bodyPr wrap="square" rtlCol="0">
            <a:spAutoFit/>
          </a:bodyPr>
          <a:lstStyle/>
          <a:p>
            <a:pPr>
              <a:buClr>
                <a:srgbClr val="990000"/>
              </a:buClr>
            </a:pPr>
            <a:r>
              <a:rPr lang="fr-CH" sz="4800" b="1" dirty="0" smtClean="0">
                <a:solidFill>
                  <a:srgbClr val="333333"/>
                </a:solidFill>
                <a:latin typeface="Century Gothic"/>
              </a:rPr>
              <a:t>The </a:t>
            </a:r>
            <a:r>
              <a:rPr lang="fr-CH" sz="4800" b="1" dirty="0" err="1" smtClean="0">
                <a:solidFill>
                  <a:srgbClr val="333333"/>
                </a:solidFill>
                <a:latin typeface="Century Gothic"/>
              </a:rPr>
              <a:t>Dataset</a:t>
            </a:r>
            <a:r>
              <a:rPr lang="fr-CH" sz="4800" b="1" dirty="0" smtClean="0">
                <a:solidFill>
                  <a:srgbClr val="333333"/>
                </a:solidFill>
                <a:latin typeface="Century Gothic"/>
              </a:rPr>
              <a:t>:</a:t>
            </a:r>
          </a:p>
          <a:p>
            <a:pPr>
              <a:buClr>
                <a:srgbClr val="990000"/>
              </a:buClr>
            </a:pPr>
            <a:r>
              <a:rPr lang="fr-CH" sz="4000" dirty="0" smtClean="0">
                <a:solidFill>
                  <a:srgbClr val="333333"/>
                </a:solidFill>
                <a:latin typeface="Century Gothic"/>
              </a:rPr>
              <a:t>200 </a:t>
            </a:r>
            <a:r>
              <a:rPr lang="fr-CH" sz="4000" dirty="0" err="1" smtClean="0">
                <a:solidFill>
                  <a:srgbClr val="333333"/>
                </a:solidFill>
                <a:latin typeface="Century Gothic"/>
              </a:rPr>
              <a:t>years</a:t>
            </a:r>
            <a:r>
              <a:rPr lang="fr-CH" sz="4000" dirty="0" smtClean="0">
                <a:solidFill>
                  <a:srgbClr val="333333"/>
                </a:solidFill>
                <a:latin typeface="Century Gothic"/>
              </a:rPr>
              <a:t> of </a:t>
            </a:r>
            <a:r>
              <a:rPr lang="fr-CH" sz="4000" dirty="0" err="1" smtClean="0">
                <a:solidFill>
                  <a:srgbClr val="333333"/>
                </a:solidFill>
                <a:latin typeface="Century Gothic"/>
              </a:rPr>
              <a:t>daily</a:t>
            </a:r>
            <a:r>
              <a:rPr lang="fr-CH" sz="4000" dirty="0" smtClean="0">
                <a:solidFill>
                  <a:srgbClr val="333333"/>
                </a:solidFill>
                <a:latin typeface="Century Gothic"/>
              </a:rPr>
              <a:t> articles </a:t>
            </a:r>
            <a:r>
              <a:rPr lang="fr-CH" sz="4000" dirty="0" err="1" smtClean="0">
                <a:solidFill>
                  <a:srgbClr val="333333"/>
                </a:solidFill>
                <a:latin typeface="Century Gothic"/>
              </a:rPr>
              <a:t>from</a:t>
            </a:r>
            <a:r>
              <a:rPr lang="fr-CH" sz="4000" dirty="0" smtClean="0">
                <a:solidFill>
                  <a:srgbClr val="333333"/>
                </a:solidFill>
                <a:latin typeface="Century Gothic"/>
              </a:rPr>
              <a:t>:</a:t>
            </a:r>
          </a:p>
          <a:p>
            <a:pPr>
              <a:buClr>
                <a:srgbClr val="990000"/>
              </a:buClr>
            </a:pPr>
            <a:endParaRPr lang="fr-CH" sz="4000" dirty="0">
              <a:solidFill>
                <a:srgbClr val="333333"/>
              </a:solidFill>
              <a:latin typeface="Century Gothic"/>
            </a:endParaRPr>
          </a:p>
          <a:p>
            <a:pPr>
              <a:buClr>
                <a:srgbClr val="990000"/>
              </a:buClr>
            </a:pPr>
            <a:endParaRPr lang="fr-CH" sz="4000" dirty="0" smtClean="0">
              <a:solidFill>
                <a:srgbClr val="333333"/>
              </a:solidFill>
              <a:latin typeface="Century Gothic"/>
            </a:endParaRPr>
          </a:p>
          <a:p>
            <a:pPr>
              <a:buClr>
                <a:srgbClr val="990000"/>
              </a:buClr>
            </a:pPr>
            <a:r>
              <a:rPr lang="fr-CH" sz="4000" dirty="0" smtClean="0">
                <a:solidFill>
                  <a:srgbClr val="333333"/>
                </a:solidFill>
                <a:latin typeface="Century Gothic"/>
              </a:rPr>
              <a:t> 	                Publication dates: 1798 </a:t>
            </a:r>
            <a:r>
              <a:rPr lang="mr-IN" sz="4000" dirty="0" smtClean="0">
                <a:solidFill>
                  <a:srgbClr val="333333"/>
                </a:solidFill>
                <a:latin typeface="Century Gothic"/>
              </a:rPr>
              <a:t>–</a:t>
            </a:r>
            <a:r>
              <a:rPr lang="fr-CH" sz="4000" dirty="0" smtClean="0">
                <a:solidFill>
                  <a:srgbClr val="333333"/>
                </a:solidFill>
                <a:latin typeface="Century Gothic"/>
              </a:rPr>
              <a:t> 1998</a:t>
            </a:r>
          </a:p>
          <a:p>
            <a:pPr>
              <a:buClr>
                <a:srgbClr val="990000"/>
              </a:buClr>
            </a:pPr>
            <a:endParaRPr lang="fr-CH" sz="4000" dirty="0">
              <a:solidFill>
                <a:srgbClr val="333333"/>
              </a:solidFill>
              <a:latin typeface="Century Gothic"/>
            </a:endParaRPr>
          </a:p>
          <a:p>
            <a:pPr>
              <a:buClr>
                <a:srgbClr val="990000"/>
              </a:buClr>
            </a:pPr>
            <a:r>
              <a:rPr lang="fr-CH" sz="4000" dirty="0" smtClean="0">
                <a:solidFill>
                  <a:srgbClr val="333333"/>
                </a:solidFill>
                <a:latin typeface="Century Gothic"/>
              </a:rPr>
              <a:t>	</a:t>
            </a:r>
          </a:p>
          <a:p>
            <a:pPr>
              <a:buClr>
                <a:srgbClr val="990000"/>
              </a:buClr>
            </a:pPr>
            <a:r>
              <a:rPr lang="fr-CH" sz="4000" dirty="0">
                <a:solidFill>
                  <a:srgbClr val="333333"/>
                </a:solidFill>
                <a:latin typeface="Century Gothic"/>
              </a:rPr>
              <a:t>	 </a:t>
            </a:r>
            <a:r>
              <a:rPr lang="fr-CH" sz="4000" dirty="0" smtClean="0">
                <a:solidFill>
                  <a:srgbClr val="333333"/>
                </a:solidFill>
                <a:latin typeface="Century Gothic"/>
              </a:rPr>
              <a:t>               Publication dates: 1826 </a:t>
            </a:r>
            <a:r>
              <a:rPr lang="mr-IN" sz="4000" dirty="0" smtClean="0">
                <a:solidFill>
                  <a:srgbClr val="333333"/>
                </a:solidFill>
                <a:latin typeface="Century Gothic"/>
              </a:rPr>
              <a:t>–</a:t>
            </a:r>
            <a:r>
              <a:rPr lang="fr-CH" sz="4000" dirty="0" smtClean="0">
                <a:solidFill>
                  <a:srgbClr val="333333"/>
                </a:solidFill>
                <a:latin typeface="Century Gothic"/>
              </a:rPr>
              <a:t> 1998</a:t>
            </a:r>
          </a:p>
          <a:p>
            <a:pPr>
              <a:buClr>
                <a:srgbClr val="990000"/>
              </a:buClr>
            </a:pPr>
            <a:endParaRPr lang="fr-CH" sz="4000" dirty="0">
              <a:solidFill>
                <a:srgbClr val="333333"/>
              </a:solidFill>
              <a:latin typeface="Century Gothic"/>
            </a:endParaRPr>
          </a:p>
          <a:p>
            <a:pPr>
              <a:buClr>
                <a:srgbClr val="990000"/>
              </a:buClr>
            </a:pPr>
            <a:endParaRPr lang="fr-CH" sz="4000" b="1" dirty="0" smtClean="0">
              <a:solidFill>
                <a:srgbClr val="333333"/>
              </a:solidFill>
              <a:latin typeface="Century Gothic"/>
            </a:endParaRPr>
          </a:p>
          <a:p>
            <a:pPr>
              <a:buClr>
                <a:srgbClr val="990000"/>
              </a:buClr>
            </a:pPr>
            <a:r>
              <a:rPr lang="fr-CH" sz="4000" b="1" dirty="0" smtClean="0">
                <a:solidFill>
                  <a:srgbClr val="333333"/>
                </a:solidFill>
                <a:latin typeface="Century Gothic"/>
              </a:rPr>
              <a:t>Extraction: </a:t>
            </a:r>
            <a:r>
              <a:rPr lang="fr-CH" sz="4000" dirty="0" err="1" smtClean="0">
                <a:solidFill>
                  <a:srgbClr val="333333"/>
                </a:solidFill>
                <a:latin typeface="Century Gothic"/>
              </a:rPr>
              <a:t>Counting</a:t>
            </a:r>
            <a:r>
              <a:rPr lang="fr-CH" sz="4000" dirty="0" smtClean="0">
                <a:solidFill>
                  <a:srgbClr val="333333"/>
                </a:solidFill>
                <a:latin typeface="Century Gothic"/>
              </a:rPr>
              <a:t> the 3000+ </a:t>
            </a:r>
            <a:r>
              <a:rPr lang="fr-CH" sz="4000" dirty="0" err="1" smtClean="0">
                <a:solidFill>
                  <a:srgbClr val="333333"/>
                </a:solidFill>
                <a:latin typeface="Century Gothic"/>
              </a:rPr>
              <a:t>most</a:t>
            </a:r>
            <a:r>
              <a:rPr lang="fr-CH" sz="4000" dirty="0" smtClean="0">
                <a:solidFill>
                  <a:srgbClr val="333333"/>
                </a:solidFill>
                <a:latin typeface="Century Gothic"/>
              </a:rPr>
              <a:t> </a:t>
            </a:r>
            <a:r>
              <a:rPr lang="fr-CH" sz="4000" dirty="0" err="1" smtClean="0">
                <a:solidFill>
                  <a:srgbClr val="333333"/>
                </a:solidFill>
                <a:latin typeface="Century Gothic"/>
              </a:rPr>
              <a:t>frequent</a:t>
            </a:r>
            <a:r>
              <a:rPr lang="fr-CH" sz="4000" dirty="0" smtClean="0">
                <a:solidFill>
                  <a:srgbClr val="333333"/>
                </a:solidFill>
                <a:latin typeface="Century Gothic"/>
              </a:rPr>
              <a:t> </a:t>
            </a:r>
            <a:r>
              <a:rPr lang="fr-CH" sz="4000" dirty="0" err="1" smtClean="0">
                <a:solidFill>
                  <a:srgbClr val="333333"/>
                </a:solidFill>
                <a:latin typeface="Century Gothic"/>
              </a:rPr>
              <a:t>words</a:t>
            </a:r>
            <a:r>
              <a:rPr lang="fr-CH" sz="4000" dirty="0" smtClean="0">
                <a:solidFill>
                  <a:srgbClr val="333333"/>
                </a:solidFill>
                <a:latin typeface="Century Gothic"/>
              </a:rPr>
              <a:t> per </a:t>
            </a:r>
            <a:r>
              <a:rPr lang="fr-CH" sz="4000" dirty="0" err="1" smtClean="0">
                <a:solidFill>
                  <a:srgbClr val="333333"/>
                </a:solidFill>
                <a:latin typeface="Century Gothic"/>
              </a:rPr>
              <a:t>month</a:t>
            </a:r>
            <a:endParaRPr lang="fr-CH" sz="4000" b="1" dirty="0" smtClean="0">
              <a:solidFill>
                <a:srgbClr val="333333"/>
              </a:solidFill>
              <a:latin typeface="Century Gothic"/>
            </a:endParaRPr>
          </a:p>
          <a:p>
            <a:pPr>
              <a:buClr>
                <a:srgbClr val="990000"/>
              </a:buClr>
            </a:pPr>
            <a:endParaRPr lang="fr-CH" sz="4800" dirty="0">
              <a:solidFill>
                <a:srgbClr val="333333"/>
              </a:solidFill>
              <a:latin typeface="Century Gothic"/>
            </a:endParaRPr>
          </a:p>
        </p:txBody>
      </p:sp>
      <p:pic>
        <p:nvPicPr>
          <p:cNvPr id="13" name="Picture 8" descr="ésultat de recherche d'images pour &quot;gazette de lausan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657" y="4468735"/>
            <a:ext cx="5070474" cy="138294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15137606" y="1727200"/>
            <a:ext cx="0" cy="85693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 y="10296545"/>
            <a:ext cx="3027521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114" y="12090400"/>
            <a:ext cx="9079405" cy="6242091"/>
          </a:xfrm>
          <a:prstGeom prst="rect">
            <a:avLst/>
          </a:prstGeom>
        </p:spPr>
      </p:pic>
      <p:sp>
        <p:nvSpPr>
          <p:cNvPr id="15" name="TextBox 14"/>
          <p:cNvSpPr txBox="1"/>
          <p:nvPr/>
        </p:nvSpPr>
        <p:spPr>
          <a:xfrm>
            <a:off x="380315" y="30220383"/>
            <a:ext cx="13766743" cy="5970865"/>
          </a:xfrm>
          <a:prstGeom prst="rect">
            <a:avLst/>
          </a:prstGeom>
          <a:noFill/>
        </p:spPr>
        <p:txBody>
          <a:bodyPr wrap="square" rtlCol="0">
            <a:spAutoFit/>
          </a:bodyPr>
          <a:lstStyle/>
          <a:p>
            <a:pPr>
              <a:buClr>
                <a:srgbClr val="990000"/>
              </a:buClr>
            </a:pPr>
            <a:r>
              <a:rPr lang="fr-CH" sz="3200" b="1" dirty="0" smtClean="0">
                <a:solidFill>
                  <a:srgbClr val="333333"/>
                </a:solidFill>
                <a:latin typeface="Century Gothic"/>
              </a:rPr>
              <a:t>LSTM model prediction:</a:t>
            </a:r>
          </a:p>
          <a:p>
            <a:pPr>
              <a:buClr>
                <a:srgbClr val="990000"/>
              </a:buClr>
            </a:pPr>
            <a:endParaRPr lang="fr-CH" sz="3000" dirty="0" smtClean="0">
              <a:solidFill>
                <a:srgbClr val="333333"/>
              </a:solidFill>
              <a:latin typeface="Century Gothic"/>
            </a:endParaRPr>
          </a:p>
          <a:p>
            <a:pPr>
              <a:buClr>
                <a:srgbClr val="990000"/>
              </a:buClr>
            </a:pPr>
            <a:r>
              <a:rPr lang="fr-CH" sz="3000" b="1" dirty="0" smtClean="0">
                <a:solidFill>
                  <a:srgbClr val="333333"/>
                </a:solidFill>
                <a:latin typeface="Century Gothic"/>
              </a:rPr>
              <a:t>Models: </a:t>
            </a:r>
            <a:r>
              <a:rPr lang="fr-CH" sz="3000" dirty="0" smtClean="0">
                <a:solidFill>
                  <a:srgbClr val="333333"/>
                </a:solidFill>
                <a:latin typeface="Century Gothic"/>
              </a:rPr>
              <a:t>A </a:t>
            </a:r>
            <a:r>
              <a:rPr lang="fr-CH" sz="3000" dirty="0" smtClean="0">
                <a:solidFill>
                  <a:srgbClr val="333333"/>
                </a:solidFill>
                <a:latin typeface="Century Gothic"/>
              </a:rPr>
              <a:t>simple LSTM (long short term memory</a:t>
            </a:r>
            <a:r>
              <a:rPr lang="fr-CH" sz="3000" dirty="0" smtClean="0">
                <a:solidFill>
                  <a:srgbClr val="333333"/>
                </a:solidFill>
                <a:latin typeface="Century Gothic"/>
              </a:rPr>
              <a:t>). The problem is formed as a regression task with RNN (Recurent neura network). </a:t>
            </a:r>
          </a:p>
          <a:p>
            <a:pPr>
              <a:buClr>
                <a:srgbClr val="990000"/>
              </a:buClr>
            </a:pPr>
            <a:endParaRPr lang="fr-CH" sz="3000" dirty="0" smtClean="0">
              <a:solidFill>
                <a:srgbClr val="333333"/>
              </a:solidFill>
              <a:latin typeface="Century Gothic"/>
            </a:endParaRPr>
          </a:p>
          <a:p>
            <a:pPr>
              <a:buClr>
                <a:srgbClr val="990000"/>
              </a:buClr>
            </a:pPr>
            <a:endParaRPr lang="fr-CH" sz="3000" b="1" dirty="0">
              <a:solidFill>
                <a:srgbClr val="333333"/>
              </a:solidFill>
              <a:latin typeface="Century Gothic"/>
            </a:endParaRPr>
          </a:p>
          <a:p>
            <a:pPr>
              <a:buClr>
                <a:srgbClr val="990000"/>
              </a:buClr>
            </a:pPr>
            <a:r>
              <a:rPr lang="fr-CH" sz="3200" b="1" dirty="0" smtClean="0">
                <a:solidFill>
                  <a:srgbClr val="333333"/>
                </a:solidFill>
                <a:latin typeface="Century Gothic"/>
              </a:rPr>
              <a:t>Result</a:t>
            </a:r>
            <a:r>
              <a:rPr lang="fr-CH" sz="3000" b="1" dirty="0" smtClean="0">
                <a:solidFill>
                  <a:srgbClr val="333333"/>
                </a:solidFill>
                <a:latin typeface="Century Gothic"/>
              </a:rPr>
              <a:t>: </a:t>
            </a:r>
            <a:r>
              <a:rPr lang="fr-CH" sz="3000" dirty="0" smtClean="0">
                <a:solidFill>
                  <a:srgbClr val="333333"/>
                </a:solidFill>
                <a:latin typeface="Century Gothic"/>
              </a:rPr>
              <a:t>The model is not making true </a:t>
            </a:r>
            <a:r>
              <a:rPr lang="fr-CH" sz="3000" dirty="0" smtClean="0">
                <a:solidFill>
                  <a:srgbClr val="333333"/>
                </a:solidFill>
                <a:latin typeface="Century Gothic"/>
              </a:rPr>
              <a:t>forecast. </a:t>
            </a:r>
            <a:r>
              <a:rPr lang="fr-CH" sz="3000" dirty="0" smtClean="0">
                <a:solidFill>
                  <a:srgbClr val="333333"/>
                </a:solidFill>
                <a:latin typeface="Century Gothic"/>
              </a:rPr>
              <a:t>it has simply learn to output the previous time value with some minor change. In oder </a:t>
            </a:r>
            <a:r>
              <a:rPr lang="fr-CH" sz="3000" dirty="0" smtClean="0">
                <a:solidFill>
                  <a:srgbClr val="333333"/>
                </a:solidFill>
                <a:latin typeface="Century Gothic"/>
              </a:rPr>
              <a:t>words, it simply </a:t>
            </a:r>
            <a:r>
              <a:rPr lang="fr-CH" sz="3000" dirty="0" smtClean="0">
                <a:solidFill>
                  <a:srgbClr val="333333"/>
                </a:solidFill>
                <a:latin typeface="Century Gothic"/>
              </a:rPr>
              <a:t>mimick the time serie. It make sense as the model is trying to reduce the error and the previous time value are not to far away from the future time value. </a:t>
            </a:r>
          </a:p>
          <a:p>
            <a:pPr marL="914400" indent="-914400">
              <a:buClr>
                <a:srgbClr val="990000"/>
              </a:buClr>
              <a:buFont typeface="+mj-lt"/>
              <a:buAutoNum type="arabicPeriod"/>
            </a:pPr>
            <a:endParaRPr lang="fr-CH" sz="4800" b="1" dirty="0">
              <a:solidFill>
                <a:srgbClr val="333333"/>
              </a:solidFill>
              <a:latin typeface="Century Gothic"/>
            </a:endParaRPr>
          </a:p>
        </p:txBody>
      </p:sp>
      <p:sp>
        <p:nvSpPr>
          <p:cNvPr id="16" name="TextBox 15"/>
          <p:cNvSpPr txBox="1"/>
          <p:nvPr/>
        </p:nvSpPr>
        <p:spPr>
          <a:xfrm>
            <a:off x="14350248" y="30220383"/>
            <a:ext cx="15778518" cy="4708981"/>
          </a:xfrm>
          <a:prstGeom prst="rect">
            <a:avLst/>
          </a:prstGeom>
          <a:noFill/>
        </p:spPr>
        <p:txBody>
          <a:bodyPr wrap="square" rtlCol="0">
            <a:spAutoFit/>
          </a:bodyPr>
          <a:lstStyle/>
          <a:p>
            <a:pPr>
              <a:buClr>
                <a:srgbClr val="990000"/>
              </a:buClr>
            </a:pPr>
            <a:r>
              <a:rPr lang="fr-CH" sz="3000" b="1" dirty="0" smtClean="0">
                <a:solidFill>
                  <a:srgbClr val="333333"/>
                </a:solidFill>
                <a:latin typeface="Century Gothic"/>
              </a:rPr>
              <a:t>SARIMA model prediction for seasonal words:</a:t>
            </a:r>
          </a:p>
          <a:p>
            <a:pPr>
              <a:buClr>
                <a:srgbClr val="990000"/>
              </a:buClr>
            </a:pPr>
            <a:endParaRPr lang="fr-CH" sz="3000" dirty="0">
              <a:solidFill>
                <a:srgbClr val="333333"/>
              </a:solidFill>
              <a:latin typeface="Century Gothic"/>
            </a:endParaRPr>
          </a:p>
          <a:p>
            <a:pPr>
              <a:buClr>
                <a:srgbClr val="990000"/>
              </a:buClr>
            </a:pPr>
            <a:r>
              <a:rPr lang="fr-CH" sz="3000" b="1" dirty="0" smtClean="0">
                <a:solidFill>
                  <a:srgbClr val="333333"/>
                </a:solidFill>
                <a:latin typeface="Century Gothic"/>
              </a:rPr>
              <a:t>Models: </a:t>
            </a:r>
            <a:r>
              <a:rPr lang="fr-CH" sz="3000" dirty="0" smtClean="0">
                <a:solidFill>
                  <a:srgbClr val="333333"/>
                </a:solidFill>
                <a:latin typeface="Century Gothic"/>
              </a:rPr>
              <a:t>A </a:t>
            </a:r>
            <a:r>
              <a:rPr lang="fr-CH" sz="3000" dirty="0" smtClean="0">
                <a:solidFill>
                  <a:srgbClr val="333333"/>
                </a:solidFill>
                <a:latin typeface="Century Gothic"/>
              </a:rPr>
              <a:t>SARIMA (Seasonal autoregressive integraded moving average) </a:t>
            </a:r>
            <a:r>
              <a:rPr lang="fr-CH" sz="3000" dirty="0" smtClean="0">
                <a:solidFill>
                  <a:srgbClr val="333333"/>
                </a:solidFill>
                <a:latin typeface="Century Gothic"/>
              </a:rPr>
              <a:t>model. This is a </a:t>
            </a:r>
            <a:r>
              <a:rPr lang="fr-CH" sz="3000" dirty="0" smtClean="0">
                <a:solidFill>
                  <a:srgbClr val="333333"/>
                </a:solidFill>
                <a:latin typeface="Century Gothic"/>
              </a:rPr>
              <a:t>combination of autoregression with moving average component plus seasonal component in order </a:t>
            </a:r>
            <a:r>
              <a:rPr lang="fr-CH" sz="3000" dirty="0" smtClean="0">
                <a:solidFill>
                  <a:srgbClr val="333333"/>
                </a:solidFill>
                <a:latin typeface="Century Gothic"/>
              </a:rPr>
              <a:t>to predict the future time value.</a:t>
            </a:r>
            <a:endParaRPr lang="fr-CH" sz="3000" dirty="0" smtClean="0">
              <a:solidFill>
                <a:srgbClr val="333333"/>
              </a:solidFill>
              <a:latin typeface="Century Gothic"/>
            </a:endParaRPr>
          </a:p>
          <a:p>
            <a:pPr>
              <a:buClr>
                <a:srgbClr val="990000"/>
              </a:buClr>
            </a:pPr>
            <a:endParaRPr lang="fr-CH" sz="3000" b="1" dirty="0">
              <a:solidFill>
                <a:srgbClr val="333333"/>
              </a:solidFill>
              <a:latin typeface="Century Gothic"/>
            </a:endParaRPr>
          </a:p>
          <a:p>
            <a:pPr>
              <a:buClr>
                <a:srgbClr val="990000"/>
              </a:buClr>
            </a:pPr>
            <a:r>
              <a:rPr lang="fr-CH" sz="3000" b="1" dirty="0" smtClean="0">
                <a:solidFill>
                  <a:srgbClr val="333333"/>
                </a:solidFill>
                <a:latin typeface="Century Gothic"/>
              </a:rPr>
              <a:t>Result: </a:t>
            </a:r>
            <a:r>
              <a:rPr lang="fr-CH" sz="3000" dirty="0" smtClean="0">
                <a:solidFill>
                  <a:srgbClr val="333333"/>
                </a:solidFill>
                <a:latin typeface="Century Gothic"/>
              </a:rPr>
              <a:t>The model is able to predict the correct seasonality of the words and output a coherent </a:t>
            </a:r>
            <a:r>
              <a:rPr lang="fr-CH" sz="3000" dirty="0" smtClean="0">
                <a:solidFill>
                  <a:srgbClr val="333333"/>
                </a:solidFill>
                <a:latin typeface="Century Gothic"/>
              </a:rPr>
              <a:t>local trend. It </a:t>
            </a:r>
            <a:r>
              <a:rPr lang="fr-CH" sz="3000" dirty="0" smtClean="0">
                <a:solidFill>
                  <a:srgbClr val="333333"/>
                </a:solidFill>
                <a:latin typeface="Century Gothic"/>
              </a:rPr>
              <a:t>is not able to integrate </a:t>
            </a:r>
            <a:r>
              <a:rPr lang="fr-CH" sz="3000" dirty="0" smtClean="0">
                <a:solidFill>
                  <a:srgbClr val="333333"/>
                </a:solidFill>
                <a:latin typeface="Century Gothic"/>
              </a:rPr>
              <a:t>changing </a:t>
            </a:r>
            <a:r>
              <a:rPr lang="fr-CH" sz="3000" dirty="0" smtClean="0">
                <a:solidFill>
                  <a:srgbClr val="333333"/>
                </a:solidFill>
                <a:latin typeface="Century Gothic"/>
              </a:rPr>
              <a:t>trend which </a:t>
            </a:r>
            <a:r>
              <a:rPr lang="fr-CH" sz="3000" dirty="0" smtClean="0">
                <a:solidFill>
                  <a:srgbClr val="333333"/>
                </a:solidFill>
                <a:latin typeface="Century Gothic"/>
              </a:rPr>
              <a:t>can regarded </a:t>
            </a:r>
            <a:r>
              <a:rPr lang="fr-CH" sz="3000" dirty="0" smtClean="0">
                <a:solidFill>
                  <a:srgbClr val="333333"/>
                </a:solidFill>
                <a:latin typeface="Century Gothic"/>
              </a:rPr>
              <a:t>as random </a:t>
            </a:r>
            <a:r>
              <a:rPr lang="fr-CH" sz="3000" dirty="0" smtClean="0">
                <a:solidFill>
                  <a:srgbClr val="333333"/>
                </a:solidFill>
                <a:latin typeface="Century Gothic"/>
              </a:rPr>
              <a:t>movement. The output is a repetitive sequence in </a:t>
            </a:r>
            <a:r>
              <a:rPr lang="fr-CH" sz="3000" dirty="0" smtClean="0">
                <a:solidFill>
                  <a:srgbClr val="333333"/>
                </a:solidFill>
                <a:latin typeface="Century Gothic"/>
              </a:rPr>
              <a:t>the same direction. </a:t>
            </a:r>
            <a:r>
              <a:rPr lang="fr-CH" sz="3000" dirty="0" smtClean="0">
                <a:solidFill>
                  <a:srgbClr val="333333"/>
                </a:solidFill>
                <a:latin typeface="Century Gothic"/>
              </a:rPr>
              <a:t>The </a:t>
            </a:r>
            <a:r>
              <a:rPr lang="fr-CH" sz="3000" dirty="0" smtClean="0">
                <a:solidFill>
                  <a:srgbClr val="333333"/>
                </a:solidFill>
                <a:latin typeface="Century Gothic"/>
              </a:rPr>
              <a:t>reliability of the prediction decreases as </a:t>
            </a:r>
            <a:r>
              <a:rPr lang="fr-CH" sz="3000" dirty="0" smtClean="0">
                <a:solidFill>
                  <a:srgbClr val="333333"/>
                </a:solidFill>
                <a:latin typeface="Century Gothic"/>
              </a:rPr>
              <a:t>we predict long time horizon. </a:t>
            </a:r>
            <a:endParaRPr lang="fr-CH" sz="3000" b="1" dirty="0">
              <a:solidFill>
                <a:srgbClr val="333333"/>
              </a:solidFill>
              <a:latin typeface="Century Gothic"/>
            </a:endParaRPr>
          </a:p>
        </p:txBody>
      </p:sp>
      <p:pic>
        <p:nvPicPr>
          <p:cNvPr id="6" name="Picture 5" descr="Neiger_three_year_forecas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52446" y="35531646"/>
            <a:ext cx="10006440" cy="6877391"/>
          </a:xfrm>
          <a:prstGeom prst="rect">
            <a:avLst/>
          </a:prstGeom>
        </p:spPr>
      </p:pic>
      <p:pic>
        <p:nvPicPr>
          <p:cNvPr id="10" name="Picture 9" descr="LSTM_figur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53824" y="35531646"/>
            <a:ext cx="10006441" cy="6877391"/>
          </a:xfrm>
          <a:prstGeom prst="rect">
            <a:avLst/>
          </a:prstGeom>
        </p:spPr>
      </p:pic>
    </p:spTree>
    <p:extLst>
      <p:ext uri="{BB962C8B-B14F-4D97-AF65-F5344CB8AC3E}">
        <p14:creationId xmlns:p14="http://schemas.microsoft.com/office/powerpoint/2010/main" val="1777794179"/>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1657</TotalTime>
  <Words>265</Words>
  <Application>Microsoft Macintosh PowerPoint</Application>
  <PresentationFormat>Custom</PresentationFormat>
  <Paragraphs>35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Thème Office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Kilian</dc:creator>
  <cp:lastModifiedBy>Axel de La Harpe</cp:lastModifiedBy>
  <cp:revision>60</cp:revision>
  <cp:lastPrinted>2017-01-27T14:09:11Z</cp:lastPrinted>
  <dcterms:created xsi:type="dcterms:W3CDTF">2016-08-22T07:54:24Z</dcterms:created>
  <dcterms:modified xsi:type="dcterms:W3CDTF">2017-01-29T16:30:08Z</dcterms:modified>
</cp:coreProperties>
</file>