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sldIdLst>
    <p:sldId id="256" r:id="rId2"/>
  </p:sldIdLst>
  <p:sldSz cx="30275213" cy="42803763"/>
  <p:notesSz cx="6858000" cy="9144000"/>
  <p:defaultTextStyle>
    <a:defPPr>
      <a:defRPr lang="fr-FR"/>
    </a:defPPr>
    <a:lvl1pPr marL="0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788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576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366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154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8942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2730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6519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307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66"/>
    <p:restoredTop sz="94643"/>
  </p:normalViewPr>
  <p:slideViewPr>
    <p:cSldViewPr snapToGrid="0" snapToObjects="1">
      <p:cViewPr>
        <p:scale>
          <a:sx n="50" d="100"/>
          <a:sy n="50" d="100"/>
        </p:scale>
        <p:origin x="-80" y="-7144"/>
      </p:cViewPr>
      <p:guideLst>
        <p:guide orient="horz" pos="13481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1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28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28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1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4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0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7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8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5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8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6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" y="0"/>
            <a:ext cx="26658889" cy="1727200"/>
          </a:xfrm>
          <a:prstGeom prst="rect">
            <a:avLst/>
          </a:prstGeom>
          <a:solidFill>
            <a:srgbClr val="99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"/>
              <a:cs typeface="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0315" y="0"/>
            <a:ext cx="26278571" cy="1498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6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Applied</a:t>
            </a:r>
            <a:r>
              <a:rPr kumimoji="0" lang="fr-CH" sz="6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 Data </a:t>
            </a:r>
            <a:r>
              <a:rPr kumimoji="0" lang="fr-CH" sz="60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Analysis</a:t>
            </a:r>
            <a:r>
              <a:rPr kumimoji="0" lang="fr-CH" sz="6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 </a:t>
            </a:r>
            <a:r>
              <a:rPr kumimoji="0" lang="mr-IN" sz="6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–</a:t>
            </a:r>
            <a:r>
              <a:rPr kumimoji="0" lang="fr-CH" sz="6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 Le Temps </a:t>
            </a:r>
            <a:r>
              <a:rPr kumimoji="0" lang="fr-CH" sz="60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Dataset</a:t>
            </a:r>
            <a:r>
              <a:rPr kumimoji="0" lang="fr-CH" sz="6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 Word </a:t>
            </a:r>
            <a:r>
              <a:rPr kumimoji="0" lang="fr-CH" sz="60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Frequency</a:t>
            </a:r>
            <a:r>
              <a:rPr kumimoji="0" lang="fr-CH" sz="6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 </a:t>
            </a:r>
            <a:r>
              <a:rPr kumimoji="0" lang="fr-CH" sz="60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Prediction</a:t>
            </a:r>
            <a:endParaRPr kumimoji="0" lang="fr-CH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/>
              <a:ea typeface=""/>
              <a:cs typeface=""/>
            </a:endParaRPr>
          </a:p>
        </p:txBody>
      </p:sp>
      <p:pic>
        <p:nvPicPr>
          <p:cNvPr id="1026" name="Picture 2" descr="https://encrypted-tbn2.gstatic.com/images?q=tbn:ANd9GcQuFFZOWCJYRgmPkXz0VkBTUDvxREeWdZIma4mupYDgMpLxq8AnUzg1W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8888" y="0"/>
            <a:ext cx="3616324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57" y="6598327"/>
            <a:ext cx="5323030" cy="7380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381862" y="2260600"/>
            <a:ext cx="13360401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00"/>
              </a:buClr>
            </a:pPr>
            <a:r>
              <a:rPr lang="fr-CH" sz="4800" b="1" dirty="0" smtClean="0">
                <a:solidFill>
                  <a:srgbClr val="333333"/>
                </a:solidFill>
                <a:latin typeface="Century Gothic"/>
              </a:rPr>
              <a:t>Data Extraction:</a:t>
            </a:r>
          </a:p>
          <a:p>
            <a:pPr marL="914400" indent="-914400">
              <a:buClr>
                <a:srgbClr val="990000"/>
              </a:buClr>
              <a:buFont typeface="+mj-lt"/>
              <a:buAutoNum type="arabicPeriod"/>
            </a:pP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Removal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of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punctuation</a:t>
            </a:r>
            <a:endParaRPr lang="fr-CH" sz="4000" dirty="0" smtClean="0">
              <a:solidFill>
                <a:srgbClr val="333333"/>
              </a:solidFill>
              <a:latin typeface="Century Gothic"/>
            </a:endParaRPr>
          </a:p>
          <a:p>
            <a:pPr marL="914400" indent="-914400">
              <a:buClr>
                <a:srgbClr val="990000"/>
              </a:buClr>
              <a:buFont typeface="+mj-lt"/>
              <a:buAutoNum type="arabicPeriod"/>
            </a:pP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Removal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of French stop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words</a:t>
            </a:r>
            <a:endParaRPr lang="fr-CH" sz="4000" dirty="0" smtClean="0">
              <a:solidFill>
                <a:srgbClr val="333333"/>
              </a:solidFill>
              <a:latin typeface="Century Gothic"/>
            </a:endParaRPr>
          </a:p>
          <a:p>
            <a:pPr marL="914400" indent="-914400">
              <a:buClr>
                <a:srgbClr val="990000"/>
              </a:buClr>
              <a:buFont typeface="+mj-lt"/>
              <a:buAutoNum type="arabicPeriod"/>
            </a:pP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Custom NLTK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processing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:</a:t>
            </a:r>
          </a:p>
          <a:p>
            <a:pPr marL="2668188" lvl="1" indent="-914400">
              <a:buClr>
                <a:srgbClr val="990000"/>
              </a:buClr>
              <a:buFont typeface="Arial" charset="0"/>
              <a:buChar char="•"/>
            </a:pP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Singular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/ Plural</a:t>
            </a:r>
          </a:p>
          <a:p>
            <a:pPr marL="2668188" lvl="1" indent="-914400">
              <a:buClr>
                <a:srgbClr val="990000"/>
              </a:buClr>
              <a:buFont typeface="Arial" charset="0"/>
              <a:buChar char="•"/>
            </a:pP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Masculin / Féminin</a:t>
            </a:r>
          </a:p>
          <a:p>
            <a:pPr marL="2668188" lvl="1" indent="-914400">
              <a:buClr>
                <a:srgbClr val="990000"/>
              </a:buClr>
              <a:buFont typeface="Arial" charset="0"/>
              <a:buChar char="•"/>
            </a:pP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Verbs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and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their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conjugations</a:t>
            </a:r>
            <a:r>
              <a:rPr lang="fr-CH" sz="4000" dirty="0">
                <a:solidFill>
                  <a:srgbClr val="333333"/>
                </a:solidFill>
                <a:latin typeface="Century Gothic"/>
              </a:rPr>
              <a:t> </a:t>
            </a:r>
          </a:p>
          <a:p>
            <a:pPr marL="2668188" lvl="1" indent="-914400">
              <a:buClr>
                <a:srgbClr val="990000"/>
              </a:buClr>
              <a:buFont typeface="Arial" charset="0"/>
              <a:buChar char="•"/>
            </a:pP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Adverbs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+ 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Noun</a:t>
            </a:r>
          </a:p>
          <a:p>
            <a:pPr marL="914400" indent="-914400">
              <a:buClr>
                <a:srgbClr val="990000"/>
              </a:buClr>
              <a:buFont typeface="+mj-lt"/>
              <a:buAutoNum type="arabicPeriod"/>
            </a:pP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Cutoff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Frequency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: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Removal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of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words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that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were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not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present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enough</a:t>
            </a:r>
            <a:endParaRPr lang="fr-CH" sz="4000" dirty="0" smtClean="0">
              <a:solidFill>
                <a:srgbClr val="333333"/>
              </a:solidFill>
              <a:latin typeface="Century Gothic"/>
            </a:endParaRPr>
          </a:p>
          <a:p>
            <a:pPr marL="914400" indent="-914400">
              <a:buClr>
                <a:srgbClr val="990000"/>
              </a:buClr>
              <a:buFont typeface="+mj-lt"/>
              <a:buAutoNum type="arabicPeriod"/>
            </a:pPr>
            <a:endParaRPr lang="fr-CH" sz="4000" b="1" dirty="0">
              <a:solidFill>
                <a:srgbClr val="333333"/>
              </a:solidFill>
              <a:latin typeface="Century Gothic"/>
            </a:endParaRPr>
          </a:p>
          <a:p>
            <a:pPr>
              <a:buClr>
                <a:srgbClr val="990000"/>
              </a:buClr>
            </a:pPr>
            <a:r>
              <a:rPr lang="fr-CH" sz="4000" b="1" dirty="0" err="1" smtClean="0">
                <a:solidFill>
                  <a:srgbClr val="333333"/>
                </a:solidFill>
                <a:latin typeface="Century Gothic"/>
              </a:rPr>
              <a:t>Result</a:t>
            </a:r>
            <a:r>
              <a:rPr lang="fr-CH" sz="4000" b="1" dirty="0" smtClean="0">
                <a:solidFill>
                  <a:srgbClr val="333333"/>
                </a:solidFill>
                <a:latin typeface="Century Gothic"/>
              </a:rPr>
              <a:t>: 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Time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serie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of the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frequency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of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each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word</a:t>
            </a:r>
            <a:endParaRPr lang="fr-CH" sz="4000" b="1" dirty="0" smtClean="0">
              <a:solidFill>
                <a:srgbClr val="333333"/>
              </a:solidFill>
              <a:latin typeface="Century Gothic"/>
            </a:endParaRPr>
          </a:p>
          <a:p>
            <a:pPr marL="2668188" lvl="1" indent="-914400">
              <a:buClr>
                <a:srgbClr val="990000"/>
              </a:buClr>
              <a:buFont typeface="+mj-lt"/>
              <a:buAutoNum type="arabicPeriod"/>
            </a:pPr>
            <a:endParaRPr lang="fr-CH" sz="4000" dirty="0" smtClean="0">
              <a:solidFill>
                <a:srgbClr val="333333"/>
              </a:solidFill>
              <a:latin typeface="Century Gothic"/>
            </a:endParaRPr>
          </a:p>
          <a:p>
            <a:pPr marL="914400" indent="-914400">
              <a:buClr>
                <a:srgbClr val="990000"/>
              </a:buClr>
              <a:buFont typeface="+mj-lt"/>
              <a:buAutoNum type="arabicPeriod"/>
            </a:pPr>
            <a:endParaRPr lang="fr-CH" sz="4800" b="1" dirty="0">
              <a:solidFill>
                <a:srgbClr val="333333"/>
              </a:solidFill>
              <a:latin typeface="Century Goth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8657" y="2260600"/>
            <a:ext cx="13716000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00"/>
              </a:buClr>
            </a:pPr>
            <a:r>
              <a:rPr lang="fr-CH" sz="4800" b="1" dirty="0" smtClean="0">
                <a:solidFill>
                  <a:srgbClr val="333333"/>
                </a:solidFill>
                <a:latin typeface="Century Gothic"/>
              </a:rPr>
              <a:t>The </a:t>
            </a:r>
            <a:r>
              <a:rPr lang="fr-CH" sz="4800" b="1" dirty="0" err="1" smtClean="0">
                <a:solidFill>
                  <a:srgbClr val="333333"/>
                </a:solidFill>
                <a:latin typeface="Century Gothic"/>
              </a:rPr>
              <a:t>Dataset</a:t>
            </a:r>
            <a:r>
              <a:rPr lang="fr-CH" sz="4800" b="1" dirty="0" smtClean="0">
                <a:solidFill>
                  <a:srgbClr val="333333"/>
                </a:solidFill>
                <a:latin typeface="Century Gothic"/>
              </a:rPr>
              <a:t>:</a:t>
            </a:r>
          </a:p>
          <a:p>
            <a:pPr>
              <a:buClr>
                <a:srgbClr val="990000"/>
              </a:buClr>
            </a:pP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200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years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of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daily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articles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from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:</a:t>
            </a:r>
          </a:p>
          <a:p>
            <a:pPr>
              <a:buClr>
                <a:srgbClr val="990000"/>
              </a:buClr>
            </a:pPr>
            <a:endParaRPr lang="fr-CH" sz="4000" dirty="0">
              <a:solidFill>
                <a:srgbClr val="333333"/>
              </a:solidFill>
              <a:latin typeface="Century Gothic"/>
            </a:endParaRPr>
          </a:p>
          <a:p>
            <a:pPr>
              <a:buClr>
                <a:srgbClr val="990000"/>
              </a:buClr>
            </a:pPr>
            <a:endParaRPr lang="fr-CH" sz="4000" dirty="0" smtClean="0">
              <a:solidFill>
                <a:srgbClr val="333333"/>
              </a:solidFill>
              <a:latin typeface="Century Gothic"/>
            </a:endParaRPr>
          </a:p>
          <a:p>
            <a:pPr>
              <a:buClr>
                <a:srgbClr val="990000"/>
              </a:buClr>
            </a:pP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	                Publication dates: 1798 </a:t>
            </a:r>
            <a:r>
              <a:rPr lang="mr-IN" sz="4000" dirty="0" smtClean="0">
                <a:solidFill>
                  <a:srgbClr val="333333"/>
                </a:solidFill>
                <a:latin typeface="Century Gothic"/>
              </a:rPr>
              <a:t>–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1998</a:t>
            </a:r>
          </a:p>
          <a:p>
            <a:pPr>
              <a:buClr>
                <a:srgbClr val="990000"/>
              </a:buClr>
            </a:pPr>
            <a:endParaRPr lang="fr-CH" sz="4000" dirty="0">
              <a:solidFill>
                <a:srgbClr val="333333"/>
              </a:solidFill>
              <a:latin typeface="Century Gothic"/>
            </a:endParaRPr>
          </a:p>
          <a:p>
            <a:pPr>
              <a:buClr>
                <a:srgbClr val="990000"/>
              </a:buClr>
            </a:pP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	</a:t>
            </a:r>
          </a:p>
          <a:p>
            <a:pPr>
              <a:buClr>
                <a:srgbClr val="990000"/>
              </a:buClr>
            </a:pPr>
            <a:r>
              <a:rPr lang="fr-CH" sz="4000" dirty="0">
                <a:solidFill>
                  <a:srgbClr val="333333"/>
                </a:solidFill>
                <a:latin typeface="Century Gothic"/>
              </a:rPr>
              <a:t>	 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              Publication dates: 1826 </a:t>
            </a:r>
            <a:r>
              <a:rPr lang="mr-IN" sz="4000" dirty="0" smtClean="0">
                <a:solidFill>
                  <a:srgbClr val="333333"/>
                </a:solidFill>
                <a:latin typeface="Century Gothic"/>
              </a:rPr>
              <a:t>–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1998</a:t>
            </a:r>
          </a:p>
          <a:p>
            <a:pPr>
              <a:buClr>
                <a:srgbClr val="990000"/>
              </a:buClr>
            </a:pPr>
            <a:endParaRPr lang="fr-CH" sz="4000" dirty="0">
              <a:solidFill>
                <a:srgbClr val="333333"/>
              </a:solidFill>
              <a:latin typeface="Century Gothic"/>
            </a:endParaRPr>
          </a:p>
          <a:p>
            <a:pPr>
              <a:buClr>
                <a:srgbClr val="990000"/>
              </a:buClr>
            </a:pPr>
            <a:endParaRPr lang="fr-CH" sz="4000" b="1" dirty="0" smtClean="0">
              <a:solidFill>
                <a:srgbClr val="333333"/>
              </a:solidFill>
              <a:latin typeface="Century Gothic"/>
            </a:endParaRPr>
          </a:p>
          <a:p>
            <a:pPr>
              <a:buClr>
                <a:srgbClr val="990000"/>
              </a:buClr>
            </a:pPr>
            <a:r>
              <a:rPr lang="fr-CH" sz="4000" b="1" dirty="0" smtClean="0">
                <a:solidFill>
                  <a:srgbClr val="333333"/>
                </a:solidFill>
                <a:latin typeface="Century Gothic"/>
              </a:rPr>
              <a:t>Extraction: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Counting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the 3000+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most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frequent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words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per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month</a:t>
            </a:r>
            <a:endParaRPr lang="fr-CH" sz="4000" b="1" dirty="0" smtClean="0">
              <a:solidFill>
                <a:srgbClr val="333333"/>
              </a:solidFill>
              <a:latin typeface="Century Gothic"/>
            </a:endParaRPr>
          </a:p>
          <a:p>
            <a:pPr>
              <a:buClr>
                <a:srgbClr val="990000"/>
              </a:buClr>
            </a:pPr>
            <a:endParaRPr lang="fr-CH" sz="4800" dirty="0">
              <a:solidFill>
                <a:srgbClr val="333333"/>
              </a:solidFill>
              <a:latin typeface="Century Gothic"/>
            </a:endParaRPr>
          </a:p>
        </p:txBody>
      </p:sp>
      <p:pic>
        <p:nvPicPr>
          <p:cNvPr id="13" name="Picture 8" descr="ésultat de recherche d'images pour &quot;gazette de lausanne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57" y="4468735"/>
            <a:ext cx="5070474" cy="138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5137606" y="1727200"/>
            <a:ext cx="0" cy="856934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-1" y="10296545"/>
            <a:ext cx="30275214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0315" y="10563164"/>
            <a:ext cx="10770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00"/>
              </a:buClr>
            </a:pPr>
            <a:r>
              <a:rPr lang="fr-CH" sz="4800" b="1" dirty="0" smtClean="0">
                <a:solidFill>
                  <a:srgbClr val="333333"/>
                </a:solidFill>
                <a:latin typeface="Century Gothic"/>
              </a:rPr>
              <a:t>Data </a:t>
            </a:r>
            <a:r>
              <a:rPr lang="fr-CH" sz="4800" b="1" dirty="0" err="1" smtClean="0">
                <a:solidFill>
                  <a:srgbClr val="333333"/>
                </a:solidFill>
                <a:latin typeface="Century Gothic"/>
              </a:rPr>
              <a:t>Visualization</a:t>
            </a:r>
            <a:r>
              <a:rPr lang="fr-CH" sz="4800" b="1" dirty="0" smtClean="0">
                <a:solidFill>
                  <a:srgbClr val="333333"/>
                </a:solidFill>
                <a:latin typeface="Century Gothic"/>
              </a:rPr>
              <a:t> and </a:t>
            </a:r>
            <a:r>
              <a:rPr lang="fr-CH" sz="4800" b="1" dirty="0" err="1" smtClean="0">
                <a:solidFill>
                  <a:srgbClr val="333333"/>
                </a:solidFill>
                <a:latin typeface="Century Gothic"/>
              </a:rPr>
              <a:t>Processing</a:t>
            </a:r>
            <a:r>
              <a:rPr lang="fr-CH" sz="4800" b="1" dirty="0" smtClean="0">
                <a:solidFill>
                  <a:srgbClr val="333333"/>
                </a:solidFill>
                <a:latin typeface="Century Gothic"/>
              </a:rPr>
              <a:t>:</a:t>
            </a:r>
            <a:endParaRPr lang="fr-CH" sz="4000" dirty="0" smtClean="0">
              <a:solidFill>
                <a:srgbClr val="333333"/>
              </a:solidFill>
              <a:latin typeface="Century Gothic"/>
            </a:endParaRPr>
          </a:p>
          <a:p>
            <a:pPr marL="914400" indent="-914400">
              <a:buClr>
                <a:srgbClr val="990000"/>
              </a:buClr>
              <a:buFont typeface="+mj-lt"/>
              <a:buAutoNum type="arabicPeriod"/>
            </a:pPr>
            <a:endParaRPr lang="fr-CH" sz="4800" b="1" dirty="0">
              <a:solidFill>
                <a:srgbClr val="333333"/>
              </a:solidFill>
              <a:latin typeface="Century Gothic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0315" y="11692629"/>
            <a:ext cx="10007600" cy="6304039"/>
            <a:chOff x="3294417" y="15197830"/>
            <a:chExt cx="10007600" cy="630403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8515" y="15905717"/>
              <a:ext cx="8139858" cy="559615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294417" y="15197830"/>
              <a:ext cx="10007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Century Gothic" charset="0"/>
                  <a:ea typeface="Century Gothic" charset="0"/>
                  <a:cs typeface="Century Gothic" charset="0"/>
                </a:rPr>
                <a:t>Total word count over the years</a:t>
              </a:r>
              <a:endParaRPr lang="en-US" sz="4000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377544" y="10626790"/>
            <a:ext cx="8838023" cy="7994645"/>
            <a:chOff x="18612383" y="11679862"/>
            <a:chExt cx="8838023" cy="7994645"/>
          </a:xfrm>
        </p:grpSpPr>
        <p:sp>
          <p:nvSpPr>
            <p:cNvPr id="20" name="TextBox 19"/>
            <p:cNvSpPr txBox="1"/>
            <p:nvPr/>
          </p:nvSpPr>
          <p:spPr>
            <a:xfrm>
              <a:off x="18612383" y="11679862"/>
              <a:ext cx="801650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Century Gothic" charset="0"/>
                  <a:ea typeface="Century Gothic" charset="0"/>
                  <a:cs typeface="Century Gothic" charset="0"/>
                </a:rPr>
                <a:t>How much of the data was not extracted?</a:t>
              </a:r>
              <a:endParaRPr lang="en-US" sz="4000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12383" y="13598366"/>
              <a:ext cx="8838023" cy="6076141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120" y="13281361"/>
            <a:ext cx="6580288" cy="452394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2165120" y="10606302"/>
            <a:ext cx="77081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entury Gothic" charset="0"/>
                <a:ea typeface="Century Gothic" charset="0"/>
                <a:cs typeface="Century Gothic" charset="0"/>
              </a:rPr>
              <a:t>Long Tail Distribution of words:</a:t>
            </a:r>
          </a:p>
          <a:p>
            <a:r>
              <a:rPr lang="en-US" sz="4000" dirty="0" smtClean="0">
                <a:latin typeface="Century Gothic" charset="0"/>
                <a:ea typeface="Century Gothic" charset="0"/>
                <a:cs typeface="Century Gothic" charset="0"/>
              </a:rPr>
              <a:t>Due to our cutoff, we miss a part of the data:</a:t>
            </a:r>
            <a:endParaRPr lang="en-US" sz="4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1151053" y="10296545"/>
            <a:ext cx="74953" cy="832489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7941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3489</TotalTime>
  <Words>109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Century Gothic</vt:lpstr>
      <vt:lpstr>Mangal</vt:lpstr>
      <vt:lpstr>Arial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Kilian</dc:creator>
  <cp:lastModifiedBy>Thomas Vetterli</cp:lastModifiedBy>
  <cp:revision>55</cp:revision>
  <cp:lastPrinted>2017-01-29T10:38:19Z</cp:lastPrinted>
  <dcterms:created xsi:type="dcterms:W3CDTF">2016-08-22T07:54:24Z</dcterms:created>
  <dcterms:modified xsi:type="dcterms:W3CDTF">2017-01-29T11:09:10Z</dcterms:modified>
</cp:coreProperties>
</file>