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sldIdLst>
    <p:sldId id="256" r:id="rId2"/>
  </p:sldIdLst>
  <p:sldSz cx="30275213" cy="42803763"/>
  <p:notesSz cx="6858000" cy="9144000"/>
  <p:defaultTextStyle>
    <a:defPPr>
      <a:defRPr lang="fr-FR"/>
    </a:defPPr>
    <a:lvl1pPr marL="0" algn="l" defTabSz="3507576" rtl="0" eaLnBrk="1" latinLnBrk="0" hangingPunct="1">
      <a:defRPr sz="6905" kern="1200">
        <a:solidFill>
          <a:schemeClr val="tx1"/>
        </a:solidFill>
        <a:latin typeface="+mn-lt"/>
        <a:ea typeface="+mn-ea"/>
        <a:cs typeface="+mn-cs"/>
      </a:defRPr>
    </a:lvl1pPr>
    <a:lvl2pPr marL="1753788" algn="l" defTabSz="3507576" rtl="0" eaLnBrk="1" latinLnBrk="0" hangingPunct="1">
      <a:defRPr sz="6905" kern="1200">
        <a:solidFill>
          <a:schemeClr val="tx1"/>
        </a:solidFill>
        <a:latin typeface="+mn-lt"/>
        <a:ea typeface="+mn-ea"/>
        <a:cs typeface="+mn-cs"/>
      </a:defRPr>
    </a:lvl2pPr>
    <a:lvl3pPr marL="3507576" algn="l" defTabSz="3507576" rtl="0" eaLnBrk="1" latinLnBrk="0" hangingPunct="1">
      <a:defRPr sz="6905" kern="1200">
        <a:solidFill>
          <a:schemeClr val="tx1"/>
        </a:solidFill>
        <a:latin typeface="+mn-lt"/>
        <a:ea typeface="+mn-ea"/>
        <a:cs typeface="+mn-cs"/>
      </a:defRPr>
    </a:lvl3pPr>
    <a:lvl4pPr marL="5261366" algn="l" defTabSz="3507576" rtl="0" eaLnBrk="1" latinLnBrk="0" hangingPunct="1">
      <a:defRPr sz="6905" kern="1200">
        <a:solidFill>
          <a:schemeClr val="tx1"/>
        </a:solidFill>
        <a:latin typeface="+mn-lt"/>
        <a:ea typeface="+mn-ea"/>
        <a:cs typeface="+mn-cs"/>
      </a:defRPr>
    </a:lvl4pPr>
    <a:lvl5pPr marL="7015154" algn="l" defTabSz="3507576" rtl="0" eaLnBrk="1" latinLnBrk="0" hangingPunct="1">
      <a:defRPr sz="6905" kern="1200">
        <a:solidFill>
          <a:schemeClr val="tx1"/>
        </a:solidFill>
        <a:latin typeface="+mn-lt"/>
        <a:ea typeface="+mn-ea"/>
        <a:cs typeface="+mn-cs"/>
      </a:defRPr>
    </a:lvl5pPr>
    <a:lvl6pPr marL="8768942" algn="l" defTabSz="3507576" rtl="0" eaLnBrk="1" latinLnBrk="0" hangingPunct="1">
      <a:defRPr sz="6905" kern="1200">
        <a:solidFill>
          <a:schemeClr val="tx1"/>
        </a:solidFill>
        <a:latin typeface="+mn-lt"/>
        <a:ea typeface="+mn-ea"/>
        <a:cs typeface="+mn-cs"/>
      </a:defRPr>
    </a:lvl6pPr>
    <a:lvl7pPr marL="10522730" algn="l" defTabSz="3507576" rtl="0" eaLnBrk="1" latinLnBrk="0" hangingPunct="1">
      <a:defRPr sz="6905" kern="1200">
        <a:solidFill>
          <a:schemeClr val="tx1"/>
        </a:solidFill>
        <a:latin typeface="+mn-lt"/>
        <a:ea typeface="+mn-ea"/>
        <a:cs typeface="+mn-cs"/>
      </a:defRPr>
    </a:lvl7pPr>
    <a:lvl8pPr marL="12276519" algn="l" defTabSz="3507576" rtl="0" eaLnBrk="1" latinLnBrk="0" hangingPunct="1">
      <a:defRPr sz="6905" kern="1200">
        <a:solidFill>
          <a:schemeClr val="tx1"/>
        </a:solidFill>
        <a:latin typeface="+mn-lt"/>
        <a:ea typeface="+mn-ea"/>
        <a:cs typeface="+mn-cs"/>
      </a:defRPr>
    </a:lvl8pPr>
    <a:lvl9pPr marL="14030307" algn="l" defTabSz="3507576"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481"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66"/>
    <p:restoredTop sz="94643"/>
  </p:normalViewPr>
  <p:slideViewPr>
    <p:cSldViewPr snapToGrid="0" snapToObjects="1">
      <p:cViewPr>
        <p:scale>
          <a:sx n="50" d="100"/>
          <a:sy n="50" d="100"/>
        </p:scale>
        <p:origin x="-216" y="5320"/>
      </p:cViewPr>
      <p:guideLst>
        <p:guide orient="horz" pos="13481"/>
        <p:guide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smtClean="0"/>
              <a:t>Cliquez et modifiez le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28.01.17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18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28.01.17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98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28.01.17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0528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28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28.01.17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53613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smtClean="0"/>
              <a:t>Cliquez et modifiez le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C764DE79-268F-4C1A-8933-263129D2AF90}" type="datetimeFigureOut">
              <a:rPr lang="en-US" dirty="0"/>
              <a:t>28.01.17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964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28.01.17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062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smtClean="0"/>
              <a:t>Cliquez pour modifier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smtClean="0"/>
              <a:t>Cliquez pour modifier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28.01.17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6030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28.01.17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7577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28.01.17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3388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smtClean="0"/>
              <a:t>Cliquez et modifiez le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C764DE79-268F-4C1A-8933-263129D2AF90}" type="datetimeFigureOut">
              <a:rPr lang="en-US" dirty="0"/>
              <a:t>28.01.17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9685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C764DE79-268F-4C1A-8933-263129D2AF90}" type="datetimeFigureOut">
              <a:rPr lang="en-US" dirty="0"/>
              <a:t>28.01.17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6856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C764DE79-268F-4C1A-8933-263129D2AF90}" type="datetimeFigureOut">
              <a:rPr lang="en-US" dirty="0"/>
              <a:t>28.01.17</a:t>
            </a:fld>
            <a:endParaRPr lang="en-US" dirty="0"/>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52446984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0"/>
            <a:ext cx="26658889" cy="1727200"/>
          </a:xfrm>
          <a:prstGeom prst="rect">
            <a:avLst/>
          </a:prstGeom>
          <a:solidFill>
            <a:srgbClr val="99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Century Gothic"/>
              <a:ea typeface=""/>
              <a:cs typeface=""/>
            </a:endParaRPr>
          </a:p>
        </p:txBody>
      </p:sp>
      <p:sp>
        <p:nvSpPr>
          <p:cNvPr id="4" name="Title 1"/>
          <p:cNvSpPr txBox="1">
            <a:spLocks/>
          </p:cNvSpPr>
          <p:nvPr/>
        </p:nvSpPr>
        <p:spPr>
          <a:xfrm>
            <a:off x="380315" y="0"/>
            <a:ext cx="26278571" cy="14986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accent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CH" sz="6000" b="1" i="0" u="none" strike="noStrike" kern="1200" cap="none" spc="0" normalizeH="0" baseline="0" noProof="0" dirty="0" err="1" smtClean="0">
                <a:ln>
                  <a:noFill/>
                </a:ln>
                <a:solidFill>
                  <a:schemeClr val="bg1"/>
                </a:solidFill>
                <a:effectLst/>
                <a:uLnTx/>
                <a:uFillTx/>
                <a:latin typeface="Century Gothic"/>
                <a:ea typeface=""/>
                <a:cs typeface=""/>
              </a:rPr>
              <a:t>Applied</a:t>
            </a:r>
            <a:r>
              <a:rPr kumimoji="0" lang="fr-CH" sz="6000" b="1" i="0" u="none" strike="noStrike" kern="1200" cap="none" spc="0" normalizeH="0" noProof="0" dirty="0" smtClean="0">
                <a:ln>
                  <a:noFill/>
                </a:ln>
                <a:solidFill>
                  <a:schemeClr val="bg1"/>
                </a:solidFill>
                <a:effectLst/>
                <a:uLnTx/>
                <a:uFillTx/>
                <a:latin typeface="Century Gothic"/>
                <a:ea typeface=""/>
                <a:cs typeface=""/>
              </a:rPr>
              <a:t> Data </a:t>
            </a:r>
            <a:r>
              <a:rPr kumimoji="0" lang="fr-CH" sz="6000" b="1" i="0" u="none" strike="noStrike" kern="1200" cap="none" spc="0" normalizeH="0" noProof="0" dirty="0" err="1" smtClean="0">
                <a:ln>
                  <a:noFill/>
                </a:ln>
                <a:solidFill>
                  <a:schemeClr val="bg1"/>
                </a:solidFill>
                <a:effectLst/>
                <a:uLnTx/>
                <a:uFillTx/>
                <a:latin typeface="Century Gothic"/>
                <a:ea typeface=""/>
                <a:cs typeface=""/>
              </a:rPr>
              <a:t>Analysis</a:t>
            </a:r>
            <a:r>
              <a:rPr kumimoji="0" lang="fr-CH" sz="6000" b="1" i="0" u="none" strike="noStrike" kern="1200" cap="none" spc="0" normalizeH="0" noProof="0" dirty="0" smtClean="0">
                <a:ln>
                  <a:noFill/>
                </a:ln>
                <a:solidFill>
                  <a:schemeClr val="bg1"/>
                </a:solidFill>
                <a:effectLst/>
                <a:uLnTx/>
                <a:uFillTx/>
                <a:latin typeface="Century Gothic"/>
                <a:ea typeface=""/>
                <a:cs typeface=""/>
              </a:rPr>
              <a:t> </a:t>
            </a:r>
            <a:r>
              <a:rPr kumimoji="0" lang="mr-IN" sz="6000" b="1" i="0" u="none" strike="noStrike" kern="1200" cap="none" spc="0" normalizeH="0" noProof="0" dirty="0" smtClean="0">
                <a:ln>
                  <a:noFill/>
                </a:ln>
                <a:solidFill>
                  <a:schemeClr val="bg1"/>
                </a:solidFill>
                <a:effectLst/>
                <a:uLnTx/>
                <a:uFillTx/>
                <a:latin typeface="Century Gothic"/>
                <a:ea typeface=""/>
                <a:cs typeface=""/>
              </a:rPr>
              <a:t>–</a:t>
            </a:r>
            <a:r>
              <a:rPr kumimoji="0" lang="fr-CH" sz="6000" b="1" i="0" u="none" strike="noStrike" kern="1200" cap="none" spc="0" normalizeH="0" noProof="0" dirty="0" smtClean="0">
                <a:ln>
                  <a:noFill/>
                </a:ln>
                <a:solidFill>
                  <a:schemeClr val="bg1"/>
                </a:solidFill>
                <a:effectLst/>
                <a:uLnTx/>
                <a:uFillTx/>
                <a:latin typeface="Century Gothic"/>
                <a:ea typeface=""/>
                <a:cs typeface=""/>
              </a:rPr>
              <a:t> Le Temps </a:t>
            </a:r>
            <a:r>
              <a:rPr kumimoji="0" lang="fr-CH" sz="6000" b="1" i="0" u="none" strike="noStrike" kern="1200" cap="none" spc="0" normalizeH="0" noProof="0" dirty="0" err="1" smtClean="0">
                <a:ln>
                  <a:noFill/>
                </a:ln>
                <a:solidFill>
                  <a:schemeClr val="bg1"/>
                </a:solidFill>
                <a:effectLst/>
                <a:uLnTx/>
                <a:uFillTx/>
                <a:latin typeface="Century Gothic"/>
                <a:ea typeface=""/>
                <a:cs typeface=""/>
              </a:rPr>
              <a:t>Dataset</a:t>
            </a:r>
            <a:r>
              <a:rPr kumimoji="0" lang="fr-CH" sz="6000" b="1" i="0" u="none" strike="noStrike" kern="1200" cap="none" spc="0" normalizeH="0" noProof="0" dirty="0" smtClean="0">
                <a:ln>
                  <a:noFill/>
                </a:ln>
                <a:solidFill>
                  <a:schemeClr val="bg1"/>
                </a:solidFill>
                <a:effectLst/>
                <a:uLnTx/>
                <a:uFillTx/>
                <a:latin typeface="Century Gothic"/>
                <a:ea typeface=""/>
                <a:cs typeface=""/>
              </a:rPr>
              <a:t> Word </a:t>
            </a:r>
            <a:r>
              <a:rPr kumimoji="0" lang="fr-CH" sz="6000" b="1" i="0" u="none" strike="noStrike" kern="1200" cap="none" spc="0" normalizeH="0" noProof="0" dirty="0" err="1" smtClean="0">
                <a:ln>
                  <a:noFill/>
                </a:ln>
                <a:solidFill>
                  <a:schemeClr val="bg1"/>
                </a:solidFill>
                <a:effectLst/>
                <a:uLnTx/>
                <a:uFillTx/>
                <a:latin typeface="Century Gothic"/>
                <a:ea typeface=""/>
                <a:cs typeface=""/>
              </a:rPr>
              <a:t>Frequency</a:t>
            </a:r>
            <a:r>
              <a:rPr kumimoji="0" lang="fr-CH" sz="6000" b="1" i="0" u="none" strike="noStrike" kern="1200" cap="none" spc="0" normalizeH="0" noProof="0" dirty="0" smtClean="0">
                <a:ln>
                  <a:noFill/>
                </a:ln>
                <a:solidFill>
                  <a:schemeClr val="bg1"/>
                </a:solidFill>
                <a:effectLst/>
                <a:uLnTx/>
                <a:uFillTx/>
                <a:latin typeface="Century Gothic"/>
                <a:ea typeface=""/>
                <a:cs typeface=""/>
              </a:rPr>
              <a:t> </a:t>
            </a:r>
            <a:r>
              <a:rPr kumimoji="0" lang="fr-CH" sz="6000" b="1" i="0" u="none" strike="noStrike" kern="1200" cap="none" spc="0" normalizeH="0" noProof="0" dirty="0" err="1" smtClean="0">
                <a:ln>
                  <a:noFill/>
                </a:ln>
                <a:solidFill>
                  <a:schemeClr val="bg1"/>
                </a:solidFill>
                <a:effectLst/>
                <a:uLnTx/>
                <a:uFillTx/>
                <a:latin typeface="Century Gothic"/>
                <a:ea typeface=""/>
                <a:cs typeface=""/>
              </a:rPr>
              <a:t>Prediction</a:t>
            </a:r>
            <a:endParaRPr kumimoji="0" lang="fr-CH" sz="6000" b="1" i="0" u="none" strike="noStrike" kern="1200" cap="none" spc="0" normalizeH="0" baseline="0" noProof="0" dirty="0">
              <a:ln>
                <a:noFill/>
              </a:ln>
              <a:solidFill>
                <a:schemeClr val="bg1"/>
              </a:solidFill>
              <a:effectLst/>
              <a:uLnTx/>
              <a:uFillTx/>
              <a:latin typeface="Century Gothic"/>
              <a:ea typeface=""/>
              <a:cs typeface=""/>
            </a:endParaRPr>
          </a:p>
        </p:txBody>
      </p:sp>
      <p:pic>
        <p:nvPicPr>
          <p:cNvPr id="1026" name="Picture 2" descr="https://encrypted-tbn2.gstatic.com/images?q=tbn:ANd9GcQuFFZOWCJYRgmPkXz0VkBTUDvxREeWdZIma4mupYDgMpLxq8AnUzg1Wr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8888" y="0"/>
            <a:ext cx="3616324" cy="1727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657" y="6598327"/>
            <a:ext cx="5323030" cy="738044"/>
          </a:xfrm>
          <a:prstGeom prst="rect">
            <a:avLst/>
          </a:prstGeom>
        </p:spPr>
      </p:pic>
      <p:sp>
        <p:nvSpPr>
          <p:cNvPr id="9" name="TextBox 8"/>
          <p:cNvSpPr txBox="1"/>
          <p:nvPr/>
        </p:nvSpPr>
        <p:spPr>
          <a:xfrm>
            <a:off x="16381862" y="2260600"/>
            <a:ext cx="13360401" cy="8956298"/>
          </a:xfrm>
          <a:prstGeom prst="rect">
            <a:avLst/>
          </a:prstGeom>
          <a:noFill/>
        </p:spPr>
        <p:txBody>
          <a:bodyPr wrap="square" rtlCol="0">
            <a:spAutoFit/>
          </a:bodyPr>
          <a:lstStyle/>
          <a:p>
            <a:pPr>
              <a:buClr>
                <a:srgbClr val="990000"/>
              </a:buClr>
            </a:pPr>
            <a:r>
              <a:rPr lang="fr-CH" sz="4800" b="1" dirty="0" smtClean="0">
                <a:solidFill>
                  <a:srgbClr val="333333"/>
                </a:solidFill>
                <a:latin typeface="Century Gothic"/>
              </a:rPr>
              <a:t>Data Extraction:</a:t>
            </a:r>
          </a:p>
          <a:p>
            <a:pPr marL="914400" indent="-914400">
              <a:buClr>
                <a:srgbClr val="990000"/>
              </a:buClr>
              <a:buFont typeface="+mj-lt"/>
              <a:buAutoNum type="arabicPeriod"/>
            </a:pPr>
            <a:r>
              <a:rPr lang="fr-CH" sz="4000" dirty="0" err="1" smtClean="0">
                <a:solidFill>
                  <a:srgbClr val="333333"/>
                </a:solidFill>
                <a:latin typeface="Century Gothic"/>
              </a:rPr>
              <a:t>Removal</a:t>
            </a:r>
            <a:r>
              <a:rPr lang="fr-CH" sz="4000" dirty="0" smtClean="0">
                <a:solidFill>
                  <a:srgbClr val="333333"/>
                </a:solidFill>
                <a:latin typeface="Century Gothic"/>
              </a:rPr>
              <a:t> of </a:t>
            </a:r>
            <a:r>
              <a:rPr lang="fr-CH" sz="4000" dirty="0" err="1" smtClean="0">
                <a:solidFill>
                  <a:srgbClr val="333333"/>
                </a:solidFill>
                <a:latin typeface="Century Gothic"/>
              </a:rPr>
              <a:t>punctuation</a:t>
            </a:r>
            <a:endParaRPr lang="fr-CH" sz="4000" dirty="0" smtClean="0">
              <a:solidFill>
                <a:srgbClr val="333333"/>
              </a:solidFill>
              <a:latin typeface="Century Gothic"/>
            </a:endParaRPr>
          </a:p>
          <a:p>
            <a:pPr marL="914400" indent="-914400">
              <a:buClr>
                <a:srgbClr val="990000"/>
              </a:buClr>
              <a:buFont typeface="+mj-lt"/>
              <a:buAutoNum type="arabicPeriod"/>
            </a:pPr>
            <a:r>
              <a:rPr lang="fr-CH" sz="4000" dirty="0" err="1" smtClean="0">
                <a:solidFill>
                  <a:srgbClr val="333333"/>
                </a:solidFill>
                <a:latin typeface="Century Gothic"/>
              </a:rPr>
              <a:t>Removal</a:t>
            </a:r>
            <a:r>
              <a:rPr lang="fr-CH" sz="4000" dirty="0" smtClean="0">
                <a:solidFill>
                  <a:srgbClr val="333333"/>
                </a:solidFill>
                <a:latin typeface="Century Gothic"/>
              </a:rPr>
              <a:t> of French stop </a:t>
            </a:r>
            <a:r>
              <a:rPr lang="fr-CH" sz="4000" dirty="0" err="1" smtClean="0">
                <a:solidFill>
                  <a:srgbClr val="333333"/>
                </a:solidFill>
                <a:latin typeface="Century Gothic"/>
              </a:rPr>
              <a:t>words</a:t>
            </a:r>
            <a:endParaRPr lang="fr-CH" sz="4000" dirty="0" smtClean="0">
              <a:solidFill>
                <a:srgbClr val="333333"/>
              </a:solidFill>
              <a:latin typeface="Century Gothic"/>
            </a:endParaRPr>
          </a:p>
          <a:p>
            <a:pPr marL="914400" indent="-914400">
              <a:buClr>
                <a:srgbClr val="990000"/>
              </a:buClr>
              <a:buFont typeface="+mj-lt"/>
              <a:buAutoNum type="arabicPeriod"/>
            </a:pPr>
            <a:r>
              <a:rPr lang="fr-CH" sz="4000" dirty="0" smtClean="0">
                <a:solidFill>
                  <a:srgbClr val="333333"/>
                </a:solidFill>
                <a:latin typeface="Century Gothic"/>
              </a:rPr>
              <a:t>Custom NLTK </a:t>
            </a:r>
            <a:r>
              <a:rPr lang="fr-CH" sz="4000" dirty="0" err="1" smtClean="0">
                <a:solidFill>
                  <a:srgbClr val="333333"/>
                </a:solidFill>
                <a:latin typeface="Century Gothic"/>
              </a:rPr>
              <a:t>processing</a:t>
            </a:r>
            <a:r>
              <a:rPr lang="fr-CH" sz="4000" dirty="0" smtClean="0">
                <a:solidFill>
                  <a:srgbClr val="333333"/>
                </a:solidFill>
                <a:latin typeface="Century Gothic"/>
              </a:rPr>
              <a:t>:</a:t>
            </a:r>
          </a:p>
          <a:p>
            <a:pPr marL="2668188" lvl="1" indent="-914400">
              <a:buClr>
                <a:srgbClr val="990000"/>
              </a:buClr>
              <a:buFont typeface="Arial" charset="0"/>
              <a:buChar char="•"/>
            </a:pPr>
            <a:r>
              <a:rPr lang="fr-CH" sz="4000" dirty="0" err="1" smtClean="0">
                <a:solidFill>
                  <a:srgbClr val="333333"/>
                </a:solidFill>
                <a:latin typeface="Century Gothic"/>
              </a:rPr>
              <a:t>Singular</a:t>
            </a:r>
            <a:r>
              <a:rPr lang="fr-CH" sz="4000" dirty="0" smtClean="0">
                <a:solidFill>
                  <a:srgbClr val="333333"/>
                </a:solidFill>
                <a:latin typeface="Century Gothic"/>
              </a:rPr>
              <a:t> / Plural</a:t>
            </a:r>
          </a:p>
          <a:p>
            <a:pPr marL="2668188" lvl="1" indent="-914400">
              <a:buClr>
                <a:srgbClr val="990000"/>
              </a:buClr>
              <a:buFont typeface="Arial" charset="0"/>
              <a:buChar char="•"/>
            </a:pPr>
            <a:r>
              <a:rPr lang="fr-CH" sz="4000" dirty="0" smtClean="0">
                <a:solidFill>
                  <a:srgbClr val="333333"/>
                </a:solidFill>
                <a:latin typeface="Century Gothic"/>
              </a:rPr>
              <a:t>Masculin / Féminin</a:t>
            </a:r>
          </a:p>
          <a:p>
            <a:pPr marL="2668188" lvl="1" indent="-914400">
              <a:buClr>
                <a:srgbClr val="990000"/>
              </a:buClr>
              <a:buFont typeface="Arial" charset="0"/>
              <a:buChar char="•"/>
            </a:pPr>
            <a:r>
              <a:rPr lang="fr-CH" sz="4000" dirty="0" smtClean="0">
                <a:solidFill>
                  <a:srgbClr val="333333"/>
                </a:solidFill>
                <a:latin typeface="Century Gothic"/>
              </a:rPr>
              <a:t>Verbs </a:t>
            </a:r>
            <a:r>
              <a:rPr lang="fr-CH" sz="4000" dirty="0" smtClean="0">
                <a:solidFill>
                  <a:srgbClr val="333333"/>
                </a:solidFill>
                <a:latin typeface="Century Gothic"/>
              </a:rPr>
              <a:t>and their conjugations</a:t>
            </a:r>
            <a:r>
              <a:rPr lang="fr-CH" sz="4000" dirty="0">
                <a:solidFill>
                  <a:srgbClr val="333333"/>
                </a:solidFill>
                <a:latin typeface="Century Gothic"/>
              </a:rPr>
              <a:t> </a:t>
            </a:r>
          </a:p>
          <a:p>
            <a:pPr marL="2668188" lvl="1" indent="-914400">
              <a:buClr>
                <a:srgbClr val="990000"/>
              </a:buClr>
              <a:buFont typeface="Arial" charset="0"/>
              <a:buChar char="•"/>
            </a:pPr>
            <a:r>
              <a:rPr lang="fr-CH" sz="4000" dirty="0" err="1" smtClean="0">
                <a:solidFill>
                  <a:srgbClr val="333333"/>
                </a:solidFill>
                <a:latin typeface="Century Gothic"/>
              </a:rPr>
              <a:t>Adverbs</a:t>
            </a:r>
            <a:r>
              <a:rPr lang="fr-CH" sz="4000" dirty="0" smtClean="0">
                <a:solidFill>
                  <a:srgbClr val="333333"/>
                </a:solidFill>
                <a:latin typeface="Century Gothic"/>
              </a:rPr>
              <a:t> + Noun</a:t>
            </a:r>
          </a:p>
          <a:p>
            <a:pPr marL="914400" indent="-914400">
              <a:buClr>
                <a:srgbClr val="990000"/>
              </a:buClr>
              <a:buFont typeface="+mj-lt"/>
              <a:buAutoNum type="arabicPeriod"/>
            </a:pPr>
            <a:endParaRPr lang="fr-CH" sz="4000" dirty="0">
              <a:solidFill>
                <a:srgbClr val="333333"/>
              </a:solidFill>
              <a:latin typeface="Century Gothic"/>
            </a:endParaRPr>
          </a:p>
          <a:p>
            <a:pPr marL="914400" indent="-914400">
              <a:buClr>
                <a:srgbClr val="990000"/>
              </a:buClr>
              <a:buFont typeface="+mj-lt"/>
              <a:buAutoNum type="arabicPeriod"/>
            </a:pPr>
            <a:r>
              <a:rPr lang="fr-CH" sz="4000" dirty="0" err="1" smtClean="0">
                <a:solidFill>
                  <a:srgbClr val="333333"/>
                </a:solidFill>
                <a:latin typeface="Century Gothic"/>
              </a:rPr>
              <a:t>Removal</a:t>
            </a:r>
            <a:r>
              <a:rPr lang="fr-CH" sz="4000" dirty="0" smtClean="0">
                <a:solidFill>
                  <a:srgbClr val="333333"/>
                </a:solidFill>
                <a:latin typeface="Century Gothic"/>
              </a:rPr>
              <a:t> of </a:t>
            </a:r>
            <a:r>
              <a:rPr lang="fr-CH" sz="4000" dirty="0" err="1" smtClean="0">
                <a:solidFill>
                  <a:srgbClr val="333333"/>
                </a:solidFill>
                <a:latin typeface="Century Gothic"/>
              </a:rPr>
              <a:t>words</a:t>
            </a:r>
            <a:r>
              <a:rPr lang="fr-CH" sz="4000" dirty="0" smtClean="0">
                <a:solidFill>
                  <a:srgbClr val="333333"/>
                </a:solidFill>
                <a:latin typeface="Century Gothic"/>
              </a:rPr>
              <a:t> </a:t>
            </a:r>
            <a:r>
              <a:rPr lang="fr-CH" sz="4000" dirty="0" err="1" smtClean="0">
                <a:solidFill>
                  <a:srgbClr val="333333"/>
                </a:solidFill>
                <a:latin typeface="Century Gothic"/>
              </a:rPr>
              <a:t>that</a:t>
            </a:r>
            <a:r>
              <a:rPr lang="fr-CH" sz="4000" dirty="0" smtClean="0">
                <a:solidFill>
                  <a:srgbClr val="333333"/>
                </a:solidFill>
                <a:latin typeface="Century Gothic"/>
              </a:rPr>
              <a:t> </a:t>
            </a:r>
            <a:r>
              <a:rPr lang="fr-CH" sz="4000" dirty="0" err="1" smtClean="0">
                <a:solidFill>
                  <a:srgbClr val="333333"/>
                </a:solidFill>
                <a:latin typeface="Century Gothic"/>
              </a:rPr>
              <a:t>were</a:t>
            </a:r>
            <a:r>
              <a:rPr lang="fr-CH" sz="4000" dirty="0" smtClean="0">
                <a:solidFill>
                  <a:srgbClr val="333333"/>
                </a:solidFill>
                <a:latin typeface="Century Gothic"/>
              </a:rPr>
              <a:t> not </a:t>
            </a:r>
            <a:r>
              <a:rPr lang="fr-CH" sz="4000" dirty="0" err="1" smtClean="0">
                <a:solidFill>
                  <a:srgbClr val="333333"/>
                </a:solidFill>
                <a:latin typeface="Century Gothic"/>
              </a:rPr>
              <a:t>present</a:t>
            </a:r>
            <a:r>
              <a:rPr lang="fr-CH" sz="4000" dirty="0" smtClean="0">
                <a:solidFill>
                  <a:srgbClr val="333333"/>
                </a:solidFill>
                <a:latin typeface="Century Gothic"/>
              </a:rPr>
              <a:t> </a:t>
            </a:r>
            <a:r>
              <a:rPr lang="fr-CH" sz="4000" dirty="0" err="1" smtClean="0">
                <a:solidFill>
                  <a:srgbClr val="333333"/>
                </a:solidFill>
                <a:latin typeface="Century Gothic"/>
              </a:rPr>
              <a:t>enough</a:t>
            </a:r>
            <a:endParaRPr lang="fr-CH" sz="4000" dirty="0" smtClean="0">
              <a:solidFill>
                <a:srgbClr val="333333"/>
              </a:solidFill>
              <a:latin typeface="Century Gothic"/>
            </a:endParaRPr>
          </a:p>
          <a:p>
            <a:pPr>
              <a:buClr>
                <a:srgbClr val="990000"/>
              </a:buClr>
            </a:pPr>
            <a:endParaRPr lang="fr-CH" sz="4000" b="1" dirty="0">
              <a:solidFill>
                <a:srgbClr val="333333"/>
              </a:solidFill>
              <a:latin typeface="Century Gothic"/>
            </a:endParaRPr>
          </a:p>
          <a:p>
            <a:pPr>
              <a:buClr>
                <a:srgbClr val="990000"/>
              </a:buClr>
            </a:pPr>
            <a:r>
              <a:rPr lang="fr-CH" sz="4000" b="1" dirty="0" err="1" smtClean="0">
                <a:solidFill>
                  <a:srgbClr val="333333"/>
                </a:solidFill>
                <a:latin typeface="Century Gothic"/>
              </a:rPr>
              <a:t>Result</a:t>
            </a:r>
            <a:r>
              <a:rPr lang="fr-CH" sz="4000" b="1" dirty="0" smtClean="0">
                <a:solidFill>
                  <a:srgbClr val="333333"/>
                </a:solidFill>
                <a:latin typeface="Century Gothic"/>
              </a:rPr>
              <a:t>: </a:t>
            </a:r>
            <a:r>
              <a:rPr lang="fr-CH" sz="4000" dirty="0" smtClean="0">
                <a:solidFill>
                  <a:srgbClr val="333333"/>
                </a:solidFill>
                <a:latin typeface="Century Gothic"/>
              </a:rPr>
              <a:t>Time </a:t>
            </a:r>
            <a:r>
              <a:rPr lang="fr-CH" sz="4000" dirty="0" err="1" smtClean="0">
                <a:solidFill>
                  <a:srgbClr val="333333"/>
                </a:solidFill>
                <a:latin typeface="Century Gothic"/>
              </a:rPr>
              <a:t>serie</a:t>
            </a:r>
            <a:r>
              <a:rPr lang="fr-CH" sz="4000" dirty="0" smtClean="0">
                <a:solidFill>
                  <a:srgbClr val="333333"/>
                </a:solidFill>
                <a:latin typeface="Century Gothic"/>
              </a:rPr>
              <a:t> of the </a:t>
            </a:r>
            <a:r>
              <a:rPr lang="fr-CH" sz="4000" dirty="0" err="1" smtClean="0">
                <a:solidFill>
                  <a:srgbClr val="333333"/>
                </a:solidFill>
                <a:latin typeface="Century Gothic"/>
              </a:rPr>
              <a:t>frequency</a:t>
            </a:r>
            <a:r>
              <a:rPr lang="fr-CH" sz="4000" dirty="0" smtClean="0">
                <a:solidFill>
                  <a:srgbClr val="333333"/>
                </a:solidFill>
                <a:latin typeface="Century Gothic"/>
              </a:rPr>
              <a:t> of </a:t>
            </a:r>
            <a:r>
              <a:rPr lang="fr-CH" sz="4000" dirty="0" err="1" smtClean="0">
                <a:solidFill>
                  <a:srgbClr val="333333"/>
                </a:solidFill>
                <a:latin typeface="Century Gothic"/>
              </a:rPr>
              <a:t>each</a:t>
            </a:r>
            <a:r>
              <a:rPr lang="fr-CH" sz="4000" dirty="0" smtClean="0">
                <a:solidFill>
                  <a:srgbClr val="333333"/>
                </a:solidFill>
                <a:latin typeface="Century Gothic"/>
              </a:rPr>
              <a:t> </a:t>
            </a:r>
            <a:r>
              <a:rPr lang="fr-CH" sz="4000" dirty="0" err="1" smtClean="0">
                <a:solidFill>
                  <a:srgbClr val="333333"/>
                </a:solidFill>
                <a:latin typeface="Century Gothic"/>
              </a:rPr>
              <a:t>word</a:t>
            </a:r>
            <a:endParaRPr lang="fr-CH" sz="4000" b="1" dirty="0" smtClean="0">
              <a:solidFill>
                <a:srgbClr val="333333"/>
              </a:solidFill>
              <a:latin typeface="Century Gothic"/>
            </a:endParaRPr>
          </a:p>
          <a:p>
            <a:pPr marL="2668188" lvl="1" indent="-914400">
              <a:buClr>
                <a:srgbClr val="990000"/>
              </a:buClr>
              <a:buFont typeface="+mj-lt"/>
              <a:buAutoNum type="arabicPeriod"/>
            </a:pPr>
            <a:endParaRPr lang="fr-CH" sz="4000" dirty="0" smtClean="0">
              <a:solidFill>
                <a:srgbClr val="333333"/>
              </a:solidFill>
              <a:latin typeface="Century Gothic"/>
            </a:endParaRPr>
          </a:p>
          <a:p>
            <a:pPr marL="914400" indent="-914400">
              <a:buClr>
                <a:srgbClr val="990000"/>
              </a:buClr>
              <a:buFont typeface="+mj-lt"/>
              <a:buAutoNum type="arabicPeriod"/>
            </a:pPr>
            <a:endParaRPr lang="fr-CH" sz="4800" b="1" dirty="0">
              <a:solidFill>
                <a:srgbClr val="333333"/>
              </a:solidFill>
              <a:latin typeface="Century Gothic"/>
            </a:endParaRPr>
          </a:p>
        </p:txBody>
      </p:sp>
      <p:sp>
        <p:nvSpPr>
          <p:cNvPr id="12" name="TextBox 11"/>
          <p:cNvSpPr txBox="1"/>
          <p:nvPr/>
        </p:nvSpPr>
        <p:spPr>
          <a:xfrm>
            <a:off x="888657" y="2260600"/>
            <a:ext cx="13716000" cy="8340745"/>
          </a:xfrm>
          <a:prstGeom prst="rect">
            <a:avLst/>
          </a:prstGeom>
          <a:noFill/>
        </p:spPr>
        <p:txBody>
          <a:bodyPr wrap="square" rtlCol="0">
            <a:spAutoFit/>
          </a:bodyPr>
          <a:lstStyle/>
          <a:p>
            <a:pPr>
              <a:buClr>
                <a:srgbClr val="990000"/>
              </a:buClr>
            </a:pPr>
            <a:r>
              <a:rPr lang="fr-CH" sz="4800" b="1" dirty="0" smtClean="0">
                <a:solidFill>
                  <a:srgbClr val="333333"/>
                </a:solidFill>
                <a:latin typeface="Century Gothic"/>
              </a:rPr>
              <a:t>The </a:t>
            </a:r>
            <a:r>
              <a:rPr lang="fr-CH" sz="4800" b="1" dirty="0" err="1" smtClean="0">
                <a:solidFill>
                  <a:srgbClr val="333333"/>
                </a:solidFill>
                <a:latin typeface="Century Gothic"/>
              </a:rPr>
              <a:t>Dataset</a:t>
            </a:r>
            <a:r>
              <a:rPr lang="fr-CH" sz="4800" b="1" dirty="0" smtClean="0">
                <a:solidFill>
                  <a:srgbClr val="333333"/>
                </a:solidFill>
                <a:latin typeface="Century Gothic"/>
              </a:rPr>
              <a:t>:</a:t>
            </a:r>
          </a:p>
          <a:p>
            <a:pPr>
              <a:buClr>
                <a:srgbClr val="990000"/>
              </a:buClr>
            </a:pPr>
            <a:r>
              <a:rPr lang="fr-CH" sz="4000" dirty="0" smtClean="0">
                <a:solidFill>
                  <a:srgbClr val="333333"/>
                </a:solidFill>
                <a:latin typeface="Century Gothic"/>
              </a:rPr>
              <a:t>200 </a:t>
            </a:r>
            <a:r>
              <a:rPr lang="fr-CH" sz="4000" dirty="0" err="1" smtClean="0">
                <a:solidFill>
                  <a:srgbClr val="333333"/>
                </a:solidFill>
                <a:latin typeface="Century Gothic"/>
              </a:rPr>
              <a:t>years</a:t>
            </a:r>
            <a:r>
              <a:rPr lang="fr-CH" sz="4000" dirty="0" smtClean="0">
                <a:solidFill>
                  <a:srgbClr val="333333"/>
                </a:solidFill>
                <a:latin typeface="Century Gothic"/>
              </a:rPr>
              <a:t> of </a:t>
            </a:r>
            <a:r>
              <a:rPr lang="fr-CH" sz="4000" dirty="0" err="1" smtClean="0">
                <a:solidFill>
                  <a:srgbClr val="333333"/>
                </a:solidFill>
                <a:latin typeface="Century Gothic"/>
              </a:rPr>
              <a:t>daily</a:t>
            </a:r>
            <a:r>
              <a:rPr lang="fr-CH" sz="4000" dirty="0" smtClean="0">
                <a:solidFill>
                  <a:srgbClr val="333333"/>
                </a:solidFill>
                <a:latin typeface="Century Gothic"/>
              </a:rPr>
              <a:t> articles </a:t>
            </a:r>
            <a:r>
              <a:rPr lang="fr-CH" sz="4000" dirty="0" err="1" smtClean="0">
                <a:solidFill>
                  <a:srgbClr val="333333"/>
                </a:solidFill>
                <a:latin typeface="Century Gothic"/>
              </a:rPr>
              <a:t>from</a:t>
            </a:r>
            <a:r>
              <a:rPr lang="fr-CH" sz="4000" dirty="0" smtClean="0">
                <a:solidFill>
                  <a:srgbClr val="333333"/>
                </a:solidFill>
                <a:latin typeface="Century Gothic"/>
              </a:rPr>
              <a:t>:</a:t>
            </a:r>
          </a:p>
          <a:p>
            <a:pPr>
              <a:buClr>
                <a:srgbClr val="990000"/>
              </a:buClr>
            </a:pPr>
            <a:endParaRPr lang="fr-CH" sz="4000" dirty="0">
              <a:solidFill>
                <a:srgbClr val="333333"/>
              </a:solidFill>
              <a:latin typeface="Century Gothic"/>
            </a:endParaRPr>
          </a:p>
          <a:p>
            <a:pPr>
              <a:buClr>
                <a:srgbClr val="990000"/>
              </a:buClr>
            </a:pPr>
            <a:endParaRPr lang="fr-CH" sz="4000" dirty="0" smtClean="0">
              <a:solidFill>
                <a:srgbClr val="333333"/>
              </a:solidFill>
              <a:latin typeface="Century Gothic"/>
            </a:endParaRPr>
          </a:p>
          <a:p>
            <a:pPr>
              <a:buClr>
                <a:srgbClr val="990000"/>
              </a:buClr>
            </a:pPr>
            <a:r>
              <a:rPr lang="fr-CH" sz="4000" dirty="0" smtClean="0">
                <a:solidFill>
                  <a:srgbClr val="333333"/>
                </a:solidFill>
                <a:latin typeface="Century Gothic"/>
              </a:rPr>
              <a:t> 	                Publication dates: 1798 </a:t>
            </a:r>
            <a:r>
              <a:rPr lang="mr-IN" sz="4000" dirty="0" smtClean="0">
                <a:solidFill>
                  <a:srgbClr val="333333"/>
                </a:solidFill>
                <a:latin typeface="Century Gothic"/>
              </a:rPr>
              <a:t>–</a:t>
            </a:r>
            <a:r>
              <a:rPr lang="fr-CH" sz="4000" dirty="0" smtClean="0">
                <a:solidFill>
                  <a:srgbClr val="333333"/>
                </a:solidFill>
                <a:latin typeface="Century Gothic"/>
              </a:rPr>
              <a:t> 1998</a:t>
            </a:r>
          </a:p>
          <a:p>
            <a:pPr>
              <a:buClr>
                <a:srgbClr val="990000"/>
              </a:buClr>
            </a:pPr>
            <a:endParaRPr lang="fr-CH" sz="4000" dirty="0">
              <a:solidFill>
                <a:srgbClr val="333333"/>
              </a:solidFill>
              <a:latin typeface="Century Gothic"/>
            </a:endParaRPr>
          </a:p>
          <a:p>
            <a:pPr>
              <a:buClr>
                <a:srgbClr val="990000"/>
              </a:buClr>
            </a:pPr>
            <a:r>
              <a:rPr lang="fr-CH" sz="4000" dirty="0" smtClean="0">
                <a:solidFill>
                  <a:srgbClr val="333333"/>
                </a:solidFill>
                <a:latin typeface="Century Gothic"/>
              </a:rPr>
              <a:t>	</a:t>
            </a:r>
          </a:p>
          <a:p>
            <a:pPr>
              <a:buClr>
                <a:srgbClr val="990000"/>
              </a:buClr>
            </a:pPr>
            <a:r>
              <a:rPr lang="fr-CH" sz="4000" dirty="0">
                <a:solidFill>
                  <a:srgbClr val="333333"/>
                </a:solidFill>
                <a:latin typeface="Century Gothic"/>
              </a:rPr>
              <a:t>	 </a:t>
            </a:r>
            <a:r>
              <a:rPr lang="fr-CH" sz="4000" dirty="0" smtClean="0">
                <a:solidFill>
                  <a:srgbClr val="333333"/>
                </a:solidFill>
                <a:latin typeface="Century Gothic"/>
              </a:rPr>
              <a:t>               Publication dates: 1826 </a:t>
            </a:r>
            <a:r>
              <a:rPr lang="mr-IN" sz="4000" dirty="0" smtClean="0">
                <a:solidFill>
                  <a:srgbClr val="333333"/>
                </a:solidFill>
                <a:latin typeface="Century Gothic"/>
              </a:rPr>
              <a:t>–</a:t>
            </a:r>
            <a:r>
              <a:rPr lang="fr-CH" sz="4000" dirty="0" smtClean="0">
                <a:solidFill>
                  <a:srgbClr val="333333"/>
                </a:solidFill>
                <a:latin typeface="Century Gothic"/>
              </a:rPr>
              <a:t> 1998</a:t>
            </a:r>
          </a:p>
          <a:p>
            <a:pPr>
              <a:buClr>
                <a:srgbClr val="990000"/>
              </a:buClr>
            </a:pPr>
            <a:endParaRPr lang="fr-CH" sz="4000" dirty="0">
              <a:solidFill>
                <a:srgbClr val="333333"/>
              </a:solidFill>
              <a:latin typeface="Century Gothic"/>
            </a:endParaRPr>
          </a:p>
          <a:p>
            <a:pPr>
              <a:buClr>
                <a:srgbClr val="990000"/>
              </a:buClr>
            </a:pPr>
            <a:endParaRPr lang="fr-CH" sz="4000" b="1" dirty="0" smtClean="0">
              <a:solidFill>
                <a:srgbClr val="333333"/>
              </a:solidFill>
              <a:latin typeface="Century Gothic"/>
            </a:endParaRPr>
          </a:p>
          <a:p>
            <a:pPr>
              <a:buClr>
                <a:srgbClr val="990000"/>
              </a:buClr>
            </a:pPr>
            <a:r>
              <a:rPr lang="fr-CH" sz="4000" b="1" dirty="0" smtClean="0">
                <a:solidFill>
                  <a:srgbClr val="333333"/>
                </a:solidFill>
                <a:latin typeface="Century Gothic"/>
              </a:rPr>
              <a:t>Extraction: </a:t>
            </a:r>
            <a:r>
              <a:rPr lang="fr-CH" sz="4000" dirty="0" err="1" smtClean="0">
                <a:solidFill>
                  <a:srgbClr val="333333"/>
                </a:solidFill>
                <a:latin typeface="Century Gothic"/>
              </a:rPr>
              <a:t>Counting</a:t>
            </a:r>
            <a:r>
              <a:rPr lang="fr-CH" sz="4000" dirty="0" smtClean="0">
                <a:solidFill>
                  <a:srgbClr val="333333"/>
                </a:solidFill>
                <a:latin typeface="Century Gothic"/>
              </a:rPr>
              <a:t> the 3000+ </a:t>
            </a:r>
            <a:r>
              <a:rPr lang="fr-CH" sz="4000" dirty="0" err="1" smtClean="0">
                <a:solidFill>
                  <a:srgbClr val="333333"/>
                </a:solidFill>
                <a:latin typeface="Century Gothic"/>
              </a:rPr>
              <a:t>most</a:t>
            </a:r>
            <a:r>
              <a:rPr lang="fr-CH" sz="4000" dirty="0" smtClean="0">
                <a:solidFill>
                  <a:srgbClr val="333333"/>
                </a:solidFill>
                <a:latin typeface="Century Gothic"/>
              </a:rPr>
              <a:t> </a:t>
            </a:r>
            <a:r>
              <a:rPr lang="fr-CH" sz="4000" dirty="0" err="1" smtClean="0">
                <a:solidFill>
                  <a:srgbClr val="333333"/>
                </a:solidFill>
                <a:latin typeface="Century Gothic"/>
              </a:rPr>
              <a:t>frequent</a:t>
            </a:r>
            <a:r>
              <a:rPr lang="fr-CH" sz="4000" dirty="0" smtClean="0">
                <a:solidFill>
                  <a:srgbClr val="333333"/>
                </a:solidFill>
                <a:latin typeface="Century Gothic"/>
              </a:rPr>
              <a:t> </a:t>
            </a:r>
            <a:r>
              <a:rPr lang="fr-CH" sz="4000" dirty="0" err="1" smtClean="0">
                <a:solidFill>
                  <a:srgbClr val="333333"/>
                </a:solidFill>
                <a:latin typeface="Century Gothic"/>
              </a:rPr>
              <a:t>words</a:t>
            </a:r>
            <a:r>
              <a:rPr lang="fr-CH" sz="4000" dirty="0" smtClean="0">
                <a:solidFill>
                  <a:srgbClr val="333333"/>
                </a:solidFill>
                <a:latin typeface="Century Gothic"/>
              </a:rPr>
              <a:t> per </a:t>
            </a:r>
            <a:r>
              <a:rPr lang="fr-CH" sz="4000" dirty="0" err="1" smtClean="0">
                <a:solidFill>
                  <a:srgbClr val="333333"/>
                </a:solidFill>
                <a:latin typeface="Century Gothic"/>
              </a:rPr>
              <a:t>month</a:t>
            </a:r>
            <a:endParaRPr lang="fr-CH" sz="4000" b="1" dirty="0" smtClean="0">
              <a:solidFill>
                <a:srgbClr val="333333"/>
              </a:solidFill>
              <a:latin typeface="Century Gothic"/>
            </a:endParaRPr>
          </a:p>
          <a:p>
            <a:pPr>
              <a:buClr>
                <a:srgbClr val="990000"/>
              </a:buClr>
            </a:pPr>
            <a:endParaRPr lang="fr-CH" sz="4800" dirty="0">
              <a:solidFill>
                <a:srgbClr val="333333"/>
              </a:solidFill>
              <a:latin typeface="Century Gothic"/>
            </a:endParaRPr>
          </a:p>
        </p:txBody>
      </p:sp>
      <p:pic>
        <p:nvPicPr>
          <p:cNvPr id="13" name="Picture 8" descr="ésultat de recherche d'images pour &quot;gazette de lausan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657" y="4468735"/>
            <a:ext cx="5070474" cy="138294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15137606" y="1727200"/>
            <a:ext cx="0" cy="85693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 y="10296545"/>
            <a:ext cx="3027521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114" y="12090400"/>
            <a:ext cx="9079405" cy="6242091"/>
          </a:xfrm>
          <a:prstGeom prst="rect">
            <a:avLst/>
          </a:prstGeom>
        </p:spPr>
      </p:pic>
      <p:sp>
        <p:nvSpPr>
          <p:cNvPr id="15" name="TextBox 14"/>
          <p:cNvSpPr txBox="1"/>
          <p:nvPr/>
        </p:nvSpPr>
        <p:spPr>
          <a:xfrm>
            <a:off x="380315" y="24081440"/>
            <a:ext cx="13766743" cy="9571850"/>
          </a:xfrm>
          <a:prstGeom prst="rect">
            <a:avLst/>
          </a:prstGeom>
          <a:noFill/>
        </p:spPr>
        <p:txBody>
          <a:bodyPr wrap="square" rtlCol="0">
            <a:spAutoFit/>
          </a:bodyPr>
          <a:lstStyle/>
          <a:p>
            <a:pPr>
              <a:buClr>
                <a:srgbClr val="990000"/>
              </a:buClr>
            </a:pPr>
            <a:r>
              <a:rPr lang="fr-CH" sz="4800" b="1" dirty="0" smtClean="0">
                <a:solidFill>
                  <a:srgbClr val="333333"/>
                </a:solidFill>
                <a:latin typeface="Century Gothic"/>
              </a:rPr>
              <a:t>LSTM model prediction</a:t>
            </a:r>
            <a:r>
              <a:rPr lang="fr-CH" sz="4800" b="1" dirty="0" smtClean="0">
                <a:solidFill>
                  <a:srgbClr val="333333"/>
                </a:solidFill>
                <a:latin typeface="Century Gothic"/>
              </a:rPr>
              <a:t>:</a:t>
            </a:r>
          </a:p>
          <a:p>
            <a:pPr>
              <a:buClr>
                <a:srgbClr val="990000"/>
              </a:buClr>
            </a:pPr>
            <a:endParaRPr lang="fr-CH" sz="4000" dirty="0">
              <a:solidFill>
                <a:srgbClr val="333333"/>
              </a:solidFill>
              <a:latin typeface="Century Gothic"/>
            </a:endParaRPr>
          </a:p>
          <a:p>
            <a:pPr>
              <a:buClr>
                <a:srgbClr val="990000"/>
              </a:buClr>
            </a:pPr>
            <a:r>
              <a:rPr lang="fr-CH" sz="4000" dirty="0" smtClean="0">
                <a:solidFill>
                  <a:srgbClr val="333333"/>
                </a:solidFill>
                <a:latin typeface="Century Gothic"/>
              </a:rPr>
              <a:t>A simple LSTM (long short term memory) was used for predicting the time serie. The serie decaled so that previous time value were given as input to the model that must predict the future time value. This is a regression model with RNN (recurent neural network).</a:t>
            </a:r>
            <a:endParaRPr lang="fr-CH" sz="4000" dirty="0" smtClean="0">
              <a:solidFill>
                <a:srgbClr val="333333"/>
              </a:solidFill>
              <a:latin typeface="Century Gothic"/>
            </a:endParaRPr>
          </a:p>
          <a:p>
            <a:pPr>
              <a:buClr>
                <a:srgbClr val="990000"/>
              </a:buClr>
            </a:pPr>
            <a:endParaRPr lang="fr-CH" sz="4000" b="1" dirty="0">
              <a:solidFill>
                <a:srgbClr val="333333"/>
              </a:solidFill>
              <a:latin typeface="Century Gothic"/>
            </a:endParaRPr>
          </a:p>
          <a:p>
            <a:pPr>
              <a:buClr>
                <a:srgbClr val="990000"/>
              </a:buClr>
            </a:pPr>
            <a:r>
              <a:rPr lang="fr-CH" sz="4000" b="1" dirty="0" smtClean="0">
                <a:solidFill>
                  <a:srgbClr val="333333"/>
                </a:solidFill>
                <a:latin typeface="Century Gothic"/>
              </a:rPr>
              <a:t>Result: </a:t>
            </a:r>
            <a:r>
              <a:rPr lang="fr-CH" sz="4000" dirty="0" smtClean="0">
                <a:solidFill>
                  <a:srgbClr val="333333"/>
                </a:solidFill>
                <a:latin typeface="Century Gothic"/>
              </a:rPr>
              <a:t>The model is not making true forecast, it has simply learn to output the previous time value with some minor change. In oder words it mimick the time serie. It make sense as the model is trying to reduce the error and the previous time value are not to far away from the future time value. </a:t>
            </a:r>
          </a:p>
          <a:p>
            <a:pPr marL="914400" indent="-914400">
              <a:buClr>
                <a:srgbClr val="990000"/>
              </a:buClr>
              <a:buFont typeface="+mj-lt"/>
              <a:buAutoNum type="arabicPeriod"/>
            </a:pPr>
            <a:endParaRPr lang="fr-CH" sz="4800" b="1" dirty="0">
              <a:solidFill>
                <a:srgbClr val="333333"/>
              </a:solidFill>
              <a:latin typeface="Century Gothic"/>
            </a:endParaRPr>
          </a:p>
        </p:txBody>
      </p:sp>
      <p:sp>
        <p:nvSpPr>
          <p:cNvPr id="16" name="TextBox 15"/>
          <p:cNvSpPr txBox="1"/>
          <p:nvPr/>
        </p:nvSpPr>
        <p:spPr>
          <a:xfrm>
            <a:off x="14350248" y="24081440"/>
            <a:ext cx="15778518" cy="10064294"/>
          </a:xfrm>
          <a:prstGeom prst="rect">
            <a:avLst/>
          </a:prstGeom>
          <a:noFill/>
        </p:spPr>
        <p:txBody>
          <a:bodyPr wrap="square" rtlCol="0">
            <a:spAutoFit/>
          </a:bodyPr>
          <a:lstStyle/>
          <a:p>
            <a:pPr>
              <a:buClr>
                <a:srgbClr val="990000"/>
              </a:buClr>
            </a:pPr>
            <a:r>
              <a:rPr lang="fr-CH" sz="4800" b="1" dirty="0" smtClean="0">
                <a:solidFill>
                  <a:srgbClr val="333333"/>
                </a:solidFill>
                <a:latin typeface="Century Gothic"/>
              </a:rPr>
              <a:t>SARIMA model prediction for seasonal words</a:t>
            </a:r>
            <a:r>
              <a:rPr lang="fr-CH" sz="4800" b="1" dirty="0" smtClean="0">
                <a:solidFill>
                  <a:srgbClr val="333333"/>
                </a:solidFill>
                <a:latin typeface="Century Gothic"/>
              </a:rPr>
              <a:t>:</a:t>
            </a:r>
          </a:p>
          <a:p>
            <a:pPr>
              <a:buClr>
                <a:srgbClr val="990000"/>
              </a:buClr>
            </a:pPr>
            <a:endParaRPr lang="fr-CH" sz="4000" dirty="0">
              <a:solidFill>
                <a:srgbClr val="333333"/>
              </a:solidFill>
              <a:latin typeface="Century Gothic"/>
            </a:endParaRPr>
          </a:p>
          <a:p>
            <a:pPr>
              <a:buClr>
                <a:srgbClr val="990000"/>
              </a:buClr>
            </a:pPr>
            <a:r>
              <a:rPr lang="fr-CH" sz="4000" dirty="0" smtClean="0">
                <a:solidFill>
                  <a:srgbClr val="333333"/>
                </a:solidFill>
                <a:latin typeface="Century Gothic"/>
              </a:rPr>
              <a:t>A SARIMA (Seasonal autoregressive integraded moving average) model was used for predicting the time serie.</a:t>
            </a:r>
          </a:p>
          <a:p>
            <a:pPr>
              <a:buClr>
                <a:srgbClr val="990000"/>
              </a:buClr>
            </a:pPr>
            <a:r>
              <a:rPr lang="fr-CH" sz="4000" dirty="0" smtClean="0">
                <a:solidFill>
                  <a:srgbClr val="333333"/>
                </a:solidFill>
                <a:latin typeface="Century Gothic"/>
              </a:rPr>
              <a:t>This model use a combination of autoregression with moving average component plus seasonal component in order to output forecast.</a:t>
            </a:r>
          </a:p>
          <a:p>
            <a:pPr>
              <a:buClr>
                <a:srgbClr val="990000"/>
              </a:buClr>
            </a:pPr>
            <a:endParaRPr lang="fr-CH" sz="4000" b="1" dirty="0">
              <a:solidFill>
                <a:srgbClr val="333333"/>
              </a:solidFill>
              <a:latin typeface="Century Gothic"/>
            </a:endParaRPr>
          </a:p>
          <a:p>
            <a:pPr>
              <a:buClr>
                <a:srgbClr val="990000"/>
              </a:buClr>
            </a:pPr>
            <a:r>
              <a:rPr lang="fr-CH" sz="4000" b="1" dirty="0" smtClean="0">
                <a:solidFill>
                  <a:srgbClr val="333333"/>
                </a:solidFill>
                <a:latin typeface="Century Gothic"/>
              </a:rPr>
              <a:t>Result: </a:t>
            </a:r>
            <a:r>
              <a:rPr lang="fr-CH" sz="4000" dirty="0" smtClean="0">
                <a:solidFill>
                  <a:srgbClr val="333333"/>
                </a:solidFill>
                <a:latin typeface="Century Gothic"/>
              </a:rPr>
              <a:t>The model is able to predict the correct seasonality of the words and output a coherent trend with the last data of the time serie. But it is not able to integrate local changing trend which can be seen as random and thus it output a repetitive prediction that always goes in the same direction. Thus, while the prediction can be good for a short horizon, the reliability of the prediction decreases as we try to predict further.</a:t>
            </a:r>
            <a:endParaRPr lang="fr-CH" sz="4800" b="1" dirty="0">
              <a:solidFill>
                <a:srgbClr val="333333"/>
              </a:solidFill>
              <a:latin typeface="Century Gothic"/>
            </a:endParaRPr>
          </a:p>
        </p:txBody>
      </p:sp>
      <p:pic>
        <p:nvPicPr>
          <p:cNvPr id="21" name="Picture 20" descr="LSTM_fig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570" y="35388280"/>
            <a:ext cx="8854949" cy="6085975"/>
          </a:xfrm>
          <a:prstGeom prst="rect">
            <a:avLst/>
          </a:prstGeom>
        </p:spPr>
      </p:pic>
      <p:pic>
        <p:nvPicPr>
          <p:cNvPr id="22" name="Picture 21" descr="Noele_three_year_forecas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29040" y="35653778"/>
            <a:ext cx="8801251" cy="6049068"/>
          </a:xfrm>
          <a:prstGeom prst="rect">
            <a:avLst/>
          </a:prstGeom>
        </p:spPr>
      </p:pic>
      <p:pic>
        <p:nvPicPr>
          <p:cNvPr id="23" name="Picture 22" descr="Neiger_three_year_forecast.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73961" y="35653778"/>
            <a:ext cx="8801251" cy="6049068"/>
          </a:xfrm>
          <a:prstGeom prst="rect">
            <a:avLst/>
          </a:prstGeom>
        </p:spPr>
      </p:pic>
    </p:spTree>
    <p:extLst>
      <p:ext uri="{BB962C8B-B14F-4D97-AF65-F5344CB8AC3E}">
        <p14:creationId xmlns:p14="http://schemas.microsoft.com/office/powerpoint/2010/main" val="1777794179"/>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1624</TotalTime>
  <Words>316</Words>
  <Application>Microsoft Macintosh PowerPoint</Application>
  <PresentationFormat>Custom</PresentationFormat>
  <Paragraphs>35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Thème Office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Kilian</dc:creator>
  <cp:lastModifiedBy>Axel de La Harpe</cp:lastModifiedBy>
  <cp:revision>56</cp:revision>
  <cp:lastPrinted>2017-01-27T14:09:11Z</cp:lastPrinted>
  <dcterms:created xsi:type="dcterms:W3CDTF">2016-08-22T07:54:24Z</dcterms:created>
  <dcterms:modified xsi:type="dcterms:W3CDTF">2017-01-29T10:44:02Z</dcterms:modified>
</cp:coreProperties>
</file>