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sldIdLst>
    <p:sldId id="256" r:id="rId2"/>
  </p:sldIdLst>
  <p:sldSz cx="30275213" cy="42803763"/>
  <p:notesSz cx="6858000" cy="9144000"/>
  <p:defaultTextStyle>
    <a:defPPr>
      <a:defRPr lang="fr-FR"/>
    </a:defPPr>
    <a:lvl1pPr marL="0" algn="l" defTabSz="3507576" rtl="0" eaLnBrk="1" latinLnBrk="0" hangingPunct="1">
      <a:defRPr sz="6905" kern="1200">
        <a:solidFill>
          <a:schemeClr val="tx1"/>
        </a:solidFill>
        <a:latin typeface="+mn-lt"/>
        <a:ea typeface="+mn-ea"/>
        <a:cs typeface="+mn-cs"/>
      </a:defRPr>
    </a:lvl1pPr>
    <a:lvl2pPr marL="1753788" algn="l" defTabSz="3507576" rtl="0" eaLnBrk="1" latinLnBrk="0" hangingPunct="1">
      <a:defRPr sz="6905" kern="1200">
        <a:solidFill>
          <a:schemeClr val="tx1"/>
        </a:solidFill>
        <a:latin typeface="+mn-lt"/>
        <a:ea typeface="+mn-ea"/>
        <a:cs typeface="+mn-cs"/>
      </a:defRPr>
    </a:lvl2pPr>
    <a:lvl3pPr marL="3507576" algn="l" defTabSz="3507576" rtl="0" eaLnBrk="1" latinLnBrk="0" hangingPunct="1">
      <a:defRPr sz="6905" kern="1200">
        <a:solidFill>
          <a:schemeClr val="tx1"/>
        </a:solidFill>
        <a:latin typeface="+mn-lt"/>
        <a:ea typeface="+mn-ea"/>
        <a:cs typeface="+mn-cs"/>
      </a:defRPr>
    </a:lvl3pPr>
    <a:lvl4pPr marL="5261366" algn="l" defTabSz="3507576" rtl="0" eaLnBrk="1" latinLnBrk="0" hangingPunct="1">
      <a:defRPr sz="6905" kern="1200">
        <a:solidFill>
          <a:schemeClr val="tx1"/>
        </a:solidFill>
        <a:latin typeface="+mn-lt"/>
        <a:ea typeface="+mn-ea"/>
        <a:cs typeface="+mn-cs"/>
      </a:defRPr>
    </a:lvl4pPr>
    <a:lvl5pPr marL="7015154" algn="l" defTabSz="3507576" rtl="0" eaLnBrk="1" latinLnBrk="0" hangingPunct="1">
      <a:defRPr sz="6905" kern="1200">
        <a:solidFill>
          <a:schemeClr val="tx1"/>
        </a:solidFill>
        <a:latin typeface="+mn-lt"/>
        <a:ea typeface="+mn-ea"/>
        <a:cs typeface="+mn-cs"/>
      </a:defRPr>
    </a:lvl5pPr>
    <a:lvl6pPr marL="8768942" algn="l" defTabSz="3507576" rtl="0" eaLnBrk="1" latinLnBrk="0" hangingPunct="1">
      <a:defRPr sz="6905" kern="1200">
        <a:solidFill>
          <a:schemeClr val="tx1"/>
        </a:solidFill>
        <a:latin typeface="+mn-lt"/>
        <a:ea typeface="+mn-ea"/>
        <a:cs typeface="+mn-cs"/>
      </a:defRPr>
    </a:lvl6pPr>
    <a:lvl7pPr marL="10522730" algn="l" defTabSz="3507576" rtl="0" eaLnBrk="1" latinLnBrk="0" hangingPunct="1">
      <a:defRPr sz="6905" kern="1200">
        <a:solidFill>
          <a:schemeClr val="tx1"/>
        </a:solidFill>
        <a:latin typeface="+mn-lt"/>
        <a:ea typeface="+mn-ea"/>
        <a:cs typeface="+mn-cs"/>
      </a:defRPr>
    </a:lvl7pPr>
    <a:lvl8pPr marL="12276519" algn="l" defTabSz="3507576" rtl="0" eaLnBrk="1" latinLnBrk="0" hangingPunct="1">
      <a:defRPr sz="6905" kern="1200">
        <a:solidFill>
          <a:schemeClr val="tx1"/>
        </a:solidFill>
        <a:latin typeface="+mn-lt"/>
        <a:ea typeface="+mn-ea"/>
        <a:cs typeface="+mn-cs"/>
      </a:defRPr>
    </a:lvl8pPr>
    <a:lvl9pPr marL="14030307" algn="l" defTabSz="3507576"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p:restoredTop sz="94643"/>
  </p:normalViewPr>
  <p:slideViewPr>
    <p:cSldViewPr snapToGrid="0" snapToObjects="1">
      <p:cViewPr>
        <p:scale>
          <a:sx n="50" d="100"/>
          <a:sy n="50" d="100"/>
        </p:scale>
        <p:origin x="1232" y="-7616"/>
      </p:cViewPr>
      <p:guideLst>
        <p:guide orient="horz" pos="13481"/>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smtClean="0"/>
              <a:t>Cliquez et modifiez le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8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9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5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8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61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smtClean="0"/>
              <a:t>Cliquez et modifiez le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1/29/17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6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6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03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577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38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6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685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1/29/17</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446984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934" y="4643388"/>
            <a:ext cx="6372664" cy="4381205"/>
          </a:xfrm>
          <a:prstGeom prst="rect">
            <a:avLst/>
          </a:prstGeom>
        </p:spPr>
      </p:pic>
      <p:sp>
        <p:nvSpPr>
          <p:cNvPr id="3" name="Rectangle 2"/>
          <p:cNvSpPr/>
          <p:nvPr/>
        </p:nvSpPr>
        <p:spPr>
          <a:xfrm>
            <a:off x="-2" y="0"/>
            <a:ext cx="26658889" cy="1727200"/>
          </a:xfrm>
          <a:prstGeom prst="rect">
            <a:avLst/>
          </a:prstGeom>
          <a:solidFill>
            <a:srgbClr val="99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Century Gothic"/>
              <a:ea typeface=""/>
              <a:cs typeface=""/>
            </a:endParaRPr>
          </a:p>
        </p:txBody>
      </p:sp>
      <p:sp>
        <p:nvSpPr>
          <p:cNvPr id="4" name="Title 1"/>
          <p:cNvSpPr txBox="1">
            <a:spLocks/>
          </p:cNvSpPr>
          <p:nvPr/>
        </p:nvSpPr>
        <p:spPr>
          <a:xfrm>
            <a:off x="380315" y="0"/>
            <a:ext cx="26278571" cy="1498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CH" sz="6000" b="1" i="0" u="none" strike="noStrike" kern="1200" cap="none" spc="0" normalizeH="0" baseline="0" noProof="0" dirty="0" err="1" smtClean="0">
                <a:ln>
                  <a:noFill/>
                </a:ln>
                <a:solidFill>
                  <a:schemeClr val="bg1"/>
                </a:solidFill>
                <a:effectLst/>
                <a:uLnTx/>
                <a:uFillTx/>
                <a:latin typeface="Century Gothic"/>
                <a:ea typeface=""/>
                <a:cs typeface=""/>
              </a:rPr>
              <a:t>Applied</a:t>
            </a:r>
            <a:r>
              <a:rPr kumimoji="0" lang="fr-CH" sz="6000" b="1" i="0" u="none" strike="noStrike" kern="1200" cap="none" spc="0" normalizeH="0" noProof="0" dirty="0" smtClean="0">
                <a:ln>
                  <a:noFill/>
                </a:ln>
                <a:solidFill>
                  <a:schemeClr val="bg1"/>
                </a:solidFill>
                <a:effectLst/>
                <a:uLnTx/>
                <a:uFillTx/>
                <a:latin typeface="Century Gothic"/>
                <a:ea typeface=""/>
                <a:cs typeface=""/>
              </a:rPr>
              <a:t> Data </a:t>
            </a:r>
            <a:r>
              <a:rPr kumimoji="0" lang="fr-CH" sz="6000" b="1" i="0" u="none" strike="noStrike" kern="1200" cap="none" spc="0" normalizeH="0" noProof="0" dirty="0" err="1" smtClean="0">
                <a:ln>
                  <a:noFill/>
                </a:ln>
                <a:solidFill>
                  <a:schemeClr val="bg1"/>
                </a:solidFill>
                <a:effectLst/>
                <a:uLnTx/>
                <a:uFillTx/>
                <a:latin typeface="Century Gothic"/>
                <a:ea typeface=""/>
                <a:cs typeface=""/>
              </a:rPr>
              <a:t>Analysis</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mr-IN" sz="6000" b="1" i="0" u="none" strike="noStrike" kern="1200" cap="none" spc="0" normalizeH="0" noProof="0" dirty="0" smtClean="0">
                <a:ln>
                  <a:noFill/>
                </a:ln>
                <a:solidFill>
                  <a:schemeClr val="bg1"/>
                </a:solidFill>
                <a:effectLst/>
                <a:uLnTx/>
                <a:uFillTx/>
                <a:latin typeface="Century Gothic"/>
                <a:ea typeface=""/>
                <a:cs typeface=""/>
              </a:rPr>
              <a:t>–</a:t>
            </a:r>
            <a:r>
              <a:rPr kumimoji="0" lang="fr-CH" sz="6000" b="1" i="0" u="none" strike="noStrike" kern="1200" cap="none" spc="0" normalizeH="0" noProof="0" dirty="0" smtClean="0">
                <a:ln>
                  <a:noFill/>
                </a:ln>
                <a:solidFill>
                  <a:schemeClr val="bg1"/>
                </a:solidFill>
                <a:effectLst/>
                <a:uLnTx/>
                <a:uFillTx/>
                <a:latin typeface="Century Gothic"/>
                <a:ea typeface=""/>
                <a:cs typeface=""/>
              </a:rPr>
              <a:t> Le Temps </a:t>
            </a:r>
            <a:r>
              <a:rPr kumimoji="0" lang="fr-CH" sz="6000" b="1" i="0" u="none" strike="noStrike" kern="1200" cap="none" spc="0" normalizeH="0" noProof="0" dirty="0" err="1" smtClean="0">
                <a:ln>
                  <a:noFill/>
                </a:ln>
                <a:solidFill>
                  <a:schemeClr val="bg1"/>
                </a:solidFill>
                <a:effectLst/>
                <a:uLnTx/>
                <a:uFillTx/>
                <a:latin typeface="Century Gothic"/>
                <a:ea typeface=""/>
                <a:cs typeface=""/>
              </a:rPr>
              <a:t>Dataset</a:t>
            </a:r>
            <a:r>
              <a:rPr kumimoji="0" lang="fr-CH" sz="6000" b="1" i="0" u="none" strike="noStrike" kern="1200" cap="none" spc="0" normalizeH="0" noProof="0" dirty="0" smtClean="0">
                <a:ln>
                  <a:noFill/>
                </a:ln>
                <a:solidFill>
                  <a:schemeClr val="bg1"/>
                </a:solidFill>
                <a:effectLst/>
                <a:uLnTx/>
                <a:uFillTx/>
                <a:latin typeface="Century Gothic"/>
                <a:ea typeface=""/>
                <a:cs typeface=""/>
              </a:rPr>
              <a:t> Word </a:t>
            </a:r>
            <a:r>
              <a:rPr kumimoji="0" lang="fr-CH" sz="6000" b="1" i="0" u="none" strike="noStrike" kern="1200" cap="none" spc="0" normalizeH="0" noProof="0" dirty="0" err="1" smtClean="0">
                <a:ln>
                  <a:noFill/>
                </a:ln>
                <a:solidFill>
                  <a:schemeClr val="bg1"/>
                </a:solidFill>
                <a:effectLst/>
                <a:uLnTx/>
                <a:uFillTx/>
                <a:latin typeface="Century Gothic"/>
                <a:ea typeface=""/>
                <a:cs typeface=""/>
              </a:rPr>
              <a:t>Frequency</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fr-CH" sz="6000" b="1" i="0" u="none" strike="noStrike" kern="1200" cap="none" spc="0" normalizeH="0" noProof="0" dirty="0" err="1" smtClean="0">
                <a:ln>
                  <a:noFill/>
                </a:ln>
                <a:solidFill>
                  <a:schemeClr val="bg1"/>
                </a:solidFill>
                <a:effectLst/>
                <a:uLnTx/>
                <a:uFillTx/>
                <a:latin typeface="Century Gothic"/>
                <a:ea typeface=""/>
                <a:cs typeface=""/>
              </a:rPr>
              <a:t>Prediction</a:t>
            </a:r>
            <a:endParaRPr kumimoji="0" lang="fr-CH" sz="6000" b="1" i="0" u="none" strike="noStrike" kern="1200" cap="none" spc="0" normalizeH="0" baseline="0" noProof="0" dirty="0">
              <a:ln>
                <a:noFill/>
              </a:ln>
              <a:solidFill>
                <a:schemeClr val="bg1"/>
              </a:solidFill>
              <a:effectLst/>
              <a:uLnTx/>
              <a:uFillTx/>
              <a:latin typeface="Century Gothic"/>
              <a:ea typeface=""/>
              <a:cs typeface=""/>
            </a:endParaRPr>
          </a:p>
        </p:txBody>
      </p:sp>
      <p:pic>
        <p:nvPicPr>
          <p:cNvPr id="1026" name="Picture 2" descr="https://encrypted-tbn2.gstatic.com/images?q=tbn:ANd9GcQuFFZOWCJYRgmPkXz0VkBTUDvxREeWdZIma4mupYDgMpLxq8AnUzg1W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8888" y="0"/>
            <a:ext cx="3616324" cy="172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13" y="6503994"/>
            <a:ext cx="5323030" cy="738044"/>
          </a:xfrm>
          <a:prstGeom prst="rect">
            <a:avLst/>
          </a:prstGeom>
        </p:spPr>
      </p:pic>
      <p:sp>
        <p:nvSpPr>
          <p:cNvPr id="9" name="TextBox 8"/>
          <p:cNvSpPr txBox="1"/>
          <p:nvPr/>
        </p:nvSpPr>
        <p:spPr>
          <a:xfrm>
            <a:off x="12659033" y="3083133"/>
            <a:ext cx="8803968" cy="6924973"/>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Data </a:t>
            </a:r>
            <a:r>
              <a:rPr lang="fr-CH" sz="4000" b="1" dirty="0" smtClean="0">
                <a:solidFill>
                  <a:srgbClr val="333333"/>
                </a:solidFill>
                <a:latin typeface="Century Gothic"/>
              </a:rPr>
              <a:t>Extraction</a:t>
            </a:r>
            <a:endParaRPr lang="fr-CH" sz="4000" b="1" dirty="0" smtClean="0">
              <a:solidFill>
                <a:srgbClr val="333333"/>
              </a:solidFill>
              <a:latin typeface="Century Gothic"/>
            </a:endParaRP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a:t>
            </a:r>
            <a:r>
              <a:rPr lang="fr-CH" sz="2800" dirty="0" err="1" smtClean="0">
                <a:solidFill>
                  <a:srgbClr val="333333"/>
                </a:solidFill>
                <a:latin typeface="Century Gothic"/>
              </a:rPr>
              <a:t>punctuation</a:t>
            </a:r>
            <a:endParaRPr lang="fr-CH" sz="2800" dirty="0" smtClean="0">
              <a:solidFill>
                <a:srgbClr val="333333"/>
              </a:solidFill>
              <a:latin typeface="Century Gothic"/>
            </a:endParaRPr>
          </a:p>
          <a:p>
            <a:pPr marL="914400" indent="-914400">
              <a:buClr>
                <a:srgbClr val="990000"/>
              </a:buClr>
              <a:buFont typeface="+mj-lt"/>
              <a:buAutoNum type="arabicPeriod"/>
            </a:pPr>
            <a:r>
              <a:rPr lang="fr-CH" sz="2800" dirty="0" err="1" smtClean="0">
                <a:solidFill>
                  <a:srgbClr val="333333"/>
                </a:solidFill>
                <a:latin typeface="Century Gothic"/>
              </a:rPr>
              <a:t>Removal</a:t>
            </a:r>
            <a:r>
              <a:rPr lang="fr-CH" sz="2800" dirty="0" smtClean="0">
                <a:solidFill>
                  <a:srgbClr val="333333"/>
                </a:solidFill>
                <a:latin typeface="Century Gothic"/>
              </a:rPr>
              <a:t> of French stop </a:t>
            </a:r>
            <a:r>
              <a:rPr lang="fr-CH" sz="2800" dirty="0" err="1" smtClean="0">
                <a:solidFill>
                  <a:srgbClr val="333333"/>
                </a:solidFill>
                <a:latin typeface="Century Gothic"/>
              </a:rPr>
              <a:t>words</a:t>
            </a:r>
            <a:endParaRPr lang="fr-CH" sz="2800" dirty="0" smtClean="0">
              <a:solidFill>
                <a:srgbClr val="333333"/>
              </a:solidFill>
              <a:latin typeface="Century Gothic"/>
            </a:endParaRPr>
          </a:p>
          <a:p>
            <a:pPr marL="914400" indent="-914400">
              <a:buClr>
                <a:srgbClr val="990000"/>
              </a:buClr>
              <a:buFont typeface="+mj-lt"/>
              <a:buAutoNum type="arabicPeriod"/>
            </a:pPr>
            <a:r>
              <a:rPr lang="fr-CH" sz="2800" dirty="0" smtClean="0">
                <a:solidFill>
                  <a:srgbClr val="333333"/>
                </a:solidFill>
                <a:latin typeface="Century Gothic"/>
              </a:rPr>
              <a:t>Custom NLTK </a:t>
            </a:r>
            <a:r>
              <a:rPr lang="fr-CH" sz="2800" dirty="0" err="1" smtClean="0">
                <a:solidFill>
                  <a:srgbClr val="333333"/>
                </a:solidFill>
                <a:latin typeface="Century Gothic"/>
              </a:rPr>
              <a:t>processing</a:t>
            </a:r>
            <a:r>
              <a:rPr lang="fr-CH" sz="2800" dirty="0" smtClean="0">
                <a:solidFill>
                  <a:srgbClr val="333333"/>
                </a:solidFill>
                <a:latin typeface="Century Gothic"/>
              </a:rPr>
              <a:t>:</a:t>
            </a:r>
          </a:p>
          <a:p>
            <a:pPr marL="2668188" lvl="1" indent="-914400">
              <a:buClr>
                <a:srgbClr val="990000"/>
              </a:buClr>
              <a:buFont typeface="Arial" charset="0"/>
              <a:buChar char="•"/>
            </a:pPr>
            <a:r>
              <a:rPr lang="fr-CH" sz="2800" dirty="0" err="1" smtClean="0">
                <a:solidFill>
                  <a:srgbClr val="333333"/>
                </a:solidFill>
                <a:latin typeface="Century Gothic"/>
              </a:rPr>
              <a:t>Singular</a:t>
            </a:r>
            <a:r>
              <a:rPr lang="fr-CH" sz="2800" dirty="0" smtClean="0">
                <a:solidFill>
                  <a:srgbClr val="333333"/>
                </a:solidFill>
                <a:latin typeface="Century Gothic"/>
              </a:rPr>
              <a:t> / Plural</a:t>
            </a:r>
          </a:p>
          <a:p>
            <a:pPr marL="2668188" lvl="1" indent="-914400">
              <a:buClr>
                <a:srgbClr val="990000"/>
              </a:buClr>
              <a:buFont typeface="Arial" charset="0"/>
              <a:buChar char="•"/>
            </a:pPr>
            <a:r>
              <a:rPr lang="fr-CH" sz="2800" dirty="0" smtClean="0">
                <a:solidFill>
                  <a:srgbClr val="333333"/>
                </a:solidFill>
                <a:latin typeface="Century Gothic"/>
              </a:rPr>
              <a:t>Masculin / Féminin</a:t>
            </a:r>
          </a:p>
          <a:p>
            <a:pPr marL="2668188" lvl="1" indent="-914400">
              <a:buClr>
                <a:srgbClr val="990000"/>
              </a:buClr>
              <a:buFont typeface="Arial" charset="0"/>
              <a:buChar char="•"/>
            </a:pPr>
            <a:r>
              <a:rPr lang="fr-CH" sz="2800" dirty="0" err="1" smtClean="0">
                <a:solidFill>
                  <a:srgbClr val="333333"/>
                </a:solidFill>
                <a:latin typeface="Century Gothic"/>
              </a:rPr>
              <a:t>Verbs</a:t>
            </a:r>
            <a:r>
              <a:rPr lang="fr-CH" sz="2800" dirty="0" smtClean="0">
                <a:solidFill>
                  <a:srgbClr val="333333"/>
                </a:solidFill>
                <a:latin typeface="Century Gothic"/>
              </a:rPr>
              <a:t> and </a:t>
            </a:r>
            <a:r>
              <a:rPr lang="fr-CH" sz="2800" dirty="0" err="1" smtClean="0">
                <a:solidFill>
                  <a:srgbClr val="333333"/>
                </a:solidFill>
                <a:latin typeface="Century Gothic"/>
              </a:rPr>
              <a:t>their</a:t>
            </a:r>
            <a:r>
              <a:rPr lang="fr-CH" sz="2800" dirty="0" smtClean="0">
                <a:solidFill>
                  <a:srgbClr val="333333"/>
                </a:solidFill>
                <a:latin typeface="Century Gothic"/>
              </a:rPr>
              <a:t> </a:t>
            </a:r>
            <a:r>
              <a:rPr lang="fr-CH" sz="2800" dirty="0" err="1" smtClean="0">
                <a:solidFill>
                  <a:srgbClr val="333333"/>
                </a:solidFill>
                <a:latin typeface="Century Gothic"/>
              </a:rPr>
              <a:t>conjugations</a:t>
            </a:r>
            <a:r>
              <a:rPr lang="fr-CH" sz="2800" dirty="0">
                <a:solidFill>
                  <a:srgbClr val="333333"/>
                </a:solidFill>
                <a:latin typeface="Century Gothic"/>
              </a:rPr>
              <a:t> </a:t>
            </a:r>
          </a:p>
          <a:p>
            <a:pPr marL="2668188" lvl="1" indent="-914400">
              <a:buClr>
                <a:srgbClr val="990000"/>
              </a:buClr>
              <a:buFont typeface="Arial" charset="0"/>
              <a:buChar char="•"/>
            </a:pPr>
            <a:r>
              <a:rPr lang="fr-CH" sz="2800" dirty="0" err="1" smtClean="0">
                <a:solidFill>
                  <a:srgbClr val="333333"/>
                </a:solidFill>
                <a:latin typeface="Century Gothic"/>
              </a:rPr>
              <a:t>Adverbs</a:t>
            </a:r>
            <a:r>
              <a:rPr lang="fr-CH" sz="2800" dirty="0" smtClean="0">
                <a:solidFill>
                  <a:srgbClr val="333333"/>
                </a:solidFill>
                <a:latin typeface="Century Gothic"/>
              </a:rPr>
              <a:t> + Noun</a:t>
            </a:r>
          </a:p>
          <a:p>
            <a:pPr marL="914400" indent="-914400">
              <a:buClr>
                <a:srgbClr val="990000"/>
              </a:buClr>
              <a:buFont typeface="+mj-lt"/>
              <a:buAutoNum type="arabicPeriod"/>
            </a:pPr>
            <a:r>
              <a:rPr lang="fr-CH" sz="2800" dirty="0" err="1" smtClean="0">
                <a:solidFill>
                  <a:srgbClr val="333333"/>
                </a:solidFill>
                <a:latin typeface="Century Gothic"/>
              </a:rPr>
              <a:t>Cutoff</a:t>
            </a:r>
            <a:r>
              <a:rPr lang="fr-CH" sz="2800" dirty="0" smtClean="0">
                <a:solidFill>
                  <a:srgbClr val="333333"/>
                </a:solidFill>
                <a:latin typeface="Century Gothic"/>
              </a:rPr>
              <a:t> </a:t>
            </a:r>
            <a:r>
              <a:rPr lang="fr-CH" sz="2800" dirty="0" err="1" smtClean="0">
                <a:solidFill>
                  <a:srgbClr val="333333"/>
                </a:solidFill>
                <a:latin typeface="Century Gothic"/>
              </a:rPr>
              <a:t>Frequency</a:t>
            </a:r>
            <a:r>
              <a:rPr lang="fr-CH" sz="2800" dirty="0" smtClean="0">
                <a:solidFill>
                  <a:srgbClr val="333333"/>
                </a:solidFill>
                <a:latin typeface="Century Gothic"/>
              </a:rPr>
              <a:t>: </a:t>
            </a:r>
            <a:r>
              <a:rPr lang="fr-CH" sz="2800" dirty="0" err="1" smtClean="0">
                <a:solidFill>
                  <a:srgbClr val="333333"/>
                </a:solidFill>
                <a:latin typeface="Century Gothic"/>
              </a:rPr>
              <a:t>Removal</a:t>
            </a:r>
            <a:r>
              <a:rPr lang="fr-CH" sz="2800" dirty="0" smtClean="0">
                <a:solidFill>
                  <a:srgbClr val="333333"/>
                </a:solidFill>
                <a:latin typeface="Century Gothic"/>
              </a:rPr>
              <a:t> of </a:t>
            </a:r>
            <a:r>
              <a:rPr lang="fr-CH" sz="2800" dirty="0" err="1" smtClean="0">
                <a:solidFill>
                  <a:srgbClr val="333333"/>
                </a:solidFill>
                <a:latin typeface="Century Gothic"/>
              </a:rPr>
              <a:t>words</a:t>
            </a:r>
            <a:endParaRPr lang="fr-CH" sz="2800" dirty="0">
              <a:solidFill>
                <a:srgbClr val="333333"/>
              </a:solidFill>
              <a:latin typeface="Century Gothic"/>
            </a:endParaRP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a:t>
            </a:r>
            <a:r>
              <a:rPr lang="fr-CH" sz="2800" dirty="0" err="1" smtClean="0">
                <a:solidFill>
                  <a:srgbClr val="333333"/>
                </a:solidFill>
                <a:latin typeface="Century Gothic"/>
              </a:rPr>
              <a:t>that</a:t>
            </a:r>
            <a:r>
              <a:rPr lang="fr-CH" sz="2800" dirty="0" smtClean="0">
                <a:solidFill>
                  <a:srgbClr val="333333"/>
                </a:solidFill>
                <a:latin typeface="Century Gothic"/>
              </a:rPr>
              <a:t> </a:t>
            </a:r>
            <a:r>
              <a:rPr lang="fr-CH" sz="2800" dirty="0" err="1" smtClean="0">
                <a:solidFill>
                  <a:srgbClr val="333333"/>
                </a:solidFill>
                <a:latin typeface="Century Gothic"/>
              </a:rPr>
              <a:t>were</a:t>
            </a:r>
            <a:r>
              <a:rPr lang="fr-CH" sz="2800" dirty="0" smtClean="0">
                <a:solidFill>
                  <a:srgbClr val="333333"/>
                </a:solidFill>
                <a:latin typeface="Century Gothic"/>
              </a:rPr>
              <a:t> not </a:t>
            </a:r>
            <a:r>
              <a:rPr lang="fr-CH" sz="2800" dirty="0" err="1" smtClean="0">
                <a:solidFill>
                  <a:srgbClr val="333333"/>
                </a:solidFill>
                <a:latin typeface="Century Gothic"/>
              </a:rPr>
              <a:t>present</a:t>
            </a:r>
            <a:r>
              <a:rPr lang="fr-CH" sz="2800" dirty="0" smtClean="0">
                <a:solidFill>
                  <a:srgbClr val="333333"/>
                </a:solidFill>
                <a:latin typeface="Century Gothic"/>
              </a:rPr>
              <a:t> </a:t>
            </a:r>
            <a:r>
              <a:rPr lang="fr-CH" sz="2800" dirty="0" err="1" smtClean="0">
                <a:solidFill>
                  <a:srgbClr val="333333"/>
                </a:solidFill>
                <a:latin typeface="Century Gothic"/>
              </a:rPr>
              <a:t>enough</a:t>
            </a:r>
            <a:endParaRPr lang="fr-CH" sz="2800" dirty="0" smtClean="0">
              <a:solidFill>
                <a:srgbClr val="333333"/>
              </a:solidFill>
              <a:latin typeface="Century Gothic"/>
            </a:endParaRPr>
          </a:p>
          <a:p>
            <a:pPr marL="914400" indent="-914400">
              <a:buClr>
                <a:srgbClr val="990000"/>
              </a:buClr>
              <a:buFont typeface="+mj-lt"/>
              <a:buAutoNum type="arabicPeriod"/>
            </a:pPr>
            <a:endParaRPr lang="fr-CH" sz="2800" b="1" dirty="0">
              <a:solidFill>
                <a:srgbClr val="333333"/>
              </a:solidFill>
              <a:latin typeface="Century Gothic"/>
            </a:endParaRPr>
          </a:p>
          <a:p>
            <a:pPr>
              <a:buClr>
                <a:srgbClr val="990000"/>
              </a:buClr>
            </a:pPr>
            <a:r>
              <a:rPr lang="fr-CH" sz="2800" b="1" dirty="0" err="1" smtClean="0">
                <a:solidFill>
                  <a:srgbClr val="333333"/>
                </a:solidFill>
                <a:latin typeface="Century Gothic"/>
              </a:rPr>
              <a:t>Result</a:t>
            </a:r>
            <a:r>
              <a:rPr lang="fr-CH" sz="2800" b="1" dirty="0" smtClean="0">
                <a:solidFill>
                  <a:srgbClr val="333333"/>
                </a:solidFill>
                <a:latin typeface="Century Gothic"/>
              </a:rPr>
              <a:t>: </a:t>
            </a:r>
            <a:r>
              <a:rPr lang="fr-CH" sz="2800" dirty="0" smtClean="0">
                <a:solidFill>
                  <a:srgbClr val="333333"/>
                </a:solidFill>
                <a:latin typeface="Century Gothic"/>
              </a:rPr>
              <a:t>Time </a:t>
            </a:r>
            <a:r>
              <a:rPr lang="fr-CH" sz="2800" dirty="0" err="1" smtClean="0">
                <a:solidFill>
                  <a:srgbClr val="333333"/>
                </a:solidFill>
                <a:latin typeface="Century Gothic"/>
              </a:rPr>
              <a:t>serie</a:t>
            </a:r>
            <a:r>
              <a:rPr lang="fr-CH" sz="2800" dirty="0" smtClean="0">
                <a:solidFill>
                  <a:srgbClr val="333333"/>
                </a:solidFill>
                <a:latin typeface="Century Gothic"/>
              </a:rPr>
              <a:t> of the </a:t>
            </a:r>
            <a:r>
              <a:rPr lang="fr-CH" sz="2800" dirty="0" err="1" smtClean="0">
                <a:solidFill>
                  <a:srgbClr val="333333"/>
                </a:solidFill>
                <a:latin typeface="Century Gothic"/>
              </a:rPr>
              <a:t>frequency</a:t>
            </a:r>
            <a:r>
              <a:rPr lang="fr-CH" sz="2800" dirty="0" smtClean="0">
                <a:solidFill>
                  <a:srgbClr val="333333"/>
                </a:solidFill>
                <a:latin typeface="Century Gothic"/>
              </a:rPr>
              <a:t> of </a:t>
            </a:r>
            <a:r>
              <a:rPr lang="fr-CH" sz="2800" dirty="0" err="1" smtClean="0">
                <a:solidFill>
                  <a:srgbClr val="333333"/>
                </a:solidFill>
                <a:latin typeface="Century Gothic"/>
              </a:rPr>
              <a:t>each</a:t>
            </a:r>
            <a:r>
              <a:rPr lang="fr-CH" sz="2800" dirty="0" smtClean="0">
                <a:solidFill>
                  <a:srgbClr val="333333"/>
                </a:solidFill>
                <a:latin typeface="Century Gothic"/>
              </a:rPr>
              <a:t> </a:t>
            </a:r>
            <a:r>
              <a:rPr lang="fr-CH" sz="2800" dirty="0" err="1" smtClean="0">
                <a:solidFill>
                  <a:srgbClr val="333333"/>
                </a:solidFill>
                <a:latin typeface="Century Gothic"/>
              </a:rPr>
              <a:t>word</a:t>
            </a:r>
            <a:endParaRPr lang="fr-CH" sz="2800" b="1" dirty="0" smtClean="0">
              <a:solidFill>
                <a:srgbClr val="333333"/>
              </a:solidFill>
              <a:latin typeface="Century Gothic"/>
            </a:endParaRPr>
          </a:p>
          <a:p>
            <a:pPr marL="2668188" lvl="1" indent="-914400">
              <a:buClr>
                <a:srgbClr val="990000"/>
              </a:buClr>
              <a:buFont typeface="+mj-lt"/>
              <a:buAutoNum type="arabicPeriod"/>
            </a:pPr>
            <a:endParaRPr lang="fr-CH" sz="4000" dirty="0" smtClean="0">
              <a:solidFill>
                <a:srgbClr val="333333"/>
              </a:solidFill>
              <a:latin typeface="Century Gothic"/>
            </a:endParaRP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2" name="TextBox 11"/>
          <p:cNvSpPr txBox="1"/>
          <p:nvPr/>
        </p:nvSpPr>
        <p:spPr>
          <a:xfrm>
            <a:off x="844413" y="3083132"/>
            <a:ext cx="12318657" cy="5878532"/>
          </a:xfrm>
          <a:prstGeom prst="rect">
            <a:avLst/>
          </a:prstGeom>
          <a:noFill/>
        </p:spPr>
        <p:txBody>
          <a:bodyPr wrap="square" rtlCol="0">
            <a:spAutoFit/>
          </a:bodyPr>
          <a:lstStyle/>
          <a:p>
            <a:pPr>
              <a:buClr>
                <a:srgbClr val="990000"/>
              </a:buClr>
            </a:pPr>
            <a:r>
              <a:rPr lang="fr-CH" sz="4000" b="1" dirty="0" smtClean="0">
                <a:solidFill>
                  <a:srgbClr val="333333"/>
                </a:solidFill>
                <a:latin typeface="Century Gothic"/>
              </a:rPr>
              <a:t>The </a:t>
            </a:r>
            <a:r>
              <a:rPr lang="fr-CH" sz="4000" b="1" dirty="0" err="1" smtClean="0">
                <a:solidFill>
                  <a:srgbClr val="333333"/>
                </a:solidFill>
                <a:latin typeface="Century Gothic"/>
              </a:rPr>
              <a:t>Dataset</a:t>
            </a:r>
            <a:endParaRPr lang="fr-CH" sz="4000" b="1" dirty="0" smtClean="0">
              <a:solidFill>
                <a:srgbClr val="333333"/>
              </a:solidFill>
              <a:latin typeface="Century Gothic"/>
            </a:endParaRPr>
          </a:p>
          <a:p>
            <a:pPr>
              <a:buClr>
                <a:srgbClr val="990000"/>
              </a:buClr>
            </a:pPr>
            <a:r>
              <a:rPr lang="fr-CH" sz="2800" dirty="0" smtClean="0">
                <a:solidFill>
                  <a:srgbClr val="333333"/>
                </a:solidFill>
                <a:latin typeface="Century Gothic"/>
              </a:rPr>
              <a:t>200 </a:t>
            </a:r>
            <a:r>
              <a:rPr lang="fr-CH" sz="2800" dirty="0" err="1" smtClean="0">
                <a:solidFill>
                  <a:srgbClr val="333333"/>
                </a:solidFill>
                <a:latin typeface="Century Gothic"/>
              </a:rPr>
              <a:t>years</a:t>
            </a:r>
            <a:r>
              <a:rPr lang="fr-CH" sz="2800" dirty="0" smtClean="0">
                <a:solidFill>
                  <a:srgbClr val="333333"/>
                </a:solidFill>
                <a:latin typeface="Century Gothic"/>
              </a:rPr>
              <a:t> of </a:t>
            </a:r>
            <a:r>
              <a:rPr lang="fr-CH" sz="2800" dirty="0" err="1" smtClean="0">
                <a:solidFill>
                  <a:srgbClr val="333333"/>
                </a:solidFill>
                <a:latin typeface="Century Gothic"/>
              </a:rPr>
              <a:t>daily</a:t>
            </a:r>
            <a:r>
              <a:rPr lang="fr-CH" sz="2800" dirty="0" smtClean="0">
                <a:solidFill>
                  <a:srgbClr val="333333"/>
                </a:solidFill>
                <a:latin typeface="Century Gothic"/>
              </a:rPr>
              <a:t> articles </a:t>
            </a:r>
            <a:r>
              <a:rPr lang="fr-CH" sz="2800" dirty="0" err="1" smtClean="0">
                <a:solidFill>
                  <a:srgbClr val="333333"/>
                </a:solidFill>
                <a:latin typeface="Century Gothic"/>
              </a:rPr>
              <a:t>from</a:t>
            </a:r>
            <a:r>
              <a:rPr lang="fr-CH" sz="2800" dirty="0" smtClean="0">
                <a:solidFill>
                  <a:srgbClr val="333333"/>
                </a:solidFill>
                <a:latin typeface="Century Gothic"/>
              </a:rPr>
              <a:t>:</a:t>
            </a:r>
          </a:p>
          <a:p>
            <a:pPr>
              <a:buClr>
                <a:srgbClr val="990000"/>
              </a:buClr>
            </a:pPr>
            <a:endParaRPr lang="fr-CH" sz="2800" dirty="0">
              <a:solidFill>
                <a:srgbClr val="333333"/>
              </a:solidFill>
              <a:latin typeface="Century Gothic"/>
            </a:endParaRPr>
          </a:p>
          <a:p>
            <a:pPr>
              <a:buClr>
                <a:srgbClr val="990000"/>
              </a:buClr>
            </a:pPr>
            <a:endParaRPr lang="fr-CH" sz="2800" dirty="0" smtClean="0">
              <a:solidFill>
                <a:srgbClr val="333333"/>
              </a:solidFill>
              <a:latin typeface="Century Gothic"/>
            </a:endParaRPr>
          </a:p>
          <a:p>
            <a:pPr>
              <a:buClr>
                <a:srgbClr val="990000"/>
              </a:buClr>
            </a:pPr>
            <a:r>
              <a:rPr lang="fr-CH" sz="2800" dirty="0" smtClean="0">
                <a:solidFill>
                  <a:srgbClr val="333333"/>
                </a:solidFill>
                <a:latin typeface="Century Gothic"/>
              </a:rPr>
              <a:t> 	                    Publication dates: 1798 </a:t>
            </a:r>
            <a:r>
              <a:rPr lang="mr-IN" sz="2800" dirty="0" smtClean="0">
                <a:solidFill>
                  <a:srgbClr val="333333"/>
                </a:solidFill>
                <a:latin typeface="Century Gothic"/>
              </a:rPr>
              <a:t>–</a:t>
            </a:r>
            <a:r>
              <a:rPr lang="fr-CH" sz="2800" dirty="0" smtClean="0">
                <a:solidFill>
                  <a:srgbClr val="333333"/>
                </a:solidFill>
                <a:latin typeface="Century Gothic"/>
              </a:rPr>
              <a:t> 1998</a:t>
            </a:r>
          </a:p>
          <a:p>
            <a:pPr>
              <a:buClr>
                <a:srgbClr val="990000"/>
              </a:buClr>
            </a:pPr>
            <a:endParaRPr lang="fr-CH" sz="2800" dirty="0">
              <a:solidFill>
                <a:srgbClr val="333333"/>
              </a:solidFill>
              <a:latin typeface="Century Gothic"/>
            </a:endParaRPr>
          </a:p>
          <a:p>
            <a:pPr>
              <a:buClr>
                <a:srgbClr val="990000"/>
              </a:buClr>
            </a:pPr>
            <a:r>
              <a:rPr lang="fr-CH" sz="2800" dirty="0" smtClean="0">
                <a:solidFill>
                  <a:srgbClr val="333333"/>
                </a:solidFill>
                <a:latin typeface="Century Gothic"/>
              </a:rPr>
              <a:t>	</a:t>
            </a:r>
          </a:p>
          <a:p>
            <a:pPr>
              <a:buClr>
                <a:srgbClr val="990000"/>
              </a:buClr>
            </a:pPr>
            <a:r>
              <a:rPr lang="fr-CH" sz="2800" dirty="0">
                <a:solidFill>
                  <a:srgbClr val="333333"/>
                </a:solidFill>
                <a:latin typeface="Century Gothic"/>
              </a:rPr>
              <a:t>	 </a:t>
            </a:r>
            <a:r>
              <a:rPr lang="fr-CH" sz="2800" dirty="0" smtClean="0">
                <a:solidFill>
                  <a:srgbClr val="333333"/>
                </a:solidFill>
                <a:latin typeface="Century Gothic"/>
              </a:rPr>
              <a:t>                   Publication dates: 1826 </a:t>
            </a:r>
            <a:r>
              <a:rPr lang="mr-IN" sz="2800" dirty="0" smtClean="0">
                <a:solidFill>
                  <a:srgbClr val="333333"/>
                </a:solidFill>
                <a:latin typeface="Century Gothic"/>
              </a:rPr>
              <a:t>–</a:t>
            </a:r>
            <a:r>
              <a:rPr lang="fr-CH" sz="2800" dirty="0" smtClean="0">
                <a:solidFill>
                  <a:srgbClr val="333333"/>
                </a:solidFill>
                <a:latin typeface="Century Gothic"/>
              </a:rPr>
              <a:t> 1998</a:t>
            </a:r>
          </a:p>
          <a:p>
            <a:pPr>
              <a:buClr>
                <a:srgbClr val="990000"/>
              </a:buClr>
            </a:pPr>
            <a:endParaRPr lang="fr-CH" sz="2800" dirty="0">
              <a:solidFill>
                <a:srgbClr val="333333"/>
              </a:solidFill>
              <a:latin typeface="Century Gothic"/>
            </a:endParaRPr>
          </a:p>
          <a:p>
            <a:pPr>
              <a:buClr>
                <a:srgbClr val="990000"/>
              </a:buClr>
            </a:pPr>
            <a:endParaRPr lang="fr-CH" sz="2800" b="1" dirty="0" smtClean="0">
              <a:solidFill>
                <a:srgbClr val="333333"/>
              </a:solidFill>
              <a:latin typeface="Century Gothic"/>
            </a:endParaRPr>
          </a:p>
          <a:p>
            <a:pPr>
              <a:buClr>
                <a:srgbClr val="990000"/>
              </a:buClr>
            </a:pPr>
            <a:r>
              <a:rPr lang="fr-CH" sz="2800" b="1" dirty="0" smtClean="0">
                <a:solidFill>
                  <a:srgbClr val="333333"/>
                </a:solidFill>
                <a:latin typeface="Century Gothic"/>
              </a:rPr>
              <a:t>Extraction: </a:t>
            </a:r>
            <a:r>
              <a:rPr lang="fr-CH" sz="2800" dirty="0" err="1" smtClean="0">
                <a:solidFill>
                  <a:srgbClr val="333333"/>
                </a:solidFill>
                <a:latin typeface="Century Gothic"/>
              </a:rPr>
              <a:t>Counting</a:t>
            </a:r>
            <a:r>
              <a:rPr lang="fr-CH" sz="2800" dirty="0" smtClean="0">
                <a:solidFill>
                  <a:srgbClr val="333333"/>
                </a:solidFill>
                <a:latin typeface="Century Gothic"/>
              </a:rPr>
              <a:t> the 3000+ </a:t>
            </a:r>
            <a:r>
              <a:rPr lang="fr-CH" sz="2800" dirty="0" err="1" smtClean="0">
                <a:solidFill>
                  <a:srgbClr val="333333"/>
                </a:solidFill>
                <a:latin typeface="Century Gothic"/>
              </a:rPr>
              <a:t>most</a:t>
            </a:r>
            <a:r>
              <a:rPr lang="fr-CH" sz="2800" dirty="0" smtClean="0">
                <a:solidFill>
                  <a:srgbClr val="333333"/>
                </a:solidFill>
                <a:latin typeface="Century Gothic"/>
              </a:rPr>
              <a:t> </a:t>
            </a:r>
            <a:r>
              <a:rPr lang="fr-CH" sz="2800" dirty="0" err="1" smtClean="0">
                <a:solidFill>
                  <a:srgbClr val="333333"/>
                </a:solidFill>
                <a:latin typeface="Century Gothic"/>
              </a:rPr>
              <a:t>frequent</a:t>
            </a:r>
            <a:r>
              <a:rPr lang="fr-CH" sz="2800" dirty="0" smtClean="0">
                <a:solidFill>
                  <a:srgbClr val="333333"/>
                </a:solidFill>
                <a:latin typeface="Century Gothic"/>
              </a:rPr>
              <a:t> </a:t>
            </a:r>
            <a:r>
              <a:rPr lang="fr-CH" sz="2800" dirty="0" err="1" smtClean="0">
                <a:solidFill>
                  <a:srgbClr val="333333"/>
                </a:solidFill>
                <a:latin typeface="Century Gothic"/>
              </a:rPr>
              <a:t>words</a:t>
            </a:r>
            <a:r>
              <a:rPr lang="fr-CH" sz="2800" dirty="0" smtClean="0">
                <a:solidFill>
                  <a:srgbClr val="333333"/>
                </a:solidFill>
                <a:latin typeface="Century Gothic"/>
              </a:rPr>
              <a:t> per </a:t>
            </a:r>
            <a:r>
              <a:rPr lang="fr-CH" sz="2800" dirty="0" err="1" smtClean="0">
                <a:solidFill>
                  <a:srgbClr val="333333"/>
                </a:solidFill>
                <a:latin typeface="Century Gothic"/>
              </a:rPr>
              <a:t>month</a:t>
            </a:r>
            <a:endParaRPr lang="fr-CH" sz="2800" b="1" dirty="0" smtClean="0">
              <a:solidFill>
                <a:srgbClr val="333333"/>
              </a:solidFill>
              <a:latin typeface="Century Gothic"/>
            </a:endParaRPr>
          </a:p>
          <a:p>
            <a:pPr>
              <a:buClr>
                <a:srgbClr val="990000"/>
              </a:buClr>
            </a:pPr>
            <a:endParaRPr lang="fr-CH" sz="4800" dirty="0">
              <a:solidFill>
                <a:srgbClr val="333333"/>
              </a:solidFill>
              <a:latin typeface="Century Gothic"/>
            </a:endParaRPr>
          </a:p>
        </p:txBody>
      </p:sp>
      <p:pic>
        <p:nvPicPr>
          <p:cNvPr id="13" name="Picture 8" descr="ésultat de recherche d'images pour &quot;gazette de lausan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657" y="4729630"/>
            <a:ext cx="5070474" cy="13829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12414009" y="3103531"/>
            <a:ext cx="35202" cy="540319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0315" y="8993120"/>
            <a:ext cx="29388485" cy="314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2074" y="9427559"/>
            <a:ext cx="5817518" cy="830997"/>
          </a:xfrm>
          <a:prstGeom prst="rect">
            <a:avLst/>
          </a:prstGeom>
          <a:noFill/>
        </p:spPr>
        <p:txBody>
          <a:bodyPr wrap="square" rtlCol="0">
            <a:spAutoFit/>
          </a:bodyPr>
          <a:lstStyle/>
          <a:p>
            <a:pPr>
              <a:buClr>
                <a:srgbClr val="990000"/>
              </a:buClr>
            </a:pPr>
            <a:r>
              <a:rPr lang="fr-CH" sz="4800" b="1" dirty="0" smtClean="0">
                <a:solidFill>
                  <a:srgbClr val="990100"/>
                </a:solidFill>
                <a:latin typeface="Century Gothic"/>
              </a:rPr>
              <a:t>Data </a:t>
            </a:r>
            <a:r>
              <a:rPr lang="fr-CH" sz="4800" b="1" dirty="0" err="1" smtClean="0">
                <a:solidFill>
                  <a:srgbClr val="990100"/>
                </a:solidFill>
                <a:latin typeface="Century Gothic"/>
              </a:rPr>
              <a:t>Visualization</a:t>
            </a:r>
            <a:endParaRPr lang="fr-CH" sz="4800" dirty="0" smtClean="0">
              <a:solidFill>
                <a:srgbClr val="990100"/>
              </a:solidFill>
              <a:latin typeface="Century Gothic"/>
            </a:endParaRPr>
          </a:p>
        </p:txBody>
      </p:sp>
      <p:grpSp>
        <p:nvGrpSpPr>
          <p:cNvPr id="11" name="Group 10"/>
          <p:cNvGrpSpPr/>
          <p:nvPr/>
        </p:nvGrpSpPr>
        <p:grpSpPr>
          <a:xfrm>
            <a:off x="1142082" y="10627127"/>
            <a:ext cx="11608682" cy="6534721"/>
            <a:chOff x="4056184" y="15399344"/>
            <a:chExt cx="11608682" cy="6534721"/>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6184" y="15922564"/>
              <a:ext cx="8744003" cy="6011501"/>
            </a:xfrm>
            <a:prstGeom prst="rect">
              <a:avLst/>
            </a:prstGeom>
          </p:spPr>
        </p:pic>
        <p:sp>
          <p:nvSpPr>
            <p:cNvPr id="10" name="TextBox 9"/>
            <p:cNvSpPr txBox="1"/>
            <p:nvPr/>
          </p:nvSpPr>
          <p:spPr>
            <a:xfrm>
              <a:off x="5657266" y="15399344"/>
              <a:ext cx="10007600"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Total word count over the years</a:t>
              </a:r>
              <a:endParaRPr lang="en-US" sz="2800" dirty="0">
                <a:latin typeface="Century Gothic" charset="0"/>
                <a:ea typeface="Century Gothic" charset="0"/>
                <a:cs typeface="Century Gothic" charset="0"/>
              </a:endParaRPr>
            </a:p>
          </p:txBody>
        </p:sp>
      </p:grpSp>
      <p:sp>
        <p:nvSpPr>
          <p:cNvPr id="20" name="TextBox 19"/>
          <p:cNvSpPr txBox="1"/>
          <p:nvPr/>
        </p:nvSpPr>
        <p:spPr>
          <a:xfrm>
            <a:off x="10956000" y="9838143"/>
            <a:ext cx="8821826" cy="1323439"/>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How much of the data was not extracted</a:t>
            </a:r>
            <a:r>
              <a:rPr lang="en-US" sz="4000" b="1" dirty="0" smtClean="0">
                <a:latin typeface="Century Gothic" charset="0"/>
                <a:ea typeface="Century Gothic" charset="0"/>
                <a:cs typeface="Century Gothic" charset="0"/>
              </a:rPr>
              <a:t>?</a:t>
            </a:r>
          </a:p>
        </p:txBody>
      </p:sp>
      <p:sp>
        <p:nvSpPr>
          <p:cNvPr id="26" name="TextBox 25"/>
          <p:cNvSpPr txBox="1"/>
          <p:nvPr/>
        </p:nvSpPr>
        <p:spPr>
          <a:xfrm>
            <a:off x="21845934" y="3236665"/>
            <a:ext cx="7708161" cy="1384995"/>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Long Tail Distribution of words:</a:t>
            </a:r>
          </a:p>
          <a:p>
            <a:r>
              <a:rPr lang="en-US" sz="2800" dirty="0" smtClean="0">
                <a:latin typeface="Century Gothic" charset="0"/>
                <a:ea typeface="Century Gothic" charset="0"/>
                <a:cs typeface="Century Gothic" charset="0"/>
              </a:rPr>
              <a:t>Due to our cutoff, we miss a part of the data:</a:t>
            </a:r>
            <a:endParaRPr lang="en-US" sz="2800" dirty="0">
              <a:latin typeface="Century Gothic" charset="0"/>
              <a:ea typeface="Century Gothic" charset="0"/>
              <a:cs typeface="Century Gothic" charset="0"/>
            </a:endParaRPr>
          </a:p>
        </p:txBody>
      </p:sp>
      <p:cxnSp>
        <p:nvCxnSpPr>
          <p:cNvPr id="27" name="Straight Connector 26"/>
          <p:cNvCxnSpPr/>
          <p:nvPr/>
        </p:nvCxnSpPr>
        <p:spPr>
          <a:xfrm>
            <a:off x="10619345" y="9843057"/>
            <a:ext cx="81398" cy="71916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437189" y="9838143"/>
            <a:ext cx="8838023" cy="7295499"/>
            <a:chOff x="20232009" y="8610461"/>
            <a:chExt cx="8838023" cy="7295499"/>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32009" y="9829819"/>
              <a:ext cx="8838023" cy="6076141"/>
            </a:xfrm>
            <a:prstGeom prst="rect">
              <a:avLst/>
            </a:prstGeom>
          </p:spPr>
        </p:pic>
        <p:sp>
          <p:nvSpPr>
            <p:cNvPr id="23" name="TextBox 22"/>
            <p:cNvSpPr txBox="1"/>
            <p:nvPr/>
          </p:nvSpPr>
          <p:spPr>
            <a:xfrm>
              <a:off x="20457219" y="8610461"/>
              <a:ext cx="8387601" cy="954107"/>
            </a:xfrm>
            <a:prstGeom prst="rect">
              <a:avLst/>
            </a:prstGeom>
            <a:noFill/>
          </p:spPr>
          <p:txBody>
            <a:bodyPr wrap="square" rtlCol="0">
              <a:spAutoFit/>
            </a:bodyPr>
            <a:lstStyle/>
            <a:p>
              <a:pPr algn="ctr"/>
              <a:r>
                <a:rPr lang="en-US" sz="2800" dirty="0" smtClean="0">
                  <a:latin typeface="Century Gothic" charset="0"/>
                  <a:ea typeface="Century Gothic" charset="0"/>
                  <a:cs typeface="Century Gothic" charset="0"/>
                </a:rPr>
                <a:t>Number of </a:t>
              </a:r>
              <a:r>
                <a:rPr lang="en-US" sz="2800" dirty="0" err="1" smtClean="0">
                  <a:latin typeface="Century Gothic" charset="0"/>
                  <a:ea typeface="Century Gothic" charset="0"/>
                  <a:cs typeface="Century Gothic" charset="0"/>
                </a:rPr>
                <a:t>occurences</a:t>
              </a:r>
              <a:r>
                <a:rPr lang="en-US" sz="2800" dirty="0" smtClean="0">
                  <a:latin typeface="Century Gothic" charset="0"/>
                  <a:ea typeface="Century Gothic" charset="0"/>
                  <a:cs typeface="Century Gothic" charset="0"/>
                </a:rPr>
                <a:t> of least frequent word with percentage of the data that was missed</a:t>
              </a:r>
              <a:endParaRPr lang="en-US" sz="2800" dirty="0">
                <a:latin typeface="Century Gothic" charset="0"/>
                <a:ea typeface="Century Gothic" charset="0"/>
                <a:cs typeface="Century Gothic" charset="0"/>
              </a:endParaRPr>
            </a:p>
          </p:txBody>
        </p:sp>
      </p:gr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60713" y="11227464"/>
            <a:ext cx="4750932" cy="3266265"/>
          </a:xfrm>
          <a:prstGeom prst="rect">
            <a:avLst/>
          </a:prstGeom>
        </p:spPr>
      </p:pic>
      <p:sp>
        <p:nvSpPr>
          <p:cNvPr id="17" name="TextBox 16"/>
          <p:cNvSpPr txBox="1"/>
          <p:nvPr/>
        </p:nvSpPr>
        <p:spPr>
          <a:xfrm>
            <a:off x="11060867" y="11340815"/>
            <a:ext cx="4814133" cy="5693866"/>
          </a:xfrm>
          <a:prstGeom prst="rect">
            <a:avLst/>
          </a:prstGeom>
          <a:noFill/>
        </p:spPr>
        <p:txBody>
          <a:bodyPr wrap="square" rtlCol="0">
            <a:spAutoFit/>
          </a:bodyPr>
          <a:lstStyle/>
          <a:p>
            <a:pPr marL="457200" indent="-457200">
              <a:buFont typeface="Arial" charset="0"/>
              <a:buChar char="•"/>
            </a:pPr>
            <a:r>
              <a:rPr lang="en-US" sz="2800" dirty="0">
                <a:latin typeface="Century Gothic" charset="0"/>
                <a:ea typeface="Century Gothic" charset="0"/>
                <a:cs typeface="Century Gothic" charset="0"/>
              </a:rPr>
              <a:t>Power Law distribution </a:t>
            </a:r>
            <a:r>
              <a:rPr lang="en-US" sz="2800" dirty="0" smtClean="0">
                <a:latin typeface="Century Gothic" charset="0"/>
                <a:ea typeface="Century Gothic" charset="0"/>
                <a:cs typeface="Century Gothic" charset="0"/>
              </a:rPr>
              <a:t>is </a:t>
            </a:r>
          </a:p>
          <a:p>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linear </a:t>
            </a:r>
            <a:r>
              <a:rPr lang="en-US" sz="2800" dirty="0">
                <a:latin typeface="Century Gothic" charset="0"/>
                <a:ea typeface="Century Gothic" charset="0"/>
                <a:cs typeface="Century Gothic" charset="0"/>
              </a:rPr>
              <a:t>in log-</a:t>
            </a:r>
            <a:r>
              <a:rPr lang="en-US" sz="2800" dirty="0" err="1">
                <a:latin typeface="Century Gothic" charset="0"/>
                <a:ea typeface="Century Gothic" charset="0"/>
                <a:cs typeface="Century Gothic" charset="0"/>
              </a:rPr>
              <a:t>lin</a:t>
            </a:r>
            <a:r>
              <a:rPr lang="en-US" sz="2800" dirty="0">
                <a:latin typeface="Century Gothic" charset="0"/>
                <a:ea typeface="Century Gothic" charset="0"/>
                <a:cs typeface="Century Gothic" charset="0"/>
              </a:rPr>
              <a:t> scale</a:t>
            </a:r>
          </a:p>
          <a:p>
            <a:pPr marL="457200" indent="-457200">
              <a:buFont typeface="Arial" charset="0"/>
              <a:buChar char="•"/>
            </a:pPr>
            <a:r>
              <a:rPr lang="en-US" sz="2800" dirty="0">
                <a:latin typeface="Century Gothic" charset="0"/>
                <a:ea typeface="Century Gothic" charset="0"/>
                <a:cs typeface="Century Gothic" charset="0"/>
              </a:rPr>
              <a:t>Linear Regression of the </a:t>
            </a:r>
            <a:endParaRPr lang="en-US" sz="2800" dirty="0" smtClean="0">
              <a:latin typeface="Century Gothic" charset="0"/>
              <a:ea typeface="Century Gothic" charset="0"/>
              <a:cs typeface="Century Gothic" charset="0"/>
            </a:endParaRPr>
          </a:p>
          <a:p>
            <a:r>
              <a:rPr lang="en-US" sz="2800" dirty="0">
                <a:latin typeface="Century Gothic" charset="0"/>
                <a:ea typeface="Century Gothic" charset="0"/>
                <a:cs typeface="Century Gothic" charset="0"/>
              </a:rPr>
              <a:t> </a:t>
            </a:r>
            <a:r>
              <a:rPr lang="en-US" sz="2800" dirty="0" smtClean="0">
                <a:latin typeface="Century Gothic" charset="0"/>
                <a:ea typeface="Century Gothic" charset="0"/>
                <a:cs typeface="Century Gothic" charset="0"/>
              </a:rPr>
              <a:t>     distribution </a:t>
            </a:r>
            <a:r>
              <a:rPr lang="en-US" sz="2800" dirty="0">
                <a:latin typeface="Century Gothic" charset="0"/>
                <a:ea typeface="Century Gothic" charset="0"/>
                <a:cs typeface="Century Gothic" charset="0"/>
              </a:rPr>
              <a:t>to predict</a:t>
            </a:r>
          </a:p>
          <a:p>
            <a:r>
              <a:rPr lang="en-US" sz="2800" dirty="0">
                <a:latin typeface="Century Gothic" charset="0"/>
                <a:ea typeface="Century Gothic" charset="0"/>
                <a:cs typeface="Century Gothic" charset="0"/>
              </a:rPr>
              <a:t>     the non extracted part</a:t>
            </a:r>
          </a:p>
          <a:p>
            <a:r>
              <a:rPr lang="en-US" sz="2800" dirty="0">
                <a:latin typeface="Century Gothic" charset="0"/>
                <a:ea typeface="Century Gothic" charset="0"/>
                <a:cs typeface="Century Gothic" charset="0"/>
              </a:rPr>
              <a:t>      </a:t>
            </a:r>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smtClean="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endParaRPr lang="en-US" sz="2800" dirty="0"/>
          </a:p>
        </p:txBody>
      </p:sp>
      <p:sp>
        <p:nvSpPr>
          <p:cNvPr id="22" name="TextBox 21"/>
          <p:cNvSpPr txBox="1"/>
          <p:nvPr/>
        </p:nvSpPr>
        <p:spPr>
          <a:xfrm>
            <a:off x="11363634" y="14959377"/>
            <a:ext cx="10099367" cy="2677656"/>
          </a:xfrm>
          <a:prstGeom prst="rect">
            <a:avLst/>
          </a:prstGeom>
          <a:noFill/>
        </p:spPr>
        <p:txBody>
          <a:bodyPr wrap="square" rtlCol="0">
            <a:spAutoFit/>
          </a:bodyPr>
          <a:lstStyle/>
          <a:p>
            <a:r>
              <a:rPr lang="en-US" sz="2800" dirty="0">
                <a:latin typeface="Century Gothic" charset="0"/>
                <a:ea typeface="Century Gothic" charset="0"/>
                <a:cs typeface="Century Gothic" charset="0"/>
              </a:rPr>
              <a:t>We can predict the percentage of the distribution</a:t>
            </a:r>
          </a:p>
          <a:p>
            <a:r>
              <a:rPr lang="en-US" sz="2800" dirty="0" err="1">
                <a:latin typeface="Century Gothic" charset="0"/>
                <a:ea typeface="Century Gothic" charset="0"/>
                <a:cs typeface="Century Gothic" charset="0"/>
              </a:rPr>
              <a:t>thst</a:t>
            </a:r>
            <a:r>
              <a:rPr lang="en-US" sz="2800" dirty="0">
                <a:latin typeface="Century Gothic" charset="0"/>
                <a:ea typeface="Century Gothic" charset="0"/>
                <a:cs typeface="Century Gothic" charset="0"/>
              </a:rPr>
              <a:t> we did not </a:t>
            </a:r>
            <a:r>
              <a:rPr lang="en-US" sz="2800" dirty="0" smtClean="0">
                <a:latin typeface="Century Gothic" charset="0"/>
                <a:ea typeface="Century Gothic" charset="0"/>
                <a:cs typeface="Century Gothic" charset="0"/>
              </a:rPr>
              <a:t>extract.</a:t>
            </a:r>
          </a:p>
          <a:p>
            <a:endParaRPr lang="en-US" sz="2800" dirty="0">
              <a:latin typeface="Century Gothic" charset="0"/>
              <a:ea typeface="Century Gothic" charset="0"/>
              <a:cs typeface="Century Gothic" charset="0"/>
            </a:endParaRPr>
          </a:p>
          <a:p>
            <a:r>
              <a:rPr lang="en-US" sz="2800" dirty="0" smtClean="0">
                <a:latin typeface="Century Gothic" charset="0"/>
                <a:ea typeface="Century Gothic" charset="0"/>
                <a:cs typeface="Century Gothic" charset="0"/>
              </a:rPr>
              <a:t>We can see that in theory we did not miss an important </a:t>
            </a:r>
          </a:p>
          <a:p>
            <a:r>
              <a:rPr lang="en-US" sz="2800" dirty="0" smtClean="0">
                <a:latin typeface="Century Gothic" charset="0"/>
                <a:ea typeface="Century Gothic" charset="0"/>
                <a:cs typeface="Century Gothic" charset="0"/>
              </a:rPr>
              <a:t>part of the word distribution (graph on the right)</a:t>
            </a:r>
            <a:endParaRPr lang="en-US" sz="2800" dirty="0">
              <a:latin typeface="Century Gothic" charset="0"/>
              <a:ea typeface="Century Gothic" charset="0"/>
              <a:cs typeface="Century Gothic" charset="0"/>
            </a:endParaRPr>
          </a:p>
          <a:p>
            <a:endParaRPr lang="en-US" sz="2800" dirty="0"/>
          </a:p>
        </p:txBody>
      </p:sp>
      <p:sp>
        <p:nvSpPr>
          <p:cNvPr id="37" name="TextBox 36"/>
          <p:cNvSpPr txBox="1"/>
          <p:nvPr/>
        </p:nvSpPr>
        <p:spPr>
          <a:xfrm>
            <a:off x="782074" y="2098675"/>
            <a:ext cx="10770738" cy="830997"/>
          </a:xfrm>
          <a:prstGeom prst="rect">
            <a:avLst/>
          </a:prstGeom>
          <a:noFill/>
        </p:spPr>
        <p:txBody>
          <a:bodyPr wrap="square" rtlCol="0">
            <a:spAutoFit/>
          </a:bodyPr>
          <a:lstStyle/>
          <a:p>
            <a:pPr>
              <a:buClr>
                <a:srgbClr val="990000"/>
              </a:buClr>
            </a:pPr>
            <a:r>
              <a:rPr lang="fr-CH" sz="4800" b="1" dirty="0" err="1" smtClean="0">
                <a:solidFill>
                  <a:srgbClr val="990100"/>
                </a:solidFill>
                <a:latin typeface="Century Gothic"/>
              </a:rPr>
              <a:t>Extract</a:t>
            </a:r>
            <a:r>
              <a:rPr lang="fr-CH" sz="4800" b="1" dirty="0" smtClean="0">
                <a:solidFill>
                  <a:srgbClr val="990100"/>
                </a:solidFill>
                <a:latin typeface="Century Gothic"/>
              </a:rPr>
              <a:t> </a:t>
            </a:r>
            <a:r>
              <a:rPr lang="fr-CH" sz="4800" b="1" dirty="0" err="1" smtClean="0">
                <a:solidFill>
                  <a:srgbClr val="990100"/>
                </a:solidFill>
                <a:latin typeface="Century Gothic"/>
              </a:rPr>
              <a:t>Transfom</a:t>
            </a:r>
            <a:r>
              <a:rPr lang="fr-CH" sz="4800" b="1" dirty="0" smtClean="0">
                <a:solidFill>
                  <a:srgbClr val="990100"/>
                </a:solidFill>
                <a:latin typeface="Century Gothic"/>
              </a:rPr>
              <a:t> Pipeline</a:t>
            </a:r>
            <a:endParaRPr lang="fr-CH" sz="4800" dirty="0" smtClean="0">
              <a:solidFill>
                <a:srgbClr val="990100"/>
              </a:solidFill>
              <a:latin typeface="Century Gothic"/>
            </a:endParaRPr>
          </a:p>
        </p:txBody>
      </p:sp>
      <p:sp>
        <p:nvSpPr>
          <p:cNvPr id="44" name="TextBox 43"/>
          <p:cNvSpPr txBox="1"/>
          <p:nvPr/>
        </p:nvSpPr>
        <p:spPr>
          <a:xfrm>
            <a:off x="888657" y="18053639"/>
            <a:ext cx="8821826" cy="707886"/>
          </a:xfrm>
          <a:prstGeom prst="rect">
            <a:avLst/>
          </a:prstGeom>
          <a:noFill/>
        </p:spPr>
        <p:txBody>
          <a:bodyPr wrap="square" rtlCol="0">
            <a:spAutoFit/>
          </a:bodyPr>
          <a:lstStyle/>
          <a:p>
            <a:r>
              <a:rPr lang="en-US" sz="4000" b="1" dirty="0" smtClean="0">
                <a:latin typeface="Century Gothic" charset="0"/>
                <a:ea typeface="Century Gothic" charset="0"/>
                <a:cs typeface="Century Gothic" charset="0"/>
              </a:rPr>
              <a:t>Words with interesting time series</a:t>
            </a:r>
          </a:p>
        </p:txBody>
      </p:sp>
      <p:grpSp>
        <p:nvGrpSpPr>
          <p:cNvPr id="47" name="Group 46"/>
          <p:cNvGrpSpPr/>
          <p:nvPr/>
        </p:nvGrpSpPr>
        <p:grpSpPr>
          <a:xfrm>
            <a:off x="10956000" y="18965443"/>
            <a:ext cx="6073715" cy="4685694"/>
            <a:chOff x="11363634" y="19840490"/>
            <a:chExt cx="6073715" cy="4685694"/>
          </a:xfrm>
        </p:grpSpPr>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63634" y="20442842"/>
              <a:ext cx="5939407" cy="4083342"/>
            </a:xfrm>
            <a:prstGeom prst="rect">
              <a:avLst/>
            </a:prstGeom>
          </p:spPr>
        </p:pic>
        <p:sp>
          <p:nvSpPr>
            <p:cNvPr id="45" name="TextBox 44"/>
            <p:cNvSpPr txBox="1"/>
            <p:nvPr/>
          </p:nvSpPr>
          <p:spPr>
            <a:xfrm>
              <a:off x="11771268" y="19840490"/>
              <a:ext cx="5666081" cy="5246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monthly periodicity</a:t>
              </a:r>
              <a:endParaRPr lang="en-US" sz="2800" dirty="0">
                <a:latin typeface="Century Gothic" charset="0"/>
                <a:ea typeface="Century Gothic" charset="0"/>
                <a:cs typeface="Century Gothic" charset="0"/>
              </a:endParaRPr>
            </a:p>
          </p:txBody>
        </p:sp>
      </p:grpSp>
      <p:sp>
        <p:nvSpPr>
          <p:cNvPr id="46" name="TextBox 45"/>
          <p:cNvSpPr txBox="1"/>
          <p:nvPr/>
        </p:nvSpPr>
        <p:spPr>
          <a:xfrm>
            <a:off x="844412" y="19008118"/>
            <a:ext cx="9856331" cy="4401205"/>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To find relevant time series, several methods were used:</a:t>
            </a:r>
          </a:p>
          <a:p>
            <a:pPr marL="457200" indent="-457200">
              <a:buFont typeface="Arial" charset="0"/>
              <a:buChar char="•"/>
            </a:pPr>
            <a:r>
              <a:rPr lang="en-US" sz="2800" dirty="0" smtClean="0">
                <a:latin typeface="Century Gothic" charset="0"/>
                <a:ea typeface="Century Gothic" charset="0"/>
                <a:cs typeface="Century Gothic" charset="0"/>
              </a:rPr>
              <a:t>Pearson Correlation : computing similarity between word</a:t>
            </a:r>
          </a:p>
          <a:p>
            <a:pPr marL="457200" indent="-457200">
              <a:buFont typeface="Arial" charset="0"/>
              <a:buChar char="•"/>
            </a:pPr>
            <a:r>
              <a:rPr lang="en-US" sz="2800" dirty="0" smtClean="0">
                <a:latin typeface="Century Gothic" charset="0"/>
                <a:ea typeface="Century Gothic" charset="0"/>
                <a:cs typeface="Century Gothic" charset="0"/>
              </a:rPr>
              <a:t>Fourier Transform : Finding words with periodicity</a:t>
            </a:r>
          </a:p>
          <a:p>
            <a:pPr marL="457200" indent="-457200">
              <a:buFont typeface="Arial" charset="0"/>
              <a:buChar char="•"/>
            </a:pPr>
            <a:r>
              <a:rPr lang="en-US" sz="2800" dirty="0" smtClean="0">
                <a:latin typeface="Century Gothic" charset="0"/>
                <a:ea typeface="Century Gothic" charset="0"/>
                <a:cs typeface="Century Gothic" charset="0"/>
              </a:rPr>
              <a:t>Gradient : Finding decreasing and increasing time series</a:t>
            </a:r>
            <a:endParaRPr lang="en-US" sz="2800" dirty="0">
              <a:latin typeface="Century Gothic" charset="0"/>
              <a:ea typeface="Century Gothic" charset="0"/>
              <a:cs typeface="Century Gothic" charset="0"/>
            </a:endParaRPr>
          </a:p>
          <a:p>
            <a:pPr marL="457200" indent="-457200">
              <a:buFont typeface="Arial" charset="0"/>
              <a:buChar char="•"/>
            </a:pPr>
            <a:r>
              <a:rPr lang="en-US" sz="2800" dirty="0" err="1" smtClean="0">
                <a:latin typeface="Century Gothic" charset="0"/>
                <a:ea typeface="Century Gothic" charset="0"/>
                <a:cs typeface="Century Gothic" charset="0"/>
              </a:rPr>
              <a:t>Dendogram</a:t>
            </a:r>
            <a:r>
              <a:rPr lang="en-US" sz="2800" dirty="0" smtClean="0">
                <a:latin typeface="Century Gothic" charset="0"/>
                <a:ea typeface="Century Gothic" charset="0"/>
                <a:cs typeface="Century Gothic" charset="0"/>
              </a:rPr>
              <a:t> clustering</a:t>
            </a:r>
          </a:p>
          <a:p>
            <a:pPr marL="457200" indent="-457200">
              <a:buFont typeface="Arial" charset="0"/>
              <a:buChar char="•"/>
            </a:pPr>
            <a:r>
              <a:rPr lang="en-US" sz="2800" dirty="0" smtClean="0">
                <a:latin typeface="Century Gothic" charset="0"/>
                <a:ea typeface="Century Gothic" charset="0"/>
                <a:cs typeface="Century Gothic" charset="0"/>
              </a:rPr>
              <a:t>Frequency ranking</a:t>
            </a:r>
          </a:p>
          <a:p>
            <a:pPr marL="457200" indent="-457200">
              <a:buFont typeface="Arial" charset="0"/>
              <a:buChar char="•"/>
            </a:pPr>
            <a:r>
              <a:rPr lang="en-US" sz="2800" dirty="0" smtClean="0">
                <a:latin typeface="Century Gothic" charset="0"/>
                <a:ea typeface="Century Gothic" charset="0"/>
                <a:cs typeface="Century Gothic" charset="0"/>
              </a:rPr>
              <a:t>Manual Search</a:t>
            </a:r>
          </a:p>
          <a:p>
            <a:pPr marL="457200" indent="-457200">
              <a:buFont typeface="Arial" charset="0"/>
              <a:buChar char="•"/>
            </a:pPr>
            <a:r>
              <a:rPr lang="en-US" sz="2800" dirty="0" smtClean="0">
                <a:latin typeface="Century Gothic" charset="0"/>
                <a:ea typeface="Century Gothic" charset="0"/>
                <a:cs typeface="Century Gothic" charset="0"/>
              </a:rPr>
              <a:t>Search of the smoothed out series (rolling mean)</a:t>
            </a:r>
          </a:p>
        </p:txBody>
      </p:sp>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14557" y="19567796"/>
            <a:ext cx="5939405" cy="4083342"/>
          </a:xfrm>
          <a:prstGeom prst="rect">
            <a:avLst/>
          </a:prstGeom>
        </p:spPr>
      </p:pic>
      <p:sp>
        <p:nvSpPr>
          <p:cNvPr id="50" name="TextBox 49"/>
          <p:cNvSpPr txBox="1"/>
          <p:nvPr/>
        </p:nvSpPr>
        <p:spPr>
          <a:xfrm>
            <a:off x="17614557" y="18966843"/>
            <a:ext cx="5981917" cy="523220"/>
          </a:xfrm>
          <a:prstGeom prst="rect">
            <a:avLst/>
          </a:prstGeom>
          <a:noFill/>
        </p:spPr>
        <p:txBody>
          <a:bodyPr wrap="square" rtlCol="0">
            <a:spAutoFit/>
          </a:bodyPr>
          <a:lstStyle/>
          <a:p>
            <a:r>
              <a:rPr lang="en-US" sz="2800" dirty="0" smtClean="0">
                <a:latin typeface="Century Gothic" charset="0"/>
                <a:ea typeface="Century Gothic" charset="0"/>
                <a:cs typeface="Century Gothic" charset="0"/>
              </a:rPr>
              <a:t>Words with </a:t>
            </a:r>
            <a:r>
              <a:rPr lang="en-US" sz="2800" smtClean="0">
                <a:latin typeface="Century Gothic" charset="0"/>
                <a:ea typeface="Century Gothic" charset="0"/>
                <a:cs typeface="Century Gothic" charset="0"/>
              </a:rPr>
              <a:t>multi year periodicity</a:t>
            </a:r>
            <a:endParaRPr lang="en-US" sz="2800" dirty="0">
              <a:latin typeface="Century Gothic" charset="0"/>
              <a:ea typeface="Century Gothic" charset="0"/>
              <a:cs typeface="Century Gothic" charset="0"/>
            </a:endParaRPr>
          </a:p>
        </p:txBody>
      </p:sp>
      <p:sp>
        <p:nvSpPr>
          <p:cNvPr id="51" name="TextBox 50"/>
          <p:cNvSpPr txBox="1"/>
          <p:nvPr/>
        </p:nvSpPr>
        <p:spPr>
          <a:xfrm>
            <a:off x="380315" y="30220383"/>
            <a:ext cx="13766743" cy="5970865"/>
          </a:xfrm>
          <a:prstGeom prst="rect">
            <a:avLst/>
          </a:prstGeom>
          <a:noFill/>
        </p:spPr>
        <p:txBody>
          <a:bodyPr wrap="square" rtlCol="0">
            <a:spAutoFit/>
          </a:bodyPr>
          <a:lstStyle/>
          <a:p>
            <a:pPr>
              <a:buClr>
                <a:srgbClr val="990000"/>
              </a:buClr>
            </a:pPr>
            <a:r>
              <a:rPr lang="fr-CH" sz="3200" b="1" dirty="0" smtClean="0">
                <a:solidFill>
                  <a:srgbClr val="333333"/>
                </a:solidFill>
                <a:latin typeface="Century Gothic"/>
              </a:rPr>
              <a:t>LSTM model prediction:</a:t>
            </a:r>
          </a:p>
          <a:p>
            <a:pPr>
              <a:buClr>
                <a:srgbClr val="990000"/>
              </a:buClr>
            </a:pPr>
            <a:endParaRPr lang="fr-CH" sz="3000" dirty="0" smtClean="0">
              <a:solidFill>
                <a:srgbClr val="333333"/>
              </a:solidFill>
              <a:latin typeface="Century Gothic"/>
            </a:endParaRPr>
          </a:p>
          <a:p>
            <a:pPr>
              <a:buClr>
                <a:srgbClr val="990000"/>
              </a:buClr>
            </a:pPr>
            <a:r>
              <a:rPr lang="fr-CH" sz="3000" b="1" dirty="0" smtClean="0">
                <a:solidFill>
                  <a:srgbClr val="333333"/>
                </a:solidFill>
                <a:latin typeface="Century Gothic"/>
              </a:rPr>
              <a:t>Models: </a:t>
            </a:r>
            <a:r>
              <a:rPr lang="fr-CH" sz="3000" dirty="0" smtClean="0">
                <a:solidFill>
                  <a:srgbClr val="333333"/>
                </a:solidFill>
                <a:latin typeface="Century Gothic"/>
              </a:rPr>
              <a:t>A simple LSTM (long short term memory). The problem is formed as a regression task with RNN (Recurent neura network). </a:t>
            </a:r>
          </a:p>
          <a:p>
            <a:pPr>
              <a:buClr>
                <a:srgbClr val="990000"/>
              </a:buClr>
            </a:pPr>
            <a:endParaRPr lang="fr-CH" sz="3000" dirty="0" smtClean="0">
              <a:solidFill>
                <a:srgbClr val="333333"/>
              </a:solidFill>
              <a:latin typeface="Century Gothic"/>
            </a:endParaRPr>
          </a:p>
          <a:p>
            <a:pPr>
              <a:buClr>
                <a:srgbClr val="990000"/>
              </a:buClr>
            </a:pPr>
            <a:endParaRPr lang="fr-CH" sz="3000" b="1" dirty="0">
              <a:solidFill>
                <a:srgbClr val="333333"/>
              </a:solidFill>
              <a:latin typeface="Century Gothic"/>
            </a:endParaRPr>
          </a:p>
          <a:p>
            <a:pPr>
              <a:buClr>
                <a:srgbClr val="990000"/>
              </a:buClr>
            </a:pPr>
            <a:r>
              <a:rPr lang="fr-CH" sz="3200" b="1" dirty="0" smtClean="0">
                <a:solidFill>
                  <a:srgbClr val="333333"/>
                </a:solidFill>
                <a:latin typeface="Century Gothic"/>
              </a:rPr>
              <a:t>Result</a:t>
            </a:r>
            <a:r>
              <a:rPr lang="fr-CH" sz="3000" b="1" dirty="0" smtClean="0">
                <a:solidFill>
                  <a:srgbClr val="333333"/>
                </a:solidFill>
                <a:latin typeface="Century Gothic"/>
              </a:rPr>
              <a:t>: </a:t>
            </a:r>
            <a:r>
              <a:rPr lang="fr-CH" sz="3000" dirty="0" smtClean="0">
                <a:solidFill>
                  <a:srgbClr val="333333"/>
                </a:solidFill>
                <a:latin typeface="Century Gothic"/>
              </a:rPr>
              <a:t>The model is not making true forecast. it has simply learn to output the previous time value with some minor change. In oder words, it simply mimick the time serie. It make sense as the model is trying to reduce the error and the previous time value are not to far away from the future time value. </a:t>
            </a: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52" name="TextBox 51"/>
          <p:cNvSpPr txBox="1"/>
          <p:nvPr/>
        </p:nvSpPr>
        <p:spPr>
          <a:xfrm>
            <a:off x="14350248" y="30220383"/>
            <a:ext cx="15778518" cy="4708981"/>
          </a:xfrm>
          <a:prstGeom prst="rect">
            <a:avLst/>
          </a:prstGeom>
          <a:noFill/>
        </p:spPr>
        <p:txBody>
          <a:bodyPr wrap="square" rtlCol="0">
            <a:spAutoFit/>
          </a:bodyPr>
          <a:lstStyle/>
          <a:p>
            <a:pPr>
              <a:buClr>
                <a:srgbClr val="990000"/>
              </a:buClr>
            </a:pPr>
            <a:r>
              <a:rPr lang="fr-CH" sz="3000" b="1" dirty="0" smtClean="0">
                <a:solidFill>
                  <a:srgbClr val="333333"/>
                </a:solidFill>
                <a:latin typeface="Century Gothic"/>
              </a:rPr>
              <a:t>SARIMA model prediction for seasonal words:</a:t>
            </a:r>
          </a:p>
          <a:p>
            <a:pPr>
              <a:buClr>
                <a:srgbClr val="990000"/>
              </a:buClr>
            </a:pPr>
            <a:endParaRPr lang="fr-CH" sz="3000" dirty="0">
              <a:solidFill>
                <a:srgbClr val="333333"/>
              </a:solidFill>
              <a:latin typeface="Century Gothic"/>
            </a:endParaRPr>
          </a:p>
          <a:p>
            <a:pPr>
              <a:buClr>
                <a:srgbClr val="990000"/>
              </a:buClr>
            </a:pPr>
            <a:r>
              <a:rPr lang="fr-CH" sz="3000" b="1" dirty="0" smtClean="0">
                <a:solidFill>
                  <a:srgbClr val="333333"/>
                </a:solidFill>
                <a:latin typeface="Century Gothic"/>
              </a:rPr>
              <a:t>Models: </a:t>
            </a:r>
            <a:r>
              <a:rPr lang="fr-CH" sz="3000" dirty="0" smtClean="0">
                <a:solidFill>
                  <a:srgbClr val="333333"/>
                </a:solidFill>
                <a:latin typeface="Century Gothic"/>
              </a:rPr>
              <a:t>A SARIMA (Seasonal autoregressive integraded moving average) model. This is a combination of autoregression with moving average component plus seasonal component in order to predict the future time value.</a:t>
            </a:r>
          </a:p>
          <a:p>
            <a:pPr>
              <a:buClr>
                <a:srgbClr val="990000"/>
              </a:buClr>
            </a:pPr>
            <a:endParaRPr lang="fr-CH" sz="3000" b="1" dirty="0">
              <a:solidFill>
                <a:srgbClr val="333333"/>
              </a:solidFill>
              <a:latin typeface="Century Gothic"/>
            </a:endParaRPr>
          </a:p>
          <a:p>
            <a:pPr>
              <a:buClr>
                <a:srgbClr val="990000"/>
              </a:buClr>
            </a:pPr>
            <a:r>
              <a:rPr lang="fr-CH" sz="3000" b="1" dirty="0" smtClean="0">
                <a:solidFill>
                  <a:srgbClr val="333333"/>
                </a:solidFill>
                <a:latin typeface="Century Gothic"/>
              </a:rPr>
              <a:t>Result: </a:t>
            </a:r>
            <a:r>
              <a:rPr lang="fr-CH" sz="3000" dirty="0" smtClean="0">
                <a:solidFill>
                  <a:srgbClr val="333333"/>
                </a:solidFill>
                <a:latin typeface="Century Gothic"/>
              </a:rPr>
              <a:t>The model is able to predict the correct seasonality of the words and output a coherent local trend. It is not able to integrate changing trend which can regarded as random movement. The output is a repetitive sequence in the same direction. The reliability of the prediction decreases as we predict long time horizon. </a:t>
            </a:r>
            <a:endParaRPr lang="fr-CH" sz="3000" b="1" dirty="0">
              <a:solidFill>
                <a:srgbClr val="333333"/>
              </a:solidFill>
              <a:latin typeface="Century Gothic"/>
            </a:endParaRPr>
          </a:p>
        </p:txBody>
      </p:sp>
      <p:pic>
        <p:nvPicPr>
          <p:cNvPr id="53" name="Picture 52" descr="Neiger_three_year_forecas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652446" y="35531646"/>
            <a:ext cx="10006440" cy="6877391"/>
          </a:xfrm>
          <a:prstGeom prst="rect">
            <a:avLst/>
          </a:prstGeom>
        </p:spPr>
      </p:pic>
      <p:pic>
        <p:nvPicPr>
          <p:cNvPr id="54" name="Picture 53" descr="LSTM_figur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53824" y="35531646"/>
            <a:ext cx="10006441" cy="6877391"/>
          </a:xfrm>
          <a:prstGeom prst="rect">
            <a:avLst/>
          </a:prstGeom>
        </p:spPr>
      </p:pic>
    </p:spTree>
    <p:extLst>
      <p:ext uri="{BB962C8B-B14F-4D97-AF65-F5344CB8AC3E}">
        <p14:creationId xmlns:p14="http://schemas.microsoft.com/office/powerpoint/2010/main" val="177779417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3673</TotalTime>
  <Words>442</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Century Gothic</vt:lpstr>
      <vt:lpstr>Mangal</vt:lpstr>
      <vt:lpstr>Arial</vt:lpstr>
      <vt:lpstr>Thème Office</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Kilian</dc:creator>
  <cp:lastModifiedBy>Thomas Vetterli</cp:lastModifiedBy>
  <cp:revision>66</cp:revision>
  <cp:lastPrinted>2017-01-29T16:44:27Z</cp:lastPrinted>
  <dcterms:created xsi:type="dcterms:W3CDTF">2016-08-22T07:54:24Z</dcterms:created>
  <dcterms:modified xsi:type="dcterms:W3CDTF">2017-01-29T16:50:37Z</dcterms:modified>
</cp:coreProperties>
</file>