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sldIdLst>
    <p:sldId id="256" r:id="rId2"/>
  </p:sldIdLst>
  <p:sldSz cx="30275213" cy="42803763"/>
  <p:notesSz cx="6858000" cy="9144000"/>
  <p:defaultTextStyle>
    <a:defPPr>
      <a:defRPr lang="fr-FR"/>
    </a:defPPr>
    <a:lvl1pPr marL="0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788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576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366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154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8942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2730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519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307" algn="l" defTabSz="3507576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6"/>
    <p:restoredTop sz="94643"/>
  </p:normalViewPr>
  <p:slideViewPr>
    <p:cSldViewPr snapToGrid="0" snapToObjects="1">
      <p:cViewPr>
        <p:scale>
          <a:sx n="50" d="100"/>
          <a:sy n="50" d="100"/>
        </p:scale>
        <p:origin x="-64" y="-2720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2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28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1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7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8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6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" y="0"/>
            <a:ext cx="26658889" cy="1727200"/>
          </a:xfrm>
          <a:prstGeom prst="rect">
            <a:avLst/>
          </a:prstGeom>
          <a:solidFill>
            <a:srgbClr val="99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0315" y="0"/>
            <a:ext cx="26278571" cy="1498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Applied</a:t>
            </a: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Data </a:t>
            </a:r>
            <a:r>
              <a:rPr kumimoji="0" lang="fr-CH" sz="6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Analysis</a:t>
            </a: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</a:t>
            </a:r>
            <a:r>
              <a:rPr kumimoji="0" lang="mr-IN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–</a:t>
            </a: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Le Temps </a:t>
            </a:r>
            <a:r>
              <a:rPr kumimoji="0" lang="fr-CH" sz="6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Dataset</a:t>
            </a: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Word </a:t>
            </a:r>
            <a:r>
              <a:rPr kumimoji="0" lang="fr-CH" sz="6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Frequency</a:t>
            </a: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 </a:t>
            </a:r>
            <a:r>
              <a:rPr kumimoji="0" lang="fr-CH" sz="60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Prediction</a:t>
            </a:r>
            <a:endParaRPr kumimoji="0" lang="fr-CH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pic>
        <p:nvPicPr>
          <p:cNvPr id="1026" name="Picture 2" descr="https://encrypted-tbn2.gstatic.com/images?q=tbn:ANd9GcQuFFZOWCJYRgmPkXz0VkBTUDvxREeWdZIma4mupYDgMpLxq8AnUzg1W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88" y="0"/>
            <a:ext cx="3616324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7" y="6598327"/>
            <a:ext cx="5323030" cy="7380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81862" y="2260600"/>
            <a:ext cx="1336040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</a:pPr>
            <a:r>
              <a:rPr lang="fr-CH" sz="4800" b="1" dirty="0" smtClean="0">
                <a:solidFill>
                  <a:srgbClr val="333333"/>
                </a:solidFill>
                <a:latin typeface="Century Gothic"/>
              </a:rPr>
              <a:t>Data Extraction:</a:t>
            </a: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Removal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punctuation</a:t>
            </a: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Removal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French stop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words</a:t>
            </a: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Custom NLTK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processing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:</a:t>
            </a:r>
          </a:p>
          <a:p>
            <a:pPr marL="2668188" lvl="1" indent="-914400">
              <a:buClr>
                <a:srgbClr val="990000"/>
              </a:buClr>
              <a:buFont typeface="Arial" charset="0"/>
              <a:buChar char="•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Singular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/ Plural</a:t>
            </a:r>
          </a:p>
          <a:p>
            <a:pPr marL="2668188" lvl="1" indent="-914400">
              <a:buClr>
                <a:srgbClr val="990000"/>
              </a:buClr>
              <a:buFont typeface="Arial" charset="0"/>
              <a:buChar char="•"/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Masculin / Féminin</a:t>
            </a:r>
          </a:p>
          <a:p>
            <a:pPr marL="2668188" lvl="1" indent="-914400">
              <a:buClr>
                <a:srgbClr val="990000"/>
              </a:buClr>
              <a:buFont typeface="Arial" charset="0"/>
              <a:buChar char="•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Verbs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and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their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conjugations</a:t>
            </a:r>
            <a:r>
              <a:rPr lang="fr-CH" sz="4000" dirty="0">
                <a:solidFill>
                  <a:srgbClr val="333333"/>
                </a:solidFill>
                <a:latin typeface="Century Gothic"/>
              </a:rPr>
              <a:t> </a:t>
            </a:r>
          </a:p>
          <a:p>
            <a:pPr marL="2668188" lvl="1" indent="-914400">
              <a:buClr>
                <a:srgbClr val="990000"/>
              </a:buClr>
              <a:buFont typeface="Arial" charset="0"/>
              <a:buChar char="•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Adverbs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+ Noun</a:t>
            </a: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endParaRPr lang="fr-CH" sz="4000" dirty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Removal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words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that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were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not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present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enough</a:t>
            </a: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endParaRPr lang="fr-CH" sz="4000" b="1" dirty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r>
              <a:rPr lang="fr-CH" sz="4000" b="1" dirty="0" err="1" smtClean="0">
                <a:solidFill>
                  <a:srgbClr val="333333"/>
                </a:solidFill>
                <a:latin typeface="Century Gothic"/>
              </a:rPr>
              <a:t>Result</a:t>
            </a:r>
            <a:r>
              <a:rPr lang="fr-CH" sz="4000" b="1" dirty="0" smtClean="0">
                <a:solidFill>
                  <a:srgbClr val="333333"/>
                </a:solidFill>
                <a:latin typeface="Century Gothic"/>
              </a:rPr>
              <a:t>: 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Time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serie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the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frequency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each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word</a:t>
            </a:r>
            <a:endParaRPr lang="fr-CH" sz="4000" b="1" dirty="0" smtClean="0">
              <a:solidFill>
                <a:srgbClr val="333333"/>
              </a:solidFill>
              <a:latin typeface="Century Gothic"/>
            </a:endParaRPr>
          </a:p>
          <a:p>
            <a:pPr marL="2668188" lvl="1" indent="-914400">
              <a:buClr>
                <a:srgbClr val="990000"/>
              </a:buClr>
              <a:buFont typeface="+mj-lt"/>
              <a:buAutoNum type="arabicPeriod"/>
            </a:pP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 marL="914400" indent="-914400">
              <a:buClr>
                <a:srgbClr val="990000"/>
              </a:buClr>
              <a:buFont typeface="+mj-lt"/>
              <a:buAutoNum type="arabicPeriod"/>
            </a:pPr>
            <a:endParaRPr lang="fr-CH" sz="4800" b="1" dirty="0">
              <a:solidFill>
                <a:srgbClr val="333333"/>
              </a:solidFill>
              <a:latin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657" y="2260600"/>
            <a:ext cx="137160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</a:pPr>
            <a:r>
              <a:rPr lang="fr-CH" sz="4800" b="1" dirty="0" smtClean="0">
                <a:solidFill>
                  <a:srgbClr val="333333"/>
                </a:solidFill>
                <a:latin typeface="Century Gothic"/>
              </a:rPr>
              <a:t>The </a:t>
            </a:r>
            <a:r>
              <a:rPr lang="fr-CH" sz="4800" b="1" dirty="0" err="1" smtClean="0">
                <a:solidFill>
                  <a:srgbClr val="333333"/>
                </a:solidFill>
                <a:latin typeface="Century Gothic"/>
              </a:rPr>
              <a:t>Dataset</a:t>
            </a:r>
            <a:r>
              <a:rPr lang="fr-CH" sz="4800" b="1" dirty="0" smtClean="0">
                <a:solidFill>
                  <a:srgbClr val="333333"/>
                </a:solidFill>
                <a:latin typeface="Century Gothic"/>
              </a:rPr>
              <a:t>:</a:t>
            </a:r>
          </a:p>
          <a:p>
            <a:pPr>
              <a:buClr>
                <a:srgbClr val="990000"/>
              </a:buClr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200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years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of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daily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articles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from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:</a:t>
            </a:r>
          </a:p>
          <a:p>
            <a:pPr>
              <a:buClr>
                <a:srgbClr val="990000"/>
              </a:buClr>
            </a:pPr>
            <a:endParaRPr lang="fr-CH" sz="4000" dirty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endParaRPr lang="fr-CH" sz="4000" dirty="0" smtClean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	                Publication dates: 1798 </a:t>
            </a:r>
            <a:r>
              <a:rPr lang="mr-IN" sz="4000" dirty="0" smtClean="0">
                <a:solidFill>
                  <a:srgbClr val="333333"/>
                </a:solidFill>
                <a:latin typeface="Century Gothic"/>
              </a:rPr>
              <a:t>–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1998</a:t>
            </a:r>
          </a:p>
          <a:p>
            <a:pPr>
              <a:buClr>
                <a:srgbClr val="990000"/>
              </a:buClr>
            </a:pPr>
            <a:endParaRPr lang="fr-CH" sz="4000" dirty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	</a:t>
            </a:r>
          </a:p>
          <a:p>
            <a:pPr>
              <a:buClr>
                <a:srgbClr val="990000"/>
              </a:buClr>
            </a:pPr>
            <a:r>
              <a:rPr lang="fr-CH" sz="4000" dirty="0">
                <a:solidFill>
                  <a:srgbClr val="333333"/>
                </a:solidFill>
                <a:latin typeface="Century Gothic"/>
              </a:rPr>
              <a:t>	 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              Publication dates: 1826 </a:t>
            </a:r>
            <a:r>
              <a:rPr lang="mr-IN" sz="4000" dirty="0" smtClean="0">
                <a:solidFill>
                  <a:srgbClr val="333333"/>
                </a:solidFill>
                <a:latin typeface="Century Gothic"/>
              </a:rPr>
              <a:t>–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1998</a:t>
            </a:r>
          </a:p>
          <a:p>
            <a:pPr>
              <a:buClr>
                <a:srgbClr val="990000"/>
              </a:buClr>
            </a:pPr>
            <a:endParaRPr lang="fr-CH" sz="4000" dirty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endParaRPr lang="fr-CH" sz="4000" b="1" dirty="0" smtClean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r>
              <a:rPr lang="fr-CH" sz="4000" b="1" dirty="0" smtClean="0">
                <a:solidFill>
                  <a:srgbClr val="333333"/>
                </a:solidFill>
                <a:latin typeface="Century Gothic"/>
              </a:rPr>
              <a:t>Extraction: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Counting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the 3000+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most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frequent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words</a:t>
            </a:r>
            <a:r>
              <a:rPr lang="fr-CH" sz="4000" dirty="0" smtClean="0">
                <a:solidFill>
                  <a:srgbClr val="333333"/>
                </a:solidFill>
                <a:latin typeface="Century Gothic"/>
              </a:rPr>
              <a:t> per </a:t>
            </a:r>
            <a:r>
              <a:rPr lang="fr-CH" sz="4000" dirty="0" err="1" smtClean="0">
                <a:solidFill>
                  <a:srgbClr val="333333"/>
                </a:solidFill>
                <a:latin typeface="Century Gothic"/>
              </a:rPr>
              <a:t>month</a:t>
            </a:r>
            <a:endParaRPr lang="fr-CH" sz="4000" b="1" dirty="0" smtClean="0">
              <a:solidFill>
                <a:srgbClr val="333333"/>
              </a:solidFill>
              <a:latin typeface="Century Gothic"/>
            </a:endParaRPr>
          </a:p>
          <a:p>
            <a:pPr>
              <a:buClr>
                <a:srgbClr val="990000"/>
              </a:buClr>
            </a:pPr>
            <a:endParaRPr lang="fr-CH" sz="4800" dirty="0">
              <a:solidFill>
                <a:srgbClr val="333333"/>
              </a:solidFill>
              <a:latin typeface="Century Gothic"/>
            </a:endParaRPr>
          </a:p>
        </p:txBody>
      </p:sp>
      <p:pic>
        <p:nvPicPr>
          <p:cNvPr id="13" name="Picture 8" descr="ésultat de recherche d'images pour &quot;gazette de lausann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57" y="4468735"/>
            <a:ext cx="5070474" cy="138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5137606" y="1727200"/>
            <a:ext cx="0" cy="856934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" y="10296545"/>
            <a:ext cx="3027521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14" y="12090400"/>
            <a:ext cx="9079405" cy="62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4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67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Century Gothic</vt:lpstr>
      <vt:lpstr>Mangal</vt:lpstr>
      <vt:lpstr>Arial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Thomas Vetterli</cp:lastModifiedBy>
  <cp:revision>48</cp:revision>
  <cp:lastPrinted>2017-01-27T14:09:11Z</cp:lastPrinted>
  <dcterms:created xsi:type="dcterms:W3CDTF">2016-08-22T07:54:24Z</dcterms:created>
  <dcterms:modified xsi:type="dcterms:W3CDTF">2017-01-27T14:16:57Z</dcterms:modified>
</cp:coreProperties>
</file>