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0bfd5d941_0_2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0bfd5d941_0_2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4004852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4004852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40048523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40048523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40048523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40048523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40048523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40048523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40048523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140048523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0bfd5d941_0_2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0bfd5d941_0_2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0bfd5d941_0_2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0bfd5d941_0_2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0bfd5d941_0_2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0bfd5d941_0_2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0bfd5d941_0_2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0bfd5d941_0_2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0bfd5d941_0_2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0bfd5d941_0_2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0bfd5d941_0_2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0bfd5d941_0_2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0bfd5d941_0_2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0bfd5d941_0_2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0bfd5d941_0_2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0bfd5d941_0_2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0bfd5d941_0_2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0bfd5d941_0_2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0bfd5d941_0_2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0bfd5d941_0_2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0bfd5d941_0_2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0bfd5d941_0_2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0bfd5d941_0_2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0bfd5d941_0_2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0bfd5d941_0_2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0bfd5d941_0_2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0bfd5d941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0bfd5d941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0bfd5d941_0_2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0bfd5d941_0_2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4004852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4004852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6000">
                <a:latin typeface="Times New Roman"/>
                <a:ea typeface="Times New Roman"/>
                <a:cs typeface="Times New Roman"/>
                <a:sym typeface="Times New Roman"/>
              </a:rPr>
              <a:t>Fake News Detection Using Random forest Classifier</a:t>
            </a:r>
            <a:endParaRPr sz="6000">
              <a:latin typeface="Times New Roman"/>
              <a:ea typeface="Times New Roman"/>
              <a:cs typeface="Times New Roman"/>
              <a:sym typeface="Times New Roman"/>
            </a:endParaRPr>
          </a:p>
        </p:txBody>
      </p:sp>
      <p:sp>
        <p:nvSpPr>
          <p:cNvPr id="65" name="Google Shape;65;p13"/>
          <p:cNvSpPr txBox="1"/>
          <p:nvPr>
            <p:ph idx="1" type="subTitle"/>
          </p:nvPr>
        </p:nvSpPr>
        <p:spPr>
          <a:xfrm>
            <a:off x="311700" y="3504550"/>
            <a:ext cx="8520600" cy="151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            </a:t>
            </a:r>
            <a:r>
              <a:rPr b="1" lang="en">
                <a:solidFill>
                  <a:schemeClr val="lt1"/>
                </a:solidFill>
              </a:rPr>
              <a:t>Submitted by: Thomas Basyal, Rajan Chaudhary</a:t>
            </a:r>
            <a:endParaRPr b="1">
              <a:solidFill>
                <a:schemeClr val="lt1"/>
              </a:solidFill>
            </a:endParaRPr>
          </a:p>
          <a:p>
            <a:pPr indent="0" lvl="0" marL="0" rtl="0" algn="l">
              <a:spcBef>
                <a:spcPts val="0"/>
              </a:spcBef>
              <a:spcAft>
                <a:spcPts val="0"/>
              </a:spcAft>
              <a:buNone/>
            </a:pPr>
            <a:r>
              <a:rPr b="1" lang="en">
                <a:solidFill>
                  <a:schemeClr val="lt1"/>
                </a:solidFill>
              </a:rPr>
              <a:t>            Subject: NLP                      </a:t>
            </a:r>
            <a:endParaRPr b="1">
              <a:solidFill>
                <a:schemeClr val="lt1"/>
              </a:solidFill>
            </a:endParaRPr>
          </a:p>
          <a:p>
            <a:pPr indent="0" lvl="0" marL="0" rtl="0" algn="l">
              <a:spcBef>
                <a:spcPts val="0"/>
              </a:spcBef>
              <a:spcAft>
                <a:spcPts val="0"/>
              </a:spcAft>
              <a:buNone/>
            </a:pPr>
            <a:r>
              <a:rPr b="1" lang="en">
                <a:solidFill>
                  <a:schemeClr val="lt1"/>
                </a:solidFill>
              </a:rPr>
              <a:t>            Semester: seven(Fall)      </a:t>
            </a:r>
            <a:r>
              <a:rPr lang="en"/>
              <a:t>   </a:t>
            </a:r>
            <a:endParaRPr/>
          </a:p>
        </p:txBody>
      </p:sp>
      <p:pic>
        <p:nvPicPr>
          <p:cNvPr id="66" name="Google Shape;66;p13"/>
          <p:cNvPicPr preferRelativeResize="0"/>
          <p:nvPr/>
        </p:nvPicPr>
        <p:blipFill>
          <a:blip r:embed="rId3">
            <a:alphaModFix/>
          </a:blip>
          <a:stretch>
            <a:fillRect/>
          </a:stretch>
        </p:blipFill>
        <p:spPr>
          <a:xfrm>
            <a:off x="6801981" y="3861000"/>
            <a:ext cx="2342018" cy="1282500"/>
          </a:xfrm>
          <a:prstGeom prst="rect">
            <a:avLst/>
          </a:prstGeom>
          <a:noFill/>
          <a:ln>
            <a:noFill/>
          </a:ln>
        </p:spPr>
      </p:pic>
      <p:pic>
        <p:nvPicPr>
          <p:cNvPr id="67" name="Google Shape;67;p13"/>
          <p:cNvPicPr preferRelativeResize="0"/>
          <p:nvPr/>
        </p:nvPicPr>
        <p:blipFill>
          <a:blip r:embed="rId4">
            <a:alphaModFix/>
          </a:blip>
          <a:stretch>
            <a:fillRect/>
          </a:stretch>
        </p:blipFill>
        <p:spPr>
          <a:xfrm>
            <a:off x="7270475" y="98075"/>
            <a:ext cx="1670798" cy="16707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 Random Forest Classifier?</a:t>
            </a:r>
            <a:endParaRPr/>
          </a:p>
        </p:txBody>
      </p:sp>
      <p:sp>
        <p:nvSpPr>
          <p:cNvPr id="121" name="Google Shape;121;p22"/>
          <p:cNvSpPr txBox="1"/>
          <p:nvPr/>
        </p:nvSpPr>
        <p:spPr>
          <a:xfrm>
            <a:off x="198325" y="1499375"/>
            <a:ext cx="8761500" cy="39096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Roboto"/>
              <a:buChar char="●"/>
            </a:pPr>
            <a:r>
              <a:rPr lang="en" sz="1900">
                <a:latin typeface="Roboto"/>
                <a:ea typeface="Roboto"/>
                <a:cs typeface="Roboto"/>
                <a:sym typeface="Roboto"/>
              </a:rPr>
              <a:t>Random forest classifier can handle high-dimensional data, which is common in fake news detection.</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We </a:t>
            </a:r>
            <a:r>
              <a:rPr lang="en" sz="1900">
                <a:latin typeface="Roboto"/>
                <a:ea typeface="Roboto"/>
                <a:cs typeface="Roboto"/>
                <a:sym typeface="Roboto"/>
              </a:rPr>
              <a:t>find</a:t>
            </a:r>
            <a:r>
              <a:rPr lang="en" sz="1900">
                <a:latin typeface="Roboto"/>
                <a:ea typeface="Roboto"/>
                <a:cs typeface="Roboto"/>
                <a:sym typeface="Roboto"/>
              </a:rPr>
              <a:t> It is robust to noise and can handle noisy or irrelevant features in the data.</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It can learn nonlinear decision boundaries between genuine and fake news.</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It is an ensemble learning method that combines multiple decision trees, which helps to reduce overfitting and improve generalization.</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It can handle imbalanced datasets, which is common in fake news detection.</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It is a fast and scalable algorithm that can handle large datasets.</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It is easy to interpret and can provide insights into the importance of different features in the data.</a:t>
            </a:r>
            <a:endParaRPr sz="19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Continue why </a:t>
            </a:r>
            <a:r>
              <a:rPr lang="en"/>
              <a:t>random</a:t>
            </a:r>
            <a:r>
              <a:rPr lang="en"/>
              <a:t> forest classifier</a:t>
            </a:r>
            <a:endParaRPr/>
          </a:p>
        </p:txBody>
      </p:sp>
      <p:sp>
        <p:nvSpPr>
          <p:cNvPr id="127" name="Google Shape;127;p23"/>
          <p:cNvSpPr txBox="1"/>
          <p:nvPr/>
        </p:nvSpPr>
        <p:spPr>
          <a:xfrm>
            <a:off x="263725" y="1434075"/>
            <a:ext cx="8772300" cy="3079500"/>
          </a:xfrm>
          <a:prstGeom prst="rect">
            <a:avLst/>
          </a:prstGeom>
          <a:noFill/>
          <a:ln>
            <a:noFill/>
          </a:ln>
        </p:spPr>
        <p:txBody>
          <a:bodyPr anchorCtr="0" anchor="t" bIns="91425" lIns="91425" spcFirstLastPara="1" rIns="91425" wrap="square" tIns="91425">
            <a:spAutoFit/>
          </a:bodyPr>
          <a:lstStyle/>
          <a:p>
            <a:pPr indent="-361950" lvl="0" marL="457200" marR="25400" rtl="0" algn="l">
              <a:lnSpc>
                <a:spcPct val="156250"/>
              </a:lnSpc>
              <a:spcBef>
                <a:spcPts val="1500"/>
              </a:spcBef>
              <a:spcAft>
                <a:spcPts val="0"/>
              </a:spcAft>
              <a:buClr>
                <a:srgbClr val="000000"/>
              </a:buClr>
              <a:buSzPts val="2100"/>
              <a:buFont typeface="Roboto"/>
              <a:buChar char="●"/>
            </a:pPr>
            <a:r>
              <a:rPr lang="en" sz="2100">
                <a:highlight>
                  <a:srgbClr val="FFFFFF"/>
                </a:highlight>
                <a:latin typeface="Roboto"/>
                <a:ea typeface="Roboto"/>
                <a:cs typeface="Roboto"/>
                <a:sym typeface="Roboto"/>
              </a:rPr>
              <a:t>It takes less training time as compared to other algorithms.</a:t>
            </a:r>
            <a:endParaRPr sz="2100">
              <a:highlight>
                <a:srgbClr val="FFFFFF"/>
              </a:highlight>
              <a:latin typeface="Roboto"/>
              <a:ea typeface="Roboto"/>
              <a:cs typeface="Roboto"/>
              <a:sym typeface="Roboto"/>
            </a:endParaRPr>
          </a:p>
          <a:p>
            <a:pPr indent="-361950" lvl="0" marL="457200" marR="25400" rtl="0" algn="l">
              <a:lnSpc>
                <a:spcPct val="156250"/>
              </a:lnSpc>
              <a:spcBef>
                <a:spcPts val="0"/>
              </a:spcBef>
              <a:spcAft>
                <a:spcPts val="0"/>
              </a:spcAft>
              <a:buClr>
                <a:srgbClr val="000000"/>
              </a:buClr>
              <a:buSzPts val="2100"/>
              <a:buFont typeface="Roboto"/>
              <a:buChar char="●"/>
            </a:pPr>
            <a:r>
              <a:rPr lang="en" sz="2100">
                <a:highlight>
                  <a:srgbClr val="FFFFFF"/>
                </a:highlight>
                <a:latin typeface="Roboto"/>
                <a:ea typeface="Roboto"/>
                <a:cs typeface="Roboto"/>
                <a:sym typeface="Roboto"/>
              </a:rPr>
              <a:t>It predicts output with high accuracy, even for the large dataset it runs efficiently.</a:t>
            </a:r>
            <a:endParaRPr sz="2100">
              <a:highlight>
                <a:srgbClr val="FFFFFF"/>
              </a:highlight>
              <a:latin typeface="Roboto"/>
              <a:ea typeface="Roboto"/>
              <a:cs typeface="Roboto"/>
              <a:sym typeface="Roboto"/>
            </a:endParaRPr>
          </a:p>
          <a:p>
            <a:pPr indent="-361950" lvl="0" marL="457200" marR="25400" rtl="0" algn="l">
              <a:lnSpc>
                <a:spcPct val="156250"/>
              </a:lnSpc>
              <a:spcBef>
                <a:spcPts val="0"/>
              </a:spcBef>
              <a:spcAft>
                <a:spcPts val="0"/>
              </a:spcAft>
              <a:buClr>
                <a:srgbClr val="000000"/>
              </a:buClr>
              <a:buSzPts val="2100"/>
              <a:buFont typeface="Roboto"/>
              <a:buChar char="●"/>
            </a:pPr>
            <a:r>
              <a:rPr lang="en" sz="2100">
                <a:highlight>
                  <a:srgbClr val="FFFFFF"/>
                </a:highlight>
                <a:latin typeface="Roboto"/>
                <a:ea typeface="Roboto"/>
                <a:cs typeface="Roboto"/>
                <a:sym typeface="Roboto"/>
              </a:rPr>
              <a:t>It can also maintain accuracy when a large proportion of data is missing.</a:t>
            </a:r>
            <a:endParaRPr sz="2100">
              <a:highlight>
                <a:srgbClr val="FFFFFF"/>
              </a:highlight>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Working of Random Forest Classifier</a:t>
            </a:r>
            <a:endParaRPr/>
          </a:p>
        </p:txBody>
      </p:sp>
      <p:pic>
        <p:nvPicPr>
          <p:cNvPr id="133" name="Google Shape;133;p24"/>
          <p:cNvPicPr preferRelativeResize="0"/>
          <p:nvPr/>
        </p:nvPicPr>
        <p:blipFill>
          <a:blip r:embed="rId3">
            <a:alphaModFix/>
          </a:blip>
          <a:stretch>
            <a:fillRect/>
          </a:stretch>
        </p:blipFill>
        <p:spPr>
          <a:xfrm>
            <a:off x="743175" y="1353300"/>
            <a:ext cx="6135176" cy="3714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 For Random Forest Classifier</a:t>
            </a:r>
            <a:endParaRPr/>
          </a:p>
        </p:txBody>
      </p:sp>
      <p:sp>
        <p:nvSpPr>
          <p:cNvPr id="139" name="Google Shape;139;p25"/>
          <p:cNvSpPr txBox="1"/>
          <p:nvPr/>
        </p:nvSpPr>
        <p:spPr>
          <a:xfrm>
            <a:off x="231025" y="1279325"/>
            <a:ext cx="8379900" cy="4392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600">
                <a:solidFill>
                  <a:srgbClr val="333333"/>
                </a:solidFill>
                <a:highlight>
                  <a:srgbClr val="FFFFFF"/>
                </a:highlight>
                <a:latin typeface="Roboto"/>
                <a:ea typeface="Roboto"/>
                <a:cs typeface="Roboto"/>
                <a:sym typeface="Roboto"/>
              </a:rPr>
              <a:t>Random Forest works in two-phase first is to create the random forest by combining N decision tree, and second is to make predictions for each tree created in the first phase.</a:t>
            </a:r>
            <a:endParaRPr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lang="en" sz="1600">
                <a:solidFill>
                  <a:srgbClr val="333333"/>
                </a:solidFill>
                <a:highlight>
                  <a:srgbClr val="FFFFFF"/>
                </a:highlight>
                <a:latin typeface="Roboto"/>
                <a:ea typeface="Roboto"/>
                <a:cs typeface="Roboto"/>
                <a:sym typeface="Roboto"/>
              </a:rPr>
              <a:t>The Working process can be explained in the below steps and diagram:</a:t>
            </a:r>
            <a:endParaRPr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b="1" lang="en" sz="1600">
                <a:solidFill>
                  <a:srgbClr val="333333"/>
                </a:solidFill>
                <a:highlight>
                  <a:srgbClr val="FFFFFF"/>
                </a:highlight>
                <a:latin typeface="Roboto"/>
                <a:ea typeface="Roboto"/>
                <a:cs typeface="Roboto"/>
                <a:sym typeface="Roboto"/>
              </a:rPr>
              <a:t>Step-1:</a:t>
            </a:r>
            <a:r>
              <a:rPr lang="en" sz="1600">
                <a:solidFill>
                  <a:srgbClr val="333333"/>
                </a:solidFill>
                <a:highlight>
                  <a:srgbClr val="FFFFFF"/>
                </a:highlight>
                <a:latin typeface="Roboto"/>
                <a:ea typeface="Roboto"/>
                <a:cs typeface="Roboto"/>
                <a:sym typeface="Roboto"/>
              </a:rPr>
              <a:t> Select random K data points from the training set.</a:t>
            </a:r>
            <a:endParaRPr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b="1" lang="en" sz="1600">
                <a:solidFill>
                  <a:srgbClr val="333333"/>
                </a:solidFill>
                <a:highlight>
                  <a:srgbClr val="FFFFFF"/>
                </a:highlight>
                <a:latin typeface="Roboto"/>
                <a:ea typeface="Roboto"/>
                <a:cs typeface="Roboto"/>
                <a:sym typeface="Roboto"/>
              </a:rPr>
              <a:t>Step-2:</a:t>
            </a:r>
            <a:r>
              <a:rPr lang="en" sz="1600">
                <a:solidFill>
                  <a:srgbClr val="333333"/>
                </a:solidFill>
                <a:highlight>
                  <a:srgbClr val="FFFFFF"/>
                </a:highlight>
                <a:latin typeface="Roboto"/>
                <a:ea typeface="Roboto"/>
                <a:cs typeface="Roboto"/>
                <a:sym typeface="Roboto"/>
              </a:rPr>
              <a:t> Build the decision trees associated with the selected data points (Subsets).</a:t>
            </a:r>
            <a:endParaRPr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b="1" lang="en" sz="1600">
                <a:solidFill>
                  <a:srgbClr val="333333"/>
                </a:solidFill>
                <a:highlight>
                  <a:srgbClr val="FFFFFF"/>
                </a:highlight>
                <a:latin typeface="Roboto"/>
                <a:ea typeface="Roboto"/>
                <a:cs typeface="Roboto"/>
                <a:sym typeface="Roboto"/>
              </a:rPr>
              <a:t>Step-3:</a:t>
            </a:r>
            <a:r>
              <a:rPr lang="en" sz="1600">
                <a:solidFill>
                  <a:srgbClr val="333333"/>
                </a:solidFill>
                <a:highlight>
                  <a:srgbClr val="FFFFFF"/>
                </a:highlight>
                <a:latin typeface="Roboto"/>
                <a:ea typeface="Roboto"/>
                <a:cs typeface="Roboto"/>
                <a:sym typeface="Roboto"/>
              </a:rPr>
              <a:t> Choose the number N for decision trees that you want to build.</a:t>
            </a:r>
            <a:endParaRPr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b="1" lang="en" sz="1600">
                <a:solidFill>
                  <a:srgbClr val="333333"/>
                </a:solidFill>
                <a:highlight>
                  <a:srgbClr val="FFFFFF"/>
                </a:highlight>
                <a:latin typeface="Roboto"/>
                <a:ea typeface="Roboto"/>
                <a:cs typeface="Roboto"/>
                <a:sym typeface="Roboto"/>
              </a:rPr>
              <a:t>Step-4:</a:t>
            </a:r>
            <a:r>
              <a:rPr lang="en" sz="1600">
                <a:solidFill>
                  <a:srgbClr val="333333"/>
                </a:solidFill>
                <a:highlight>
                  <a:srgbClr val="FFFFFF"/>
                </a:highlight>
                <a:latin typeface="Roboto"/>
                <a:ea typeface="Roboto"/>
                <a:cs typeface="Roboto"/>
                <a:sym typeface="Roboto"/>
              </a:rPr>
              <a:t> Repeat Step 1 &amp; 2.</a:t>
            </a:r>
            <a:endParaRPr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b="1" lang="en" sz="1600">
                <a:solidFill>
                  <a:srgbClr val="333333"/>
                </a:solidFill>
                <a:highlight>
                  <a:srgbClr val="FFFFFF"/>
                </a:highlight>
                <a:latin typeface="Roboto"/>
                <a:ea typeface="Roboto"/>
                <a:cs typeface="Roboto"/>
                <a:sym typeface="Roboto"/>
              </a:rPr>
              <a:t>Step-5:</a:t>
            </a:r>
            <a:r>
              <a:rPr lang="en" sz="1600">
                <a:solidFill>
                  <a:srgbClr val="333333"/>
                </a:solidFill>
                <a:highlight>
                  <a:srgbClr val="FFFFFF"/>
                </a:highlight>
                <a:latin typeface="Roboto"/>
                <a:ea typeface="Roboto"/>
                <a:cs typeface="Roboto"/>
                <a:sym typeface="Roboto"/>
              </a:rPr>
              <a:t> For new data points, find the predictions of each decision tree, and assign the new data points to the category that wins the majority votes.</a:t>
            </a:r>
            <a:endParaRPr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of Random Forest </a:t>
            </a:r>
            <a:r>
              <a:rPr lang="en"/>
              <a:t>Classifier</a:t>
            </a:r>
            <a:endParaRPr/>
          </a:p>
        </p:txBody>
      </p:sp>
      <p:sp>
        <p:nvSpPr>
          <p:cNvPr id="145" name="Google Shape;145;p26"/>
          <p:cNvSpPr txBox="1"/>
          <p:nvPr/>
        </p:nvSpPr>
        <p:spPr>
          <a:xfrm>
            <a:off x="427175" y="1477675"/>
            <a:ext cx="858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6" name="Google Shape;146;p26"/>
          <p:cNvSpPr txBox="1"/>
          <p:nvPr/>
        </p:nvSpPr>
        <p:spPr>
          <a:xfrm>
            <a:off x="0" y="1761000"/>
            <a:ext cx="9012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333333"/>
                </a:solidFill>
                <a:highlight>
                  <a:srgbClr val="FFFFFF"/>
                </a:highlight>
                <a:latin typeface="Roboto"/>
                <a:ea typeface="Roboto"/>
                <a:cs typeface="Roboto"/>
                <a:sym typeface="Roboto"/>
              </a:rPr>
              <a:t>Example:</a:t>
            </a:r>
            <a:r>
              <a:rPr lang="en" sz="2100">
                <a:solidFill>
                  <a:srgbClr val="333333"/>
                </a:solidFill>
                <a:highlight>
                  <a:srgbClr val="FFFFFF"/>
                </a:highlight>
                <a:latin typeface="Roboto"/>
                <a:ea typeface="Roboto"/>
                <a:cs typeface="Roboto"/>
                <a:sym typeface="Roboto"/>
              </a:rPr>
              <a:t> Suppose there is a dataset that contains multiple fruit images. So, this dataset is given to the Random forest classifier. The dataset is divided into subsets and given to each decision tree. During the training phase, each decision tree produces a prediction result, and when a new data point occurs, then based on the majority of results, the Random Forest classifier predicts the final decision. Consider the below image:</a:t>
            </a:r>
            <a:endParaRPr sz="23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Working of the Random Forest classifier</a:t>
            </a:r>
            <a:endParaRPr/>
          </a:p>
        </p:txBody>
      </p:sp>
      <p:sp>
        <p:nvSpPr>
          <p:cNvPr id="152" name="Google Shape;152;p27"/>
          <p:cNvSpPr txBox="1"/>
          <p:nvPr/>
        </p:nvSpPr>
        <p:spPr>
          <a:xfrm>
            <a:off x="285500" y="1466775"/>
            <a:ext cx="872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53" name="Google Shape;153;p27"/>
          <p:cNvPicPr preferRelativeResize="0"/>
          <p:nvPr/>
        </p:nvPicPr>
        <p:blipFill>
          <a:blip r:embed="rId3">
            <a:alphaModFix/>
          </a:blip>
          <a:stretch>
            <a:fillRect/>
          </a:stretch>
        </p:blipFill>
        <p:spPr>
          <a:xfrm>
            <a:off x="1985475" y="1343750"/>
            <a:ext cx="4576849" cy="3566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outcomes</a:t>
            </a:r>
            <a:endParaRPr/>
          </a:p>
        </p:txBody>
      </p:sp>
      <p:sp>
        <p:nvSpPr>
          <p:cNvPr id="159" name="Google Shape;159;p28"/>
          <p:cNvSpPr txBox="1"/>
          <p:nvPr/>
        </p:nvSpPr>
        <p:spPr>
          <a:xfrm>
            <a:off x="115050" y="1379600"/>
            <a:ext cx="8913900" cy="3016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Our goal is to develop a machine learning model that can accurately classify news articles as either genuine or fake with high precision and recall. </a:t>
            </a:r>
            <a:endParaRPr sz="2300">
              <a:latin typeface="Times New Roman"/>
              <a:ea typeface="Times New Roman"/>
              <a:cs typeface="Times New Roman"/>
              <a:sym typeface="Times New Roman"/>
            </a:endParaRPr>
          </a:p>
          <a:p>
            <a:pPr indent="0" lvl="0" marL="457200" rtl="0" algn="l">
              <a:spcBef>
                <a:spcPts val="0"/>
              </a:spcBef>
              <a:spcAft>
                <a:spcPts val="0"/>
              </a:spcAft>
              <a:buNone/>
            </a:pPr>
            <a:r>
              <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This model can be used to identify and flag potentially fake news articles, which can help to prevent the spread of misinformation and improve the overall quality of information on social media and online news sources.</a:t>
            </a:r>
            <a:endParaRPr sz="23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9"/>
          <p:cNvPicPr preferRelativeResize="0"/>
          <p:nvPr/>
        </p:nvPicPr>
        <p:blipFill>
          <a:blip r:embed="rId3">
            <a:alphaModFix/>
          </a:blip>
          <a:stretch>
            <a:fillRect/>
          </a:stretch>
        </p:blipFill>
        <p:spPr>
          <a:xfrm>
            <a:off x="982925" y="1859075"/>
            <a:ext cx="7693450" cy="3060100"/>
          </a:xfrm>
          <a:prstGeom prst="rect">
            <a:avLst/>
          </a:prstGeom>
          <a:noFill/>
          <a:ln>
            <a:noFill/>
          </a:ln>
        </p:spPr>
      </p:pic>
      <p:sp>
        <p:nvSpPr>
          <p:cNvPr id="165" name="Google Shape;165;p29"/>
          <p:cNvSpPr txBox="1"/>
          <p:nvPr/>
        </p:nvSpPr>
        <p:spPr>
          <a:xfrm>
            <a:off x="459875" y="311650"/>
            <a:ext cx="840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Times New Roman"/>
                <a:ea typeface="Times New Roman"/>
                <a:cs typeface="Times New Roman"/>
                <a:sym typeface="Times New Roman"/>
              </a:rPr>
              <a:t>Accuracy score on Training Data_set</a:t>
            </a:r>
            <a:endParaRPr b="1" sz="4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0"/>
          <p:cNvPicPr preferRelativeResize="0"/>
          <p:nvPr/>
        </p:nvPicPr>
        <p:blipFill>
          <a:blip r:embed="rId3">
            <a:alphaModFix/>
          </a:blip>
          <a:stretch>
            <a:fillRect/>
          </a:stretch>
        </p:blipFill>
        <p:spPr>
          <a:xfrm>
            <a:off x="231025" y="1058318"/>
            <a:ext cx="6156950" cy="3535957"/>
          </a:xfrm>
          <a:prstGeom prst="rect">
            <a:avLst/>
          </a:prstGeom>
          <a:noFill/>
          <a:ln>
            <a:noFill/>
          </a:ln>
        </p:spPr>
      </p:pic>
      <p:sp>
        <p:nvSpPr>
          <p:cNvPr id="171" name="Google Shape;171;p30"/>
          <p:cNvSpPr txBox="1"/>
          <p:nvPr/>
        </p:nvSpPr>
        <p:spPr>
          <a:xfrm>
            <a:off x="154750" y="170000"/>
            <a:ext cx="8826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Times New Roman"/>
                <a:ea typeface="Times New Roman"/>
                <a:cs typeface="Times New Roman"/>
                <a:sym typeface="Times New Roman"/>
              </a:rPr>
              <a:t>Accuracy score on Testing Data_set</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1"/>
          <p:cNvPicPr preferRelativeResize="0"/>
          <p:nvPr/>
        </p:nvPicPr>
        <p:blipFill>
          <a:blip r:embed="rId3">
            <a:alphaModFix/>
          </a:blip>
          <a:stretch>
            <a:fillRect/>
          </a:stretch>
        </p:blipFill>
        <p:spPr>
          <a:xfrm>
            <a:off x="382050" y="1205225"/>
            <a:ext cx="7590375" cy="3328301"/>
          </a:xfrm>
          <a:prstGeom prst="rect">
            <a:avLst/>
          </a:prstGeom>
          <a:noFill/>
          <a:ln>
            <a:noFill/>
          </a:ln>
        </p:spPr>
      </p:pic>
      <p:sp>
        <p:nvSpPr>
          <p:cNvPr id="177" name="Google Shape;177;p31"/>
          <p:cNvSpPr txBox="1"/>
          <p:nvPr/>
        </p:nvSpPr>
        <p:spPr>
          <a:xfrm>
            <a:off x="383575" y="278975"/>
            <a:ext cx="8630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Times New Roman"/>
                <a:ea typeface="Times New Roman"/>
                <a:cs typeface="Times New Roman"/>
                <a:sym typeface="Times New Roman"/>
              </a:rPr>
              <a:t>Prediction of Fake or real News</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3900"/>
              <a:t>  Abstract</a:t>
            </a:r>
            <a:endParaRPr sz="3900"/>
          </a:p>
        </p:txBody>
      </p:sp>
      <p:sp>
        <p:nvSpPr>
          <p:cNvPr id="73" name="Google Shape;73;p14"/>
          <p:cNvSpPr txBox="1"/>
          <p:nvPr>
            <p:ph idx="4294967295" type="body"/>
          </p:nvPr>
        </p:nvSpPr>
        <p:spPr>
          <a:xfrm>
            <a:off x="111150" y="1368700"/>
            <a:ext cx="8968500" cy="3683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lang="en" sz="1600">
                <a:solidFill>
                  <a:srgbClr val="000000"/>
                </a:solidFill>
                <a:highlight>
                  <a:srgbClr val="F7F7F8"/>
                </a:highlight>
                <a:latin typeface="Times New Roman"/>
                <a:ea typeface="Times New Roman"/>
                <a:cs typeface="Times New Roman"/>
                <a:sym typeface="Times New Roman"/>
              </a:rPr>
              <a:t>Fake news detection using a random forest classifier is a machine learning approach that involves training a model on a dataset of real and fake news articles. The model then uses this training data to predict the authenticity of new articles.</a:t>
            </a:r>
            <a:endParaRPr sz="1600">
              <a:solidFill>
                <a:srgbClr val="000000"/>
              </a:solidFill>
              <a:highlight>
                <a:srgbClr val="F7F7F8"/>
              </a:highlight>
              <a:latin typeface="Times New Roman"/>
              <a:ea typeface="Times New Roman"/>
              <a:cs typeface="Times New Roman"/>
              <a:sym typeface="Times New Roman"/>
            </a:endParaRPr>
          </a:p>
          <a:p>
            <a:pPr indent="0" lvl="0" marL="0" rtl="0" algn="l">
              <a:spcBef>
                <a:spcPts val="1200"/>
              </a:spcBef>
              <a:spcAft>
                <a:spcPts val="0"/>
              </a:spcAft>
              <a:buNone/>
            </a:pPr>
            <a:r>
              <a:rPr lang="en" sz="1600">
                <a:solidFill>
                  <a:srgbClr val="000000"/>
                </a:solidFill>
                <a:highlight>
                  <a:srgbClr val="F7F7F8"/>
                </a:highlight>
                <a:latin typeface="Times New Roman"/>
                <a:ea typeface="Times New Roman"/>
                <a:cs typeface="Times New Roman"/>
                <a:sym typeface="Times New Roman"/>
              </a:rPr>
              <a:t>Random forest classifiers are known for their accuracy and robustness, which makes them a popular choice for classification tasks. Additionally, they are able to handle high-dimensional datasets, which is often the case with text-based data such as news articles.</a:t>
            </a:r>
            <a:endParaRPr sz="1600">
              <a:solidFill>
                <a:srgbClr val="000000"/>
              </a:solidFill>
              <a:highlight>
                <a:srgbClr val="F7F7F8"/>
              </a:highlight>
              <a:latin typeface="Times New Roman"/>
              <a:ea typeface="Times New Roman"/>
              <a:cs typeface="Times New Roman"/>
              <a:sym typeface="Times New Roman"/>
            </a:endParaRPr>
          </a:p>
          <a:p>
            <a:pPr indent="0" lvl="0" marL="0" rtl="0" algn="l">
              <a:spcBef>
                <a:spcPts val="1200"/>
              </a:spcBef>
              <a:spcAft>
                <a:spcPts val="0"/>
              </a:spcAft>
              <a:buNone/>
            </a:pPr>
            <a:r>
              <a:rPr lang="en" sz="1600">
                <a:solidFill>
                  <a:srgbClr val="000000"/>
                </a:solidFill>
                <a:highlight>
                  <a:srgbClr val="F7F7F8"/>
                </a:highlight>
                <a:latin typeface="Times New Roman"/>
                <a:ea typeface="Times New Roman"/>
                <a:cs typeface="Times New Roman"/>
                <a:sym typeface="Times New Roman"/>
              </a:rPr>
              <a:t>To use a random forest classifier for fake news detection, a dataset of news articles is first collected and labeled as either real or fake. This labeled dataset is then split into a training set and a test set. The training set is used to train the random forest classifier, which involves creating multiple decision trees based on different subsets of the data. These decision trees are then combined to make a final prediction about the authenticity of a news article. Once the model has been trained, it is tested on the test set to evaluate its accuracy. If the accuracy is high enough, the model can be used to predict the authenticity of new news articles. This involves preprocessing the text data, extracting relevant features, and using the trained model to classify the article as either real or fake.</a:t>
            </a:r>
            <a:endParaRPr sz="1600">
              <a:solidFill>
                <a:srgbClr val="000000"/>
              </a:solidFill>
              <a:highlight>
                <a:srgbClr val="F7F7F8"/>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374151"/>
              </a:solidFill>
              <a:highlight>
                <a:srgbClr val="F7F7F8"/>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2"/>
          <p:cNvPicPr preferRelativeResize="0"/>
          <p:nvPr/>
        </p:nvPicPr>
        <p:blipFill>
          <a:blip r:embed="rId3">
            <a:alphaModFix/>
          </a:blip>
          <a:stretch>
            <a:fillRect/>
          </a:stretch>
        </p:blipFill>
        <p:spPr>
          <a:xfrm>
            <a:off x="1015625" y="1318400"/>
            <a:ext cx="5557600" cy="3581400"/>
          </a:xfrm>
          <a:prstGeom prst="rect">
            <a:avLst/>
          </a:prstGeom>
          <a:noFill/>
          <a:ln>
            <a:noFill/>
          </a:ln>
        </p:spPr>
      </p:pic>
      <p:sp>
        <p:nvSpPr>
          <p:cNvPr id="183" name="Google Shape;183;p32"/>
          <p:cNvSpPr txBox="1"/>
          <p:nvPr/>
        </p:nvSpPr>
        <p:spPr>
          <a:xfrm>
            <a:off x="361800" y="257175"/>
            <a:ext cx="8674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latin typeface="Times New Roman"/>
                <a:ea typeface="Times New Roman"/>
                <a:cs typeface="Times New Roman"/>
                <a:sym typeface="Times New Roman"/>
              </a:rPr>
              <a:t>Confusion matrix heatmap of training datasets</a:t>
            </a:r>
            <a:endParaRPr b="1" sz="33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nvSpPr>
        <p:spPr>
          <a:xfrm>
            <a:off x="0" y="0"/>
            <a:ext cx="8959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latin typeface="Times New Roman"/>
                <a:ea typeface="Times New Roman"/>
                <a:cs typeface="Times New Roman"/>
                <a:sym typeface="Times New Roman"/>
              </a:rPr>
              <a:t>Confusion matrix heatmap of testing datasets</a:t>
            </a:r>
            <a:endParaRPr/>
          </a:p>
        </p:txBody>
      </p:sp>
      <p:pic>
        <p:nvPicPr>
          <p:cNvPr id="189" name="Google Shape;189;p33"/>
          <p:cNvPicPr preferRelativeResize="0"/>
          <p:nvPr/>
        </p:nvPicPr>
        <p:blipFill>
          <a:blip r:embed="rId3">
            <a:alphaModFix/>
          </a:blip>
          <a:stretch>
            <a:fillRect/>
          </a:stretch>
        </p:blipFill>
        <p:spPr>
          <a:xfrm>
            <a:off x="1342551" y="898250"/>
            <a:ext cx="5923425" cy="3513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4"/>
          <p:cNvPicPr preferRelativeResize="0"/>
          <p:nvPr/>
        </p:nvPicPr>
        <p:blipFill>
          <a:blip r:embed="rId3">
            <a:alphaModFix/>
          </a:blip>
          <a:stretch>
            <a:fillRect/>
          </a:stretch>
        </p:blipFill>
        <p:spPr>
          <a:xfrm>
            <a:off x="1625875" y="1024200"/>
            <a:ext cx="5624600" cy="3773475"/>
          </a:xfrm>
          <a:prstGeom prst="rect">
            <a:avLst/>
          </a:prstGeom>
          <a:noFill/>
          <a:ln>
            <a:noFill/>
          </a:ln>
        </p:spPr>
      </p:pic>
      <p:sp>
        <p:nvSpPr>
          <p:cNvPr id="195" name="Google Shape;195;p34"/>
          <p:cNvSpPr txBox="1"/>
          <p:nvPr/>
        </p:nvSpPr>
        <p:spPr>
          <a:xfrm>
            <a:off x="231025" y="71925"/>
            <a:ext cx="7965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latin typeface="Times New Roman"/>
                <a:ea typeface="Times New Roman"/>
                <a:cs typeface="Times New Roman"/>
                <a:sym typeface="Times New Roman"/>
              </a:rPr>
              <a:t>Histogram For Predicted Probabilities</a:t>
            </a:r>
            <a:endParaRPr b="1" sz="34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idx="1" type="body"/>
          </p:nvPr>
        </p:nvSpPr>
        <p:spPr>
          <a:xfrm>
            <a:off x="1713050" y="1798500"/>
            <a:ext cx="6320400" cy="1546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5100">
                <a:solidFill>
                  <a:schemeClr val="lt1"/>
                </a:solidFill>
              </a:rPr>
              <a:t> </a:t>
            </a:r>
            <a:r>
              <a:rPr b="1" lang="en" sz="5100">
                <a:solidFill>
                  <a:schemeClr val="lt1"/>
                </a:solidFill>
              </a:rPr>
              <a:t>Thank you </a:t>
            </a:r>
            <a:r>
              <a:rPr b="1" lang="en" sz="5100">
                <a:solidFill>
                  <a:schemeClr val="dk1"/>
                </a:solidFill>
              </a:rPr>
              <a:t>🙂🙂</a:t>
            </a:r>
            <a:r>
              <a:rPr b="1" lang="en" sz="5100">
                <a:solidFill>
                  <a:schemeClr val="dk1"/>
                </a:solidFill>
              </a:rPr>
              <a:t>                   </a:t>
            </a:r>
            <a:endParaRPr b="1" sz="5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Introduction</a:t>
            </a:r>
            <a:endParaRPr/>
          </a:p>
        </p:txBody>
      </p:sp>
      <p:sp>
        <p:nvSpPr>
          <p:cNvPr id="79" name="Google Shape;79;p15"/>
          <p:cNvSpPr txBox="1"/>
          <p:nvPr/>
        </p:nvSpPr>
        <p:spPr>
          <a:xfrm>
            <a:off x="25" y="1242275"/>
            <a:ext cx="9144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Fake news has become a widespread problem in recent years, with the potential to mislead and harm individuals and society as a whole. The rise of social media and the internet has made it easier than ever to spread false information, making it challenging to distinguish between what is true and what is not. Therefore, the development of fake news classifiers has become increasingly important to combat this issue.</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A fake news classifier is a machine learning model that can be trained to distinguish between real and fake news articles. These models use a range of techniques, including natural language processing (NLP), to analyze the text of news articles and identify patterns that can indicate whether an article is authentic or not.</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Fake news classifiers have a range of applications, from social media platforms to news organizations and even government agencies. By detecting and flagging fake news articles, these classifiers can help prevent the spread of false information and protect individuals from being misled.</a:t>
            </a:r>
            <a:endParaRPr sz="17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Project objective</a:t>
            </a:r>
            <a:endParaRPr/>
          </a:p>
        </p:txBody>
      </p:sp>
      <p:sp>
        <p:nvSpPr>
          <p:cNvPr id="85" name="Google Shape;85;p16"/>
          <p:cNvSpPr txBox="1"/>
          <p:nvPr/>
        </p:nvSpPr>
        <p:spPr>
          <a:xfrm>
            <a:off x="39150" y="1978950"/>
            <a:ext cx="9065700" cy="2216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The project objective is to develop a machine learning model using the Random Forest classifier to detect fake news. </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The model will analyze various features of news articles, such as the headline, content, and source, to determine whether the news is real or fake.</a:t>
            </a:r>
            <a:endParaRPr sz="2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Problem</a:t>
            </a:r>
            <a:r>
              <a:rPr lang="en"/>
              <a:t> Statement</a:t>
            </a:r>
            <a:endParaRPr/>
          </a:p>
        </p:txBody>
      </p:sp>
      <p:sp>
        <p:nvSpPr>
          <p:cNvPr id="91" name="Google Shape;91;p17"/>
          <p:cNvSpPr txBox="1"/>
          <p:nvPr/>
        </p:nvSpPr>
        <p:spPr>
          <a:xfrm>
            <a:off x="100250" y="1379600"/>
            <a:ext cx="8347200" cy="32631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The spread of fake news and misinformation has become a major concern in the digital age. </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As more and more people rely on social media and online news sources for information, it has become increasingly difficult to distinguish between genuine and fake news. </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 sz="2200">
                <a:latin typeface="Times New Roman"/>
                <a:ea typeface="Times New Roman"/>
                <a:cs typeface="Times New Roman"/>
                <a:sym typeface="Times New Roman"/>
              </a:rPr>
              <a:t>In this project, we aim to develop a machine learning model that can accurately classify news articles as either genuine or fake</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Methodology</a:t>
            </a:r>
            <a:endParaRPr/>
          </a:p>
        </p:txBody>
      </p:sp>
      <p:sp>
        <p:nvSpPr>
          <p:cNvPr id="97" name="Google Shape;97;p18"/>
          <p:cNvSpPr txBox="1"/>
          <p:nvPr/>
        </p:nvSpPr>
        <p:spPr>
          <a:xfrm>
            <a:off x="78450" y="1379600"/>
            <a:ext cx="8696100" cy="35709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We will use a random forest classifier to classify the news articles as either genuine or fake.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A random forest is an ensemble learning method that combines multiple decision trees to improve the accuracy and reduce overfitting.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We will first preprocess the data by cleaning and tokenizing the text data, and then convert the text data into numerical features using techniques such as bag of words or TF-IDF.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We will then train the random forest classifier on the labeled data and evaluate its performance using metrics such as accuracy, precision, recall, and F1-score.</a:t>
            </a:r>
            <a:endParaRPr sz="2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3127500" cy="18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Project Working</a:t>
            </a:r>
            <a:endParaRPr/>
          </a:p>
        </p:txBody>
      </p:sp>
      <p:sp>
        <p:nvSpPr>
          <p:cNvPr id="103" name="Google Shape;103;p19"/>
          <p:cNvSpPr txBox="1"/>
          <p:nvPr/>
        </p:nvSpPr>
        <p:spPr>
          <a:xfrm>
            <a:off x="3892500" y="170000"/>
            <a:ext cx="39558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Project Flow:</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1. Problem Statement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2. Data Gathering</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3. Data Preprocessing: Here we perform some operations on data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 Tokenization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B. </a:t>
            </a:r>
            <a:r>
              <a:rPr lang="en">
                <a:latin typeface="Roboto"/>
                <a:ea typeface="Roboto"/>
                <a:cs typeface="Roboto"/>
                <a:sym typeface="Roboto"/>
              </a:rPr>
              <a:t>Lowercase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C. Stopwords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D. Lemmatization / Stemming</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4. Vectorization (Convert Text data into the Vector):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TF-IDF</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5. Model Building:</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 Model Object Initialization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B. Train and Test the Model</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6. Model Evaluation: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 Accuracy Score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B. Confusion Matrix</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C. Classification Report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7. Prediction of Client Data</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 TF-IDF</a:t>
            </a:r>
            <a:endParaRPr/>
          </a:p>
        </p:txBody>
      </p:sp>
      <p:sp>
        <p:nvSpPr>
          <p:cNvPr id="109" name="Google Shape;109;p20"/>
          <p:cNvSpPr txBox="1"/>
          <p:nvPr/>
        </p:nvSpPr>
        <p:spPr>
          <a:xfrm>
            <a:off x="100250" y="1423175"/>
            <a:ext cx="8815800" cy="37866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tf-idf is useful for identifying the most important words or terms that distinguish between real and fake news articles. </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By calculating the tf-idf scores for each term in a given dataset of articles, we can identify the words that are most closely associated with either real or fake news.</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tf-idf is a useful tool in fake news classification because it allows us to identify the most important terms that can be used to distinguish between real and fake news articles.</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TF_IDF FORMULA </a:t>
            </a:r>
            <a:endParaRPr/>
          </a:p>
        </p:txBody>
      </p:sp>
      <p:pic>
        <p:nvPicPr>
          <p:cNvPr id="115" name="Google Shape;115;p21"/>
          <p:cNvPicPr preferRelativeResize="0"/>
          <p:nvPr/>
        </p:nvPicPr>
        <p:blipFill>
          <a:blip r:embed="rId3">
            <a:alphaModFix/>
          </a:blip>
          <a:stretch>
            <a:fillRect/>
          </a:stretch>
        </p:blipFill>
        <p:spPr>
          <a:xfrm>
            <a:off x="525250" y="1434100"/>
            <a:ext cx="7780624" cy="3480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